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87_366C2B46.xml" ContentType="application/vnd.ms-powerpoint.comments+xml"/>
  <Override PartName="/ppt/notesSlides/notesSlide4.xml" ContentType="application/vnd.openxmlformats-officedocument.presentationml.notesSlide+xml"/>
  <Override PartName="/ppt/comments/modernComment_102_0.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Ex2.xml" ContentType="application/vnd.ms-office.chartex+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4050" r:id="rId2"/>
    <p:sldId id="4239" r:id="rId3"/>
    <p:sldId id="4215" r:id="rId4"/>
    <p:sldId id="4240" r:id="rId5"/>
    <p:sldId id="4231" r:id="rId6"/>
    <p:sldId id="258" r:id="rId7"/>
    <p:sldId id="445" r:id="rId8"/>
    <p:sldId id="4053" r:id="rId9"/>
    <p:sldId id="4132" r:id="rId10"/>
    <p:sldId id="371" r:id="rId11"/>
    <p:sldId id="4164" r:id="rId12"/>
    <p:sldId id="4230" r:id="rId13"/>
    <p:sldId id="4127" r:id="rId14"/>
    <p:sldId id="269" r:id="rId15"/>
    <p:sldId id="257" r:id="rId16"/>
    <p:sldId id="4076" r:id="rId17"/>
    <p:sldId id="4165" r:id="rId18"/>
    <p:sldId id="259" r:id="rId19"/>
    <p:sldId id="4228" r:id="rId20"/>
    <p:sldId id="296" r:id="rId21"/>
    <p:sldId id="4244" r:id="rId22"/>
    <p:sldId id="432" r:id="rId23"/>
    <p:sldId id="447" r:id="rId24"/>
    <p:sldId id="4047" r:id="rId25"/>
    <p:sldId id="4060" r:id="rId26"/>
    <p:sldId id="4148" r:id="rId27"/>
    <p:sldId id="4139" r:id="rId28"/>
    <p:sldId id="4143" r:id="rId29"/>
    <p:sldId id="4153" r:id="rId30"/>
    <p:sldId id="4232" r:id="rId31"/>
    <p:sldId id="4243" r:id="rId32"/>
    <p:sldId id="4229" r:id="rId33"/>
    <p:sldId id="4049" r:id="rId34"/>
    <p:sldId id="4142" r:id="rId35"/>
    <p:sldId id="4235" r:id="rId36"/>
    <p:sldId id="4242" r:id="rId37"/>
    <p:sldId id="4237" r:id="rId38"/>
    <p:sldId id="4159" r:id="rId39"/>
    <p:sldId id="4236" r:id="rId40"/>
    <p:sldId id="4043" r:id="rId41"/>
    <p:sldId id="4147" r:id="rId42"/>
    <p:sldId id="4245" r:id="rId43"/>
    <p:sldId id="4246" r:id="rId44"/>
    <p:sldId id="260" r:id="rId45"/>
  </p:sldIdLst>
  <p:sldSz cx="12192000" cy="6858000"/>
  <p:notesSz cx="6858000" cy="9144000"/>
  <p:defaultTextStyle>
    <a:defPPr>
      <a:defRPr lang="es-EC"/>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31490F-E872-6458-EB75-4C49DACC7C7F}" name="MBRH" initials="MBRH" userId="MBRH" providerId="None"/>
  <p188:author id="{277CADAD-5CCF-1499-089D-E717D2BAD7AF}" name="JESSICA GABRIELA JATIVA VALLES " initials="JJTV" userId="JESSICA GABRIELA JATIVA VALLES " providerId="None"/>
  <p188:author id="{BF970EAF-CD94-F670-BDFA-D3201A3EA12E}" name="VASQUEZ DE LA BANDERA CHAVEZ EDWIN JAVIER" initials="VDLBCEJ" userId="S-1-5-21-2674729502-3571610115-1471466141-4631" providerId="AD"/>
  <p188:author id="{C149FCCC-4FFC-A9E3-2FAB-2F2447A82ACC}" name="Ecuador" initials="EC" userId="Ecuador"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atricia Rengifo" initials="" lastIdx="1" clrIdx="0"/>
  <p:cmAuthor id="2" name="Ecuador" initials="EC" lastIdx="14" clrIdx="1">
    <p:extLst>
      <p:ext uri="{19B8F6BF-5375-455C-9EA6-DF929625EA0E}">
        <p15:presenceInfo xmlns:p15="http://schemas.microsoft.com/office/powerpoint/2012/main" userId="Ecuad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39B7"/>
    <a:srgbClr val="4C3DA8"/>
    <a:srgbClr val="332675"/>
    <a:srgbClr val="5857A2"/>
    <a:srgbClr val="776ADE"/>
    <a:srgbClr val="7075D2"/>
    <a:srgbClr val="6C5A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47" autoAdjust="0"/>
    <p:restoredTop sz="95027" autoAdjust="0"/>
  </p:normalViewPr>
  <p:slideViewPr>
    <p:cSldViewPr snapToGrid="0">
      <p:cViewPr varScale="1">
        <p:scale>
          <a:sx n="91" d="100"/>
          <a:sy n="91" d="100"/>
        </p:scale>
        <p:origin x="93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bele\Desktop\MPCEIP\MARIA%20BELEN%20ROBALINO\CANADA\Negociacion%20Acuerdo%20Comercial\Presentacion%20Asamblea\Ficha%20Comercial%20-%20Canada%20%20(10Marzo2025).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bele\Desktop\MPCEIP\MARIA%20BELEN%20ROBALINO\CANADA\Negociacion%20Acuerdo%20Comercial\Presentacion%20Asamblea\Ficha%20Comercial%20-%20Canada%20%20(10Marzo2025).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jfloresp\Downloads\AN&#193;LISIS%20CUODE%20(1).xlsx" TargetMode="External"/><Relationship Id="rId2" Type="http://schemas.microsoft.com/office/2011/relationships/chartColorStyle" Target="colors3.xml"/><Relationship Id="rId1" Type="http://schemas.microsoft.com/office/2011/relationships/chartStyle" Target="style3.xml"/></Relationships>
</file>

<file path=ppt/charts/_rels/chartEx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Users\mbele\Desktop\MPCEIP\MARIA%20BELEN%20ROBALINO\CANADA\Negociacion%20Acuerdo%20Comercial\Presentacion%20Asamblea\Ficha%20Comercial%20-%20Canada%20%20(10Marzo202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lgn="ctr" rtl="0">
              <a:defRPr/>
            </a:pPr>
            <a:r>
              <a:rPr lang="es-EC" sz="1900" noProof="0" dirty="0"/>
              <a:t>Balanza Comercial Total Ecuador - Canadá</a:t>
            </a:r>
          </a:p>
          <a:p>
            <a:pPr algn="ctr" rtl="0">
              <a:defRPr/>
            </a:pPr>
            <a:r>
              <a:rPr lang="es-EC" sz="1600" b="0" noProof="0" dirty="0"/>
              <a:t>Millones USD FOB</a:t>
            </a:r>
          </a:p>
          <a:p>
            <a:pPr algn="ctr" rtl="0">
              <a:defRPr/>
            </a:pPr>
            <a:r>
              <a:rPr lang="es-EC" sz="1600" b="0" noProof="0" dirty="0"/>
              <a:t>2020 - 2024</a:t>
            </a:r>
          </a:p>
        </c:rich>
      </c:tx>
      <c:layout>
        <c:manualLayout>
          <c:xMode val="edge"/>
          <c:yMode val="edge"/>
          <c:x val="0.25739909891921475"/>
          <c:y val="2.7599599972584585E-2"/>
        </c:manualLayout>
      </c:layout>
      <c:overlay val="0"/>
      <c:spPr>
        <a:noFill/>
        <a:ln>
          <a:noFill/>
        </a:ln>
        <a:effectLst/>
      </c:spPr>
    </c:title>
    <c:autoTitleDeleted val="0"/>
    <c:plotArea>
      <c:layout>
        <c:manualLayout>
          <c:layoutTarget val="inner"/>
          <c:xMode val="edge"/>
          <c:yMode val="edge"/>
          <c:x val="2.7404912025183484E-2"/>
          <c:y val="0.19476276434816134"/>
          <c:w val="0.94584435565866654"/>
          <c:h val="0.72340264355057649"/>
        </c:manualLayout>
      </c:layout>
      <c:barChart>
        <c:barDir val="col"/>
        <c:grouping val="clustered"/>
        <c:varyColors val="0"/>
        <c:ser>
          <c:idx val="0"/>
          <c:order val="0"/>
          <c:tx>
            <c:strRef>
              <c:f>'BCom (TradeMap)'!$B$2</c:f>
              <c:strCache>
                <c:ptCount val="1"/>
                <c:pt idx="0">
                  <c:v>Exportaciones de Ec</c:v>
                </c:pt>
              </c:strCache>
            </c:strRef>
          </c:tx>
          <c:invertIfNegative val="0"/>
          <c:dLbls>
            <c:spPr>
              <a:solidFill>
                <a:schemeClr val="accent1">
                  <a:lumMod val="20000"/>
                  <a:lumOff val="80000"/>
                </a:schemeClr>
              </a:solidFill>
              <a:ln>
                <a:solidFill>
                  <a:schemeClr val="accent1"/>
                </a:solidFill>
              </a:ln>
              <a:effectLst/>
            </c:spPr>
            <c:txPr>
              <a:bodyPr/>
              <a:lstStyle/>
              <a:p>
                <a:pPr>
                  <a:defRPr sz="1400"/>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'BCom (TradeMap)'!$A$39:$A$43</c:f>
              <c:numCache>
                <c:formatCode>General</c:formatCode>
                <c:ptCount val="5"/>
                <c:pt idx="0">
                  <c:v>2020</c:v>
                </c:pt>
                <c:pt idx="1">
                  <c:v>2021</c:v>
                </c:pt>
                <c:pt idx="2">
                  <c:v>2022</c:v>
                </c:pt>
                <c:pt idx="3">
                  <c:v>2023</c:v>
                </c:pt>
                <c:pt idx="4">
                  <c:v>2024</c:v>
                </c:pt>
              </c:numCache>
            </c:numRef>
          </c:cat>
          <c:val>
            <c:numRef>
              <c:f>'BCom (TradeMap)'!$F$39:$F$43</c:f>
              <c:numCache>
                <c:formatCode>_ * #,##0_ ;_ * \-#,##0_ ;_ * "-"??_ ;_ @_ </c:formatCode>
                <c:ptCount val="5"/>
                <c:pt idx="0">
                  <c:v>181.03299999999999</c:v>
                </c:pt>
                <c:pt idx="1">
                  <c:v>302.98500000000001</c:v>
                </c:pt>
                <c:pt idx="2">
                  <c:v>522.70699999999999</c:v>
                </c:pt>
                <c:pt idx="3">
                  <c:v>518.33100000000002</c:v>
                </c:pt>
                <c:pt idx="4">
                  <c:v>990.16</c:v>
                </c:pt>
              </c:numCache>
            </c:numRef>
          </c:val>
          <c:extLst>
            <c:ext xmlns:c16="http://schemas.microsoft.com/office/drawing/2014/chart" uri="{C3380CC4-5D6E-409C-BE32-E72D297353CC}">
              <c16:uniqueId val="{00000000-655C-4879-B8C3-8EFE877B9A22}"/>
            </c:ext>
          </c:extLst>
        </c:ser>
        <c:ser>
          <c:idx val="1"/>
          <c:order val="1"/>
          <c:tx>
            <c:strRef>
              <c:f>'BCom (TradeMap)'!$C$2</c:f>
              <c:strCache>
                <c:ptCount val="1"/>
                <c:pt idx="0">
                  <c:v>Importaciones de Ec</c:v>
                </c:pt>
              </c:strCache>
            </c:strRef>
          </c:tx>
          <c:invertIfNegative val="0"/>
          <c:dLbls>
            <c:spPr>
              <a:solidFill>
                <a:schemeClr val="bg2">
                  <a:lumMod val="90000"/>
                </a:schemeClr>
              </a:solidFill>
              <a:ln>
                <a:solidFill>
                  <a:schemeClr val="accent1"/>
                </a:solidFill>
              </a:ln>
              <a:effectLst/>
            </c:spPr>
            <c:txPr>
              <a:bodyPr/>
              <a:lstStyle/>
              <a:p>
                <a:pPr>
                  <a:defRPr sz="1400"/>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'BCom (TradeMap)'!$A$39:$A$43</c:f>
              <c:numCache>
                <c:formatCode>General</c:formatCode>
                <c:ptCount val="5"/>
                <c:pt idx="0">
                  <c:v>2020</c:v>
                </c:pt>
                <c:pt idx="1">
                  <c:v>2021</c:v>
                </c:pt>
                <c:pt idx="2">
                  <c:v>2022</c:v>
                </c:pt>
                <c:pt idx="3">
                  <c:v>2023</c:v>
                </c:pt>
                <c:pt idx="4">
                  <c:v>2024</c:v>
                </c:pt>
              </c:numCache>
            </c:numRef>
          </c:cat>
          <c:val>
            <c:numRef>
              <c:f>'BCom (TradeMap)'!$G$39:$G$43</c:f>
              <c:numCache>
                <c:formatCode>_ * #,##0_ ;_ * \-#,##0_ ;_ * "-"??_ ;_ @_ </c:formatCode>
                <c:ptCount val="5"/>
                <c:pt idx="0">
                  <c:v>294.52699999999999</c:v>
                </c:pt>
                <c:pt idx="1">
                  <c:v>457.46800000000002</c:v>
                </c:pt>
                <c:pt idx="2">
                  <c:v>463.791</c:v>
                </c:pt>
                <c:pt idx="3">
                  <c:v>489.50099999999998</c:v>
                </c:pt>
                <c:pt idx="4">
                  <c:v>403.88</c:v>
                </c:pt>
              </c:numCache>
            </c:numRef>
          </c:val>
          <c:extLst>
            <c:ext xmlns:c16="http://schemas.microsoft.com/office/drawing/2014/chart" uri="{C3380CC4-5D6E-409C-BE32-E72D297353CC}">
              <c16:uniqueId val="{00000001-655C-4879-B8C3-8EFE877B9A22}"/>
            </c:ext>
          </c:extLst>
        </c:ser>
        <c:dLbls>
          <c:dLblPos val="outEnd"/>
          <c:showLegendKey val="0"/>
          <c:showVal val="1"/>
          <c:showCatName val="0"/>
          <c:showSerName val="0"/>
          <c:showPercent val="0"/>
          <c:showBubbleSize val="0"/>
        </c:dLbls>
        <c:gapWidth val="150"/>
        <c:axId val="86079744"/>
        <c:axId val="86102400"/>
      </c:barChart>
      <c:lineChart>
        <c:grouping val="standard"/>
        <c:varyColors val="0"/>
        <c:ser>
          <c:idx val="2"/>
          <c:order val="2"/>
          <c:tx>
            <c:strRef>
              <c:f>'BCom (TradeMap)'!$D$2</c:f>
              <c:strCache>
                <c:ptCount val="1"/>
                <c:pt idx="0">
                  <c:v>Balanza Comercial</c:v>
                </c:pt>
              </c:strCache>
            </c:strRef>
          </c:tx>
          <c:spPr>
            <a:ln>
              <a:solidFill>
                <a:srgbClr val="FFC000"/>
              </a:solidFill>
            </a:ln>
          </c:spPr>
          <c:marker>
            <c:symbol val="none"/>
          </c:marker>
          <c:dLbls>
            <c:dLbl>
              <c:idx val="2"/>
              <c:layout>
                <c:manualLayout>
                  <c:x val="-2.3730393073532509E-2"/>
                  <c:y val="-3.075116480758198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55C-4879-B8C3-8EFE877B9A22}"/>
                </c:ext>
              </c:extLst>
            </c:dLbl>
            <c:dLbl>
              <c:idx val="3"/>
              <c:layout>
                <c:manualLayout>
                  <c:x val="-2.7467462848891878E-2"/>
                  <c:y val="-5.09274163591788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55C-4879-B8C3-8EFE877B9A22}"/>
                </c:ext>
              </c:extLst>
            </c:dLbl>
            <c:dLbl>
              <c:idx val="4"/>
              <c:layout>
                <c:manualLayout>
                  <c:x val="-3.2204272353525625E-2"/>
                  <c:y val="-4.317904092514283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55C-4879-B8C3-8EFE877B9A22}"/>
                </c:ext>
              </c:extLst>
            </c:dLbl>
            <c:spPr>
              <a:solidFill>
                <a:schemeClr val="accent4">
                  <a:lumMod val="40000"/>
                  <a:lumOff val="60000"/>
                </a:schemeClr>
              </a:solidFill>
              <a:ln>
                <a:solidFill>
                  <a:srgbClr val="FFC000"/>
                </a:solidFill>
              </a:ln>
              <a:effectLst/>
            </c:spPr>
            <c:txPr>
              <a:bodyPr/>
              <a:lstStyle/>
              <a:p>
                <a:pPr>
                  <a:defRPr sz="1400"/>
                </a:pPr>
                <a:endParaRPr lang="es-EC"/>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'BCom (TradeMap)'!$I$4:$I$10</c:f>
              <c:numCache>
                <c:formatCode>General</c:formatCode>
                <c:ptCount val="7"/>
                <c:pt idx="0">
                  <c:v>2019</c:v>
                </c:pt>
                <c:pt idx="1">
                  <c:v>2020</c:v>
                </c:pt>
                <c:pt idx="2">
                  <c:v>2021</c:v>
                </c:pt>
                <c:pt idx="3">
                  <c:v>2022</c:v>
                </c:pt>
                <c:pt idx="4">
                  <c:v>2023</c:v>
                </c:pt>
                <c:pt idx="5">
                  <c:v>2024</c:v>
                </c:pt>
              </c:numCache>
            </c:numRef>
          </c:cat>
          <c:val>
            <c:numRef>
              <c:f>'BCom (TradeMap)'!$H$39:$H$43</c:f>
              <c:numCache>
                <c:formatCode>_(* #,##0_);_(* \(#,##0\);_(* "-"??_);_(@_)</c:formatCode>
                <c:ptCount val="5"/>
                <c:pt idx="0">
                  <c:v>-113.494</c:v>
                </c:pt>
                <c:pt idx="1">
                  <c:v>-154.483</c:v>
                </c:pt>
                <c:pt idx="2">
                  <c:v>58.915999999999997</c:v>
                </c:pt>
                <c:pt idx="3">
                  <c:v>28.83</c:v>
                </c:pt>
                <c:pt idx="4">
                  <c:v>586.28</c:v>
                </c:pt>
              </c:numCache>
            </c:numRef>
          </c:val>
          <c:smooth val="0"/>
          <c:extLst>
            <c:ext xmlns:c16="http://schemas.microsoft.com/office/drawing/2014/chart" uri="{C3380CC4-5D6E-409C-BE32-E72D297353CC}">
              <c16:uniqueId val="{00000005-655C-4879-B8C3-8EFE877B9A22}"/>
            </c:ext>
          </c:extLst>
        </c:ser>
        <c:dLbls>
          <c:showLegendKey val="0"/>
          <c:showVal val="0"/>
          <c:showCatName val="0"/>
          <c:showSerName val="0"/>
          <c:showPercent val="0"/>
          <c:showBubbleSize val="0"/>
        </c:dLbls>
        <c:marker val="1"/>
        <c:smooth val="0"/>
        <c:axId val="86079744"/>
        <c:axId val="86102400"/>
      </c:lineChart>
      <c:catAx>
        <c:axId val="86079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400"/>
            </a:pPr>
            <a:endParaRPr lang="es-EC"/>
          </a:p>
        </c:txPr>
        <c:crossAx val="86102400"/>
        <c:crosses val="autoZero"/>
        <c:auto val="1"/>
        <c:lblAlgn val="ctr"/>
        <c:lblOffset val="100"/>
        <c:noMultiLvlLbl val="0"/>
      </c:catAx>
      <c:valAx>
        <c:axId val="86102400"/>
        <c:scaling>
          <c:orientation val="minMax"/>
        </c:scaling>
        <c:delete val="1"/>
        <c:axPos val="l"/>
        <c:numFmt formatCode="_ * #,##0_ ;_ * \-#,##0_ ;_ * &quot;-&quot;??_ ;_ @_ " sourceLinked="1"/>
        <c:majorTickMark val="none"/>
        <c:minorTickMark val="none"/>
        <c:tickLblPos val="none"/>
        <c:crossAx val="86079744"/>
        <c:crosses val="autoZero"/>
        <c:crossBetween val="between"/>
      </c:valAx>
      <c:spPr>
        <a:noFill/>
        <a:ln>
          <a:noFill/>
        </a:ln>
        <a:effectLst/>
      </c:spPr>
    </c:plotArea>
    <c:legend>
      <c:legendPos val="b"/>
      <c:overlay val="0"/>
      <c:txPr>
        <a:bodyPr/>
        <a:lstStyle/>
        <a:p>
          <a:pPr>
            <a:defRPr sz="1400"/>
          </a:pPr>
          <a:endParaRPr lang="es-EC"/>
        </a:p>
      </c:txPr>
    </c:legend>
    <c:plotVisOnly val="1"/>
    <c:dispBlanksAs val="gap"/>
    <c:showDLblsOverMax val="0"/>
  </c:chart>
  <c:spPr>
    <a:solidFill>
      <a:schemeClr val="bg1"/>
    </a:solidFill>
    <a:ln w="9525" cap="flat" cmpd="sng" algn="ctr">
      <a:noFill/>
      <a:round/>
    </a:ln>
    <a:effectLst/>
  </c:spPr>
  <c:txPr>
    <a:bodyPr/>
    <a:lstStyle/>
    <a:p>
      <a:pPr>
        <a:defRPr sz="1600"/>
      </a:pPr>
      <a:endParaRPr lang="es-EC"/>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lgn="ctr" rtl="0">
              <a:defRPr/>
            </a:pPr>
            <a:r>
              <a:rPr lang="es-EC" sz="1900" noProof="0" dirty="0"/>
              <a:t>Balanza Comercial No Petrolera Ecuador - Canadá</a:t>
            </a:r>
          </a:p>
          <a:p>
            <a:pPr algn="ctr" rtl="0">
              <a:defRPr/>
            </a:pPr>
            <a:r>
              <a:rPr lang="es-EC" sz="1600" b="0" noProof="0" dirty="0"/>
              <a:t>Millones USD FOB</a:t>
            </a:r>
          </a:p>
          <a:p>
            <a:pPr algn="ctr" rtl="0">
              <a:defRPr/>
            </a:pPr>
            <a:r>
              <a:rPr lang="es-EC" sz="1600" b="0" noProof="0" dirty="0"/>
              <a:t>2020 - 2024</a:t>
            </a:r>
          </a:p>
        </c:rich>
      </c:tx>
      <c:layout>
        <c:manualLayout>
          <c:xMode val="edge"/>
          <c:yMode val="edge"/>
          <c:x val="0.24617376216902284"/>
          <c:y val="1.0606084766670123E-2"/>
        </c:manualLayout>
      </c:layout>
      <c:overlay val="0"/>
      <c:spPr>
        <a:noFill/>
        <a:ln>
          <a:noFill/>
        </a:ln>
        <a:effectLst/>
      </c:spPr>
    </c:title>
    <c:autoTitleDeleted val="0"/>
    <c:plotArea>
      <c:layout>
        <c:manualLayout>
          <c:layoutTarget val="inner"/>
          <c:xMode val="edge"/>
          <c:yMode val="edge"/>
          <c:x val="2.7404912025183484E-2"/>
          <c:y val="0.19629663086103039"/>
          <c:w val="0.94584435565866654"/>
          <c:h val="0.68774774447675946"/>
        </c:manualLayout>
      </c:layout>
      <c:barChart>
        <c:barDir val="col"/>
        <c:grouping val="clustered"/>
        <c:varyColors val="0"/>
        <c:ser>
          <c:idx val="0"/>
          <c:order val="0"/>
          <c:tx>
            <c:strRef>
              <c:f>'BCom (TradeMap)'!$B$2</c:f>
              <c:strCache>
                <c:ptCount val="1"/>
                <c:pt idx="0">
                  <c:v>Exportaciones de Ec</c:v>
                </c:pt>
              </c:strCache>
            </c:strRef>
          </c:tx>
          <c:invertIfNegative val="0"/>
          <c:dLbls>
            <c:spPr>
              <a:solidFill>
                <a:schemeClr val="accent1">
                  <a:lumMod val="20000"/>
                  <a:lumOff val="80000"/>
                </a:schemeClr>
              </a:solidFill>
              <a:ln>
                <a:solidFill>
                  <a:schemeClr val="accent1"/>
                </a:solidFill>
              </a:ln>
              <a:effectLst/>
            </c:spPr>
            <c:txPr>
              <a:bodyPr/>
              <a:lstStyle/>
              <a:p>
                <a:pPr>
                  <a:defRPr sz="1400"/>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'BCom (TradeMap)'!$I$5:$I$9</c:f>
              <c:numCache>
                <c:formatCode>General</c:formatCode>
                <c:ptCount val="5"/>
                <c:pt idx="0">
                  <c:v>2020</c:v>
                </c:pt>
                <c:pt idx="1">
                  <c:v>2021</c:v>
                </c:pt>
                <c:pt idx="2">
                  <c:v>2022</c:v>
                </c:pt>
                <c:pt idx="3">
                  <c:v>2023</c:v>
                </c:pt>
                <c:pt idx="4">
                  <c:v>2024</c:v>
                </c:pt>
              </c:numCache>
            </c:numRef>
          </c:cat>
          <c:val>
            <c:numRef>
              <c:f>'BCom (TradeMap)'!$J$5:$J$9</c:f>
              <c:numCache>
                <c:formatCode>_(* #,##0_);_(* \(#,##0\);_(* "-"??_);_(@_)</c:formatCode>
                <c:ptCount val="5"/>
                <c:pt idx="0">
                  <c:v>181.02500000000001</c:v>
                </c:pt>
                <c:pt idx="1">
                  <c:v>259.755</c:v>
                </c:pt>
                <c:pt idx="2">
                  <c:v>385.79399999999998</c:v>
                </c:pt>
                <c:pt idx="3">
                  <c:v>369.79899999999998</c:v>
                </c:pt>
                <c:pt idx="4">
                  <c:v>455.19200000000001</c:v>
                </c:pt>
              </c:numCache>
            </c:numRef>
          </c:val>
          <c:extLst>
            <c:ext xmlns:c16="http://schemas.microsoft.com/office/drawing/2014/chart" uri="{C3380CC4-5D6E-409C-BE32-E72D297353CC}">
              <c16:uniqueId val="{00000000-EFC3-491F-B638-0419377EA2DC}"/>
            </c:ext>
          </c:extLst>
        </c:ser>
        <c:ser>
          <c:idx val="1"/>
          <c:order val="1"/>
          <c:tx>
            <c:strRef>
              <c:f>'BCom (TradeMap)'!$C$2</c:f>
              <c:strCache>
                <c:ptCount val="1"/>
                <c:pt idx="0">
                  <c:v>Importaciones de Ec</c:v>
                </c:pt>
              </c:strCache>
            </c:strRef>
          </c:tx>
          <c:spPr>
            <a:solidFill>
              <a:schemeClr val="tx1">
                <a:lumMod val="65000"/>
                <a:lumOff val="35000"/>
              </a:schemeClr>
            </a:solidFill>
          </c:spPr>
          <c:invertIfNegative val="0"/>
          <c:dLbls>
            <c:spPr>
              <a:solidFill>
                <a:schemeClr val="bg2">
                  <a:lumMod val="90000"/>
                </a:schemeClr>
              </a:solidFill>
              <a:ln>
                <a:solidFill>
                  <a:schemeClr val="accent1"/>
                </a:solidFill>
              </a:ln>
              <a:effectLst/>
            </c:spPr>
            <c:txPr>
              <a:bodyPr/>
              <a:lstStyle/>
              <a:p>
                <a:pPr>
                  <a:defRPr sz="1400"/>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'BCom (TradeMap)'!$I$5:$I$9</c:f>
              <c:numCache>
                <c:formatCode>General</c:formatCode>
                <c:ptCount val="5"/>
                <c:pt idx="0">
                  <c:v>2020</c:v>
                </c:pt>
                <c:pt idx="1">
                  <c:v>2021</c:v>
                </c:pt>
                <c:pt idx="2">
                  <c:v>2022</c:v>
                </c:pt>
                <c:pt idx="3">
                  <c:v>2023</c:v>
                </c:pt>
                <c:pt idx="4">
                  <c:v>2024</c:v>
                </c:pt>
              </c:numCache>
            </c:numRef>
          </c:cat>
          <c:val>
            <c:numRef>
              <c:f>'BCom (TradeMap)'!$K$5:$K$9</c:f>
              <c:numCache>
                <c:formatCode>_(* #,##0_);_(* \(#,##0\);_(* "-"??_);_(@_)</c:formatCode>
                <c:ptCount val="5"/>
                <c:pt idx="0">
                  <c:v>231.28299999999999</c:v>
                </c:pt>
                <c:pt idx="1">
                  <c:v>410.09500000000003</c:v>
                </c:pt>
                <c:pt idx="2">
                  <c:v>333.685</c:v>
                </c:pt>
                <c:pt idx="3">
                  <c:v>374.99900000000002</c:v>
                </c:pt>
                <c:pt idx="4">
                  <c:v>286.64800000000002</c:v>
                </c:pt>
              </c:numCache>
            </c:numRef>
          </c:val>
          <c:extLst>
            <c:ext xmlns:c16="http://schemas.microsoft.com/office/drawing/2014/chart" uri="{C3380CC4-5D6E-409C-BE32-E72D297353CC}">
              <c16:uniqueId val="{00000001-EFC3-491F-B638-0419377EA2DC}"/>
            </c:ext>
          </c:extLst>
        </c:ser>
        <c:dLbls>
          <c:dLblPos val="outEnd"/>
          <c:showLegendKey val="0"/>
          <c:showVal val="1"/>
          <c:showCatName val="0"/>
          <c:showSerName val="0"/>
          <c:showPercent val="0"/>
          <c:showBubbleSize val="0"/>
        </c:dLbls>
        <c:gapWidth val="150"/>
        <c:axId val="86079744"/>
        <c:axId val="86102400"/>
      </c:barChart>
      <c:lineChart>
        <c:grouping val="standard"/>
        <c:varyColors val="0"/>
        <c:ser>
          <c:idx val="2"/>
          <c:order val="2"/>
          <c:tx>
            <c:strRef>
              <c:f>'BCom (TradeMap)'!$D$2</c:f>
              <c:strCache>
                <c:ptCount val="1"/>
                <c:pt idx="0">
                  <c:v>Balanza Comercial</c:v>
                </c:pt>
              </c:strCache>
            </c:strRef>
          </c:tx>
          <c:spPr>
            <a:ln>
              <a:solidFill>
                <a:schemeClr val="accent4">
                  <a:lumMod val="75000"/>
                </a:schemeClr>
              </a:solidFill>
            </a:ln>
          </c:spPr>
          <c:marker>
            <c:symbol val="none"/>
          </c:marker>
          <c:dLbls>
            <c:dLbl>
              <c:idx val="3"/>
              <c:layout>
                <c:manualLayout>
                  <c:x val="-2.3787875949907427E-2"/>
                  <c:y val="-4.66414871697326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FC3-491F-B638-0419377EA2DC}"/>
                </c:ext>
              </c:extLst>
            </c:dLbl>
            <c:spPr>
              <a:solidFill>
                <a:schemeClr val="accent4">
                  <a:lumMod val="40000"/>
                  <a:lumOff val="60000"/>
                </a:schemeClr>
              </a:solidFill>
              <a:ln>
                <a:solidFill>
                  <a:schemeClr val="accent4">
                    <a:lumMod val="75000"/>
                  </a:schemeClr>
                </a:solidFill>
              </a:ln>
              <a:effectLst/>
            </c:spPr>
            <c:txPr>
              <a:bodyPr/>
              <a:lstStyle/>
              <a:p>
                <a:pPr>
                  <a:defRPr sz="1400"/>
                </a:pPr>
                <a:endParaRPr lang="es-EC"/>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'BCom (TradeMap)'!$I$5:$I$9</c:f>
              <c:numCache>
                <c:formatCode>General</c:formatCode>
                <c:ptCount val="5"/>
                <c:pt idx="0">
                  <c:v>2020</c:v>
                </c:pt>
                <c:pt idx="1">
                  <c:v>2021</c:v>
                </c:pt>
                <c:pt idx="2">
                  <c:v>2022</c:v>
                </c:pt>
                <c:pt idx="3">
                  <c:v>2023</c:v>
                </c:pt>
                <c:pt idx="4">
                  <c:v>2024</c:v>
                </c:pt>
              </c:numCache>
            </c:numRef>
          </c:cat>
          <c:val>
            <c:numRef>
              <c:f>'BCom (TradeMap)'!$L$5:$L$9</c:f>
              <c:numCache>
                <c:formatCode>_(* #,##0_);_(* \(#,##0\);_(* "-"??_);_(@_)</c:formatCode>
                <c:ptCount val="5"/>
                <c:pt idx="0">
                  <c:v>-50.257999999999981</c:v>
                </c:pt>
                <c:pt idx="1">
                  <c:v>-150.34000000000003</c:v>
                </c:pt>
                <c:pt idx="2">
                  <c:v>52.10899999999998</c:v>
                </c:pt>
                <c:pt idx="3">
                  <c:v>-5.2000000000000455</c:v>
                </c:pt>
                <c:pt idx="4">
                  <c:v>168.54399999999998</c:v>
                </c:pt>
              </c:numCache>
            </c:numRef>
          </c:val>
          <c:smooth val="0"/>
          <c:extLst>
            <c:ext xmlns:c16="http://schemas.microsoft.com/office/drawing/2014/chart" uri="{C3380CC4-5D6E-409C-BE32-E72D297353CC}">
              <c16:uniqueId val="{00000003-EFC3-491F-B638-0419377EA2DC}"/>
            </c:ext>
          </c:extLst>
        </c:ser>
        <c:dLbls>
          <c:showLegendKey val="0"/>
          <c:showVal val="0"/>
          <c:showCatName val="0"/>
          <c:showSerName val="0"/>
          <c:showPercent val="0"/>
          <c:showBubbleSize val="0"/>
        </c:dLbls>
        <c:marker val="1"/>
        <c:smooth val="0"/>
        <c:axId val="86079744"/>
        <c:axId val="86102400"/>
      </c:lineChart>
      <c:catAx>
        <c:axId val="86079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400"/>
            </a:pPr>
            <a:endParaRPr lang="es-EC"/>
          </a:p>
        </c:txPr>
        <c:crossAx val="86102400"/>
        <c:crosses val="autoZero"/>
        <c:auto val="1"/>
        <c:lblAlgn val="ctr"/>
        <c:lblOffset val="100"/>
        <c:noMultiLvlLbl val="0"/>
      </c:catAx>
      <c:valAx>
        <c:axId val="86102400"/>
        <c:scaling>
          <c:orientation val="minMax"/>
        </c:scaling>
        <c:delete val="1"/>
        <c:axPos val="l"/>
        <c:numFmt formatCode="_(* #,##0_);_(* \(#,##0\);_(* &quot;-&quot;??_);_(@_)" sourceLinked="1"/>
        <c:majorTickMark val="none"/>
        <c:minorTickMark val="none"/>
        <c:tickLblPos val="none"/>
        <c:crossAx val="86079744"/>
        <c:crosses val="autoZero"/>
        <c:crossBetween val="between"/>
      </c:valAx>
      <c:spPr>
        <a:noFill/>
        <a:ln>
          <a:noFill/>
        </a:ln>
        <a:effectLst/>
      </c:spPr>
    </c:plotArea>
    <c:legend>
      <c:legendPos val="b"/>
      <c:overlay val="0"/>
      <c:txPr>
        <a:bodyPr/>
        <a:lstStyle/>
        <a:p>
          <a:pPr>
            <a:defRPr sz="1400"/>
          </a:pPr>
          <a:endParaRPr lang="es-EC"/>
        </a:p>
      </c:txPr>
    </c:legend>
    <c:plotVisOnly val="1"/>
    <c:dispBlanksAs val="gap"/>
    <c:showDLblsOverMax val="0"/>
  </c:chart>
  <c:spPr>
    <a:solidFill>
      <a:schemeClr val="bg1"/>
    </a:solidFill>
    <a:ln w="9525" cap="flat" cmpd="sng" algn="ctr">
      <a:noFill/>
      <a:round/>
    </a:ln>
    <a:effectLst/>
  </c:spPr>
  <c:txPr>
    <a:bodyPr/>
    <a:lstStyle/>
    <a:p>
      <a:pPr>
        <a:defRPr sz="1600"/>
      </a:pPr>
      <a:endParaRPr lang="es-EC"/>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j-lt"/>
                <a:ea typeface="+mn-ea"/>
                <a:cs typeface="+mn-cs"/>
              </a:defRPr>
            </a:pPr>
            <a:r>
              <a:rPr lang="es-EC" sz="1800" b="1" i="0" baseline="0" noProof="0" dirty="0">
                <a:effectLst/>
                <a:latin typeface="+mj-lt"/>
              </a:rPr>
              <a:t>Promedio de importaciones de Ecuador desde Canadá</a:t>
            </a:r>
            <a:endParaRPr lang="es-EC" sz="1800" b="1" noProof="0" dirty="0">
              <a:effectLst/>
              <a:latin typeface="+mj-lt"/>
            </a:endParaRP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j-lt"/>
              <a:ea typeface="+mn-ea"/>
              <a:cs typeface="+mn-cs"/>
            </a:defRPr>
          </a:pPr>
          <a:endParaRPr lang="es-EC"/>
        </a:p>
      </c:txPr>
    </c:title>
    <c:autoTitleDeleted val="0"/>
    <c:view3D>
      <c:rotX val="30"/>
      <c:rotY val="1"/>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624676461277768"/>
          <c:y val="0.28103638575418932"/>
          <c:w val="0.79330492794545082"/>
          <c:h val="0.67501019180195143"/>
        </c:manualLayout>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D5A5-49D4-941E-35E630FF8E0F}"/>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D5A5-49D4-941E-35E630FF8E0F}"/>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D5A5-49D4-941E-35E630FF8E0F}"/>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D5A5-49D4-941E-35E630FF8E0F}"/>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D5A5-49D4-941E-35E630FF8E0F}"/>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D5A5-49D4-941E-35E630FF8E0F}"/>
              </c:ext>
            </c:extLst>
          </c:dPt>
          <c:dLbls>
            <c:dLbl>
              <c:idx val="0"/>
              <c:layout>
                <c:manualLayout>
                  <c:x val="-7.851178112616021E-2"/>
                  <c:y val="-1.240159686170654E-2"/>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endParaRPr lang="es-EC"/>
                </a:p>
              </c:txPr>
              <c:showLegendKey val="0"/>
              <c:showVal val="0"/>
              <c:showCatName val="1"/>
              <c:showSerName val="0"/>
              <c:showPercent val="1"/>
              <c:showBubbleSize val="0"/>
              <c:extLst>
                <c:ext xmlns:c15="http://schemas.microsoft.com/office/drawing/2012/chart" uri="{CE6537A1-D6FC-4f65-9D91-7224C49458BB}">
                  <c15:layout>
                    <c:manualLayout>
                      <c:w val="0.18570589420262623"/>
                      <c:h val="0.139637934618316"/>
                    </c:manualLayout>
                  </c15:layout>
                </c:ext>
                <c:ext xmlns:c16="http://schemas.microsoft.com/office/drawing/2014/chart" uri="{C3380CC4-5D6E-409C-BE32-E72D297353CC}">
                  <c16:uniqueId val="{00000001-D5A5-49D4-941E-35E630FF8E0F}"/>
                </c:ext>
              </c:extLst>
            </c:dLbl>
            <c:dLbl>
              <c:idx val="1"/>
              <c:layout>
                <c:manualLayout>
                  <c:x val="-3.7925763415959496E-3"/>
                  <c:y val="-3.3790427524375805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D5A5-49D4-941E-35E630FF8E0F}"/>
                </c:ext>
              </c:extLst>
            </c:dLbl>
            <c:dLbl>
              <c:idx val="3"/>
              <c:layout>
                <c:manualLayout>
                  <c:x val="3.205703700605058E-2"/>
                  <c:y val="4.6096838439852184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D5A5-49D4-941E-35E630FF8E0F}"/>
                </c:ext>
              </c:extLst>
            </c:dLbl>
            <c:dLbl>
              <c:idx val="4"/>
              <c:layout>
                <c:manualLayout>
                  <c:x val="-8.1570015556943737E-2"/>
                  <c:y val="1.505180049721287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D5A5-49D4-941E-35E630FF8E0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EC"/>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'ANÁLISIS CUODE '!$A$15:$A$20</c:f>
              <c:strCache>
                <c:ptCount val="6"/>
                <c:pt idx="0">
                  <c:v>Bienes de capital </c:v>
                </c:pt>
                <c:pt idx="1">
                  <c:v>Bienes de consumo </c:v>
                </c:pt>
                <c:pt idx="2">
                  <c:v>Combustibles y Lubricantes</c:v>
                </c:pt>
                <c:pt idx="3">
                  <c:v>Diversos</c:v>
                </c:pt>
                <c:pt idx="4">
                  <c:v>Materias primas</c:v>
                </c:pt>
                <c:pt idx="5">
                  <c:v>Trigo </c:v>
                </c:pt>
              </c:strCache>
            </c:strRef>
          </c:cat>
          <c:val>
            <c:numRef>
              <c:f>'ANÁLISIS CUODE '!$B$15:$B$20</c:f>
              <c:numCache>
                <c:formatCode>0.0%</c:formatCode>
                <c:ptCount val="6"/>
                <c:pt idx="0">
                  <c:v>6.7669393511405912E-2</c:v>
                </c:pt>
                <c:pt idx="1">
                  <c:v>6.0469058311553504E-2</c:v>
                </c:pt>
                <c:pt idx="2">
                  <c:v>0.27886727150327562</c:v>
                </c:pt>
                <c:pt idx="3">
                  <c:v>1E-3</c:v>
                </c:pt>
                <c:pt idx="4">
                  <c:v>0.10247267483184806</c:v>
                </c:pt>
                <c:pt idx="5">
                  <c:v>0.48916432414872008</c:v>
                </c:pt>
              </c:numCache>
            </c:numRef>
          </c:val>
          <c:extLst>
            <c:ext xmlns:c16="http://schemas.microsoft.com/office/drawing/2014/chart" uri="{C3380CC4-5D6E-409C-BE32-E72D297353CC}">
              <c16:uniqueId val="{0000000C-D5A5-49D4-941E-35E630FF8E0F}"/>
            </c:ext>
          </c:extLst>
        </c:ser>
        <c:dLbls>
          <c:showLegendKey val="0"/>
          <c:showVal val="0"/>
          <c:showCatName val="1"/>
          <c:showSerName val="0"/>
          <c:showPercent val="1"/>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s-EC"/>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
    <cx:plotArea>
      <cx:plotAreaRegion/>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Sectores!$K$62:$K$66</cx:f>
        <cx:lvl ptCount="5">
          <cx:pt idx="0">Agroindustria</cx:pt>
          <cx:pt idx="1">Mineria</cx:pt>
          <cx:pt idx="2">Pesca y Acuacultura</cx:pt>
          <cx:pt idx="3">Manufacturas</cx:pt>
          <cx:pt idx="4">Petroleo</cx:pt>
        </cx:lvl>
      </cx:strDim>
      <cx:numDim type="size">
        <cx:f>Sectores!$M$62:$M$66</cx:f>
        <cx:lvl ptCount="5" formatCode="0%">
          <cx:pt idx="0">0.40684092884343043</cx:pt>
          <cx:pt idx="1">0.15386762319230093</cx:pt>
          <cx:pt idx="2">0.074691060084748254</cx:pt>
          <cx:pt idx="3">0.021229605115111478</cx:pt>
          <cx:pt idx="4">0.34337078276440891</cx:pt>
        </cx:lvl>
      </cx:numDim>
    </cx:data>
  </cx:chartData>
  <cx:chart>
    <cx:plotArea>
      <cx:plotAreaRegion>
        <cx:series layoutId="treemap" uniqueId="{BFBAC4BD-6F82-47A5-BF2B-31833F54483A}">
          <cx:dataLabels pos="inEnd">
            <cx:txPr>
              <a:bodyPr spcFirstLastPara="1" vertOverflow="ellipsis" horzOverflow="overflow" wrap="square" lIns="0" tIns="0" rIns="0" bIns="0" anchor="ctr" anchorCtr="1"/>
              <a:lstStyle/>
              <a:p>
                <a:pPr algn="ctr" rtl="0">
                  <a:defRPr sz="1050" b="1">
                    <a:solidFill>
                      <a:schemeClr val="bg1"/>
                    </a:solidFill>
                  </a:defRPr>
                </a:pPr>
                <a:endParaRPr lang="en-US" sz="1050" b="1" i="0" u="none" strike="noStrike" baseline="0">
                  <a:solidFill>
                    <a:schemeClr val="bg1"/>
                  </a:solidFill>
                  <a:latin typeface="Calibri"/>
                </a:endParaRPr>
              </a:p>
            </cx:txPr>
            <cx:visibility seriesName="0" categoryName="1" value="1"/>
            <cx:separator>, </cx:separator>
            <cx:dataLabel idx="2">
              <cx:txPr>
                <a:bodyPr spcFirstLastPara="1" vertOverflow="ellipsis" horzOverflow="overflow" wrap="square" lIns="0" tIns="0" rIns="0" bIns="0" anchor="ctr" anchorCtr="1"/>
                <a:lstStyle/>
                <a:p>
                  <a:pPr algn="ctr" rtl="0">
                    <a:defRPr sz="900"/>
                  </a:pPr>
                  <a:r>
                    <a:rPr lang="en-US" sz="900" b="1" i="0" u="none" strike="noStrike" baseline="0">
                      <a:solidFill>
                        <a:schemeClr val="bg1"/>
                      </a:solidFill>
                      <a:latin typeface="Calibri"/>
                    </a:rPr>
                    <a:t>Pesca y Acuacultura, 7%</a:t>
                  </a:r>
                </a:p>
              </cx:txPr>
            </cx:dataLabel>
            <cx:dataLabel idx="3">
              <cx:txPr>
                <a:bodyPr spcFirstLastPara="1" vertOverflow="ellipsis" horzOverflow="overflow" wrap="square" lIns="0" tIns="0" rIns="0" bIns="0" anchor="ctr" anchorCtr="1"/>
                <a:lstStyle/>
                <a:p>
                  <a:pPr algn="ctr" rtl="0">
                    <a:defRPr sz="600" b="0"/>
                  </a:pPr>
                  <a:r>
                    <a:rPr lang="en-US" sz="600" b="0" i="0" u="none" strike="noStrike" baseline="0">
                      <a:solidFill>
                        <a:schemeClr val="bg1"/>
                      </a:solidFill>
                      <a:latin typeface="Calibri"/>
                    </a:rPr>
                    <a:t>Manufacturas, 2%</a:t>
                  </a:r>
                </a:p>
              </cx:txPr>
            </cx:dataLabel>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102_0.xml><?xml version="1.0" encoding="utf-8"?>
<p188:cmLst xmlns:a="http://schemas.openxmlformats.org/drawingml/2006/main" xmlns:r="http://schemas.openxmlformats.org/officeDocument/2006/relationships" xmlns:p188="http://schemas.microsoft.com/office/powerpoint/2018/8/main">
  <p188:cm id="{B5018A18-1BEE-4CC0-B873-D20D33E7992D}" authorId="{5831490F-E872-6458-EB75-4C49DACC7C7F}" created="2025-03-10T13:03:50.675">
    <ac:txMkLst xmlns:ac="http://schemas.microsoft.com/office/drawing/2013/main/command">
      <pc:docMk xmlns:pc="http://schemas.microsoft.com/office/powerpoint/2013/main/command"/>
      <pc:sldMk xmlns:pc="http://schemas.microsoft.com/office/powerpoint/2013/main/command" cId="0" sldId="258"/>
      <ac:spMk id="3" creationId="{40EFCA3D-7DF6-3E59-7677-4478C606FAB2}"/>
      <ac:txMk cp="83" len="12">
        <ac:context len="96" hash="288122616"/>
      </ac:txMk>
    </ac:txMkLst>
    <p188:pos x="4008301" y="898793"/>
    <p188:txBody>
      <a:bodyPr/>
      <a:lstStyle/>
      <a:p>
        <a:r>
          <a:rPr lang="en-DE"/>
          <a:t>Actualizado, con fuente TradeMap</a:t>
        </a:r>
      </a:p>
    </p188:txBody>
  </p188:cm>
</p188:cmLst>
</file>

<file path=ppt/comments/modernComment_1087_366C2B46.xml><?xml version="1.0" encoding="utf-8"?>
<p188:cmLst xmlns:a="http://schemas.openxmlformats.org/drawingml/2006/main" xmlns:r="http://schemas.openxmlformats.org/officeDocument/2006/relationships" xmlns:p188="http://schemas.microsoft.com/office/powerpoint/2018/8/main">
  <p188:cm id="{E6ED8917-434E-4921-8CB9-B02CF28F3400}" authorId="{5831490F-E872-6458-EB75-4C49DACC7C7F}" created="2025-03-10T12:47:11.912">
    <ac:txMkLst xmlns:ac="http://schemas.microsoft.com/office/drawing/2013/main/command">
      <pc:docMk xmlns:pc="http://schemas.microsoft.com/office/powerpoint/2013/main/command"/>
      <pc:sldMk xmlns:pc="http://schemas.microsoft.com/office/powerpoint/2013/main/command" cId="913058630" sldId="4231"/>
      <ac:spMk id="19" creationId="{CCF7F6FD-545A-8839-15D2-E67F7D3743D5}"/>
      <ac:txMk cp="286" len="16">
        <ac:context len="303" hash="296590523"/>
      </ac:txMk>
    </ac:txMkLst>
    <p188:pos x="1440646" y="2143691"/>
    <p188:txBody>
      <a:bodyPr/>
      <a:lstStyle/>
      <a:p>
        <a:r>
          <a:rPr lang="en-DE"/>
          <a:t>La fuente de estas estadisticas es TradeMap, no BCE como decia la presentacion</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png"/><Relationship Id="rId4" Type="http://schemas.openxmlformats.org/officeDocument/2006/relationships/image" Target="../media/image4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png"/><Relationship Id="rId4" Type="http://schemas.openxmlformats.org/officeDocument/2006/relationships/image" Target="../media/image43.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09E9FA-1B3B-4AED-8C62-8BA859122A3F}" type="doc">
      <dgm:prSet loTypeId="urn:microsoft.com/office/officeart/2008/layout/PictureStrips" loCatId="list" qsTypeId="urn:microsoft.com/office/officeart/2005/8/quickstyle/simple1" qsCatId="simple" csTypeId="urn:microsoft.com/office/officeart/2005/8/colors/colorful1" csCatId="colorful" phldr="1"/>
      <dgm:spPr/>
      <dgm:t>
        <a:bodyPr/>
        <a:lstStyle/>
        <a:p>
          <a:endParaRPr lang="es-ES"/>
        </a:p>
      </dgm:t>
    </dgm:pt>
    <dgm:pt modelId="{CBD7C14A-60B4-4073-AC12-17785AAF64CE}">
      <dgm:prSet phldrT="[Texto]" custT="1"/>
      <dgm:spPr/>
      <dgm:t>
        <a:bodyPr/>
        <a:lstStyle/>
        <a:p>
          <a:pPr algn="l"/>
          <a:r>
            <a:rPr lang="es-EC" sz="1200" noProof="0" dirty="0">
              <a:solidFill>
                <a:schemeClr val="accent1">
                  <a:lumMod val="50000"/>
                </a:schemeClr>
              </a:solidFill>
              <a:latin typeface="Arial" panose="020B0604020202020204" pitchFamily="34" charset="0"/>
              <a:cs typeface="Arial" panose="020B0604020202020204" pitchFamily="34" charset="0"/>
            </a:rPr>
            <a:t>Economía importante para las exportaciones de minería y agroindustria ecuatorianas (80% del total, 2023).</a:t>
          </a:r>
        </a:p>
      </dgm:t>
    </dgm:pt>
    <dgm:pt modelId="{4E7C7D2F-F401-49BC-9C6C-764B4A858EBF}" type="parTrans" cxnId="{3379688F-2D08-4141-B2A6-41D1B683B056}">
      <dgm:prSet/>
      <dgm:spPr/>
      <dgm:t>
        <a:bodyPr/>
        <a:lstStyle/>
        <a:p>
          <a:endParaRPr lang="es-ES" sz="2000">
            <a:solidFill>
              <a:srgbClr val="002060"/>
            </a:solidFill>
          </a:endParaRPr>
        </a:p>
      </dgm:t>
    </dgm:pt>
    <dgm:pt modelId="{C891C8F0-A272-4BA7-83E9-4049229A8F4A}" type="sibTrans" cxnId="{3379688F-2D08-4141-B2A6-41D1B683B056}">
      <dgm:prSet/>
      <dgm:spPr/>
      <dgm:t>
        <a:bodyPr/>
        <a:lstStyle/>
        <a:p>
          <a:endParaRPr lang="es-ES" sz="2000">
            <a:solidFill>
              <a:srgbClr val="002060"/>
            </a:solidFill>
          </a:endParaRPr>
        </a:p>
      </dgm:t>
    </dgm:pt>
    <dgm:pt modelId="{4867A7A8-5615-44BA-9C11-5A5B243F22C9}">
      <dgm:prSet phldrT="[Texto]" custT="1"/>
      <dgm:spPr/>
      <dgm:t>
        <a:bodyPr/>
        <a:lstStyle/>
        <a:p>
          <a:pPr algn="l">
            <a:buFont typeface="Symbol" panose="05050102010706020507" pitchFamily="18" charset="2"/>
            <a:buChar char=""/>
          </a:pPr>
          <a:r>
            <a:rPr lang="es-EC" sz="1200" noProof="0" dirty="0">
              <a:solidFill>
                <a:schemeClr val="accent1">
                  <a:lumMod val="50000"/>
                </a:schemeClr>
              </a:solidFill>
              <a:latin typeface="Arial" panose="020B0604020202020204" pitchFamily="34" charset="0"/>
              <a:cs typeface="Arial" panose="020B0604020202020204" pitchFamily="34" charset="0"/>
            </a:rPr>
            <a:t>Mercado atractivo para profundizar relaciones. Estabilidad política y económica.  Parte del </a:t>
          </a:r>
          <a:r>
            <a:rPr lang="es-EC" sz="1200" b="1" noProof="0" dirty="0">
              <a:solidFill>
                <a:schemeClr val="accent1">
                  <a:lumMod val="50000"/>
                </a:schemeClr>
              </a:solidFill>
              <a:latin typeface="Arial" panose="020B0604020202020204" pitchFamily="34" charset="0"/>
              <a:cs typeface="Arial" panose="020B0604020202020204" pitchFamily="34" charset="0"/>
            </a:rPr>
            <a:t>G7 </a:t>
          </a:r>
          <a:r>
            <a:rPr lang="es-EC" sz="1200" noProof="0" dirty="0">
              <a:solidFill>
                <a:schemeClr val="accent1">
                  <a:lumMod val="50000"/>
                </a:schemeClr>
              </a:solidFill>
              <a:latin typeface="Arial" panose="020B0604020202020204" pitchFamily="34" charset="0"/>
              <a:cs typeface="Arial" panose="020B0604020202020204" pitchFamily="34" charset="0"/>
            </a:rPr>
            <a:t>– grupo de los 7 países más desarrollados.</a:t>
          </a:r>
        </a:p>
      </dgm:t>
    </dgm:pt>
    <dgm:pt modelId="{9495FCCD-E787-4B5C-A929-55DECFCCE17C}" type="parTrans" cxnId="{1D4CFECB-9A03-4389-89BC-B5FDFD23A266}">
      <dgm:prSet/>
      <dgm:spPr/>
      <dgm:t>
        <a:bodyPr/>
        <a:lstStyle/>
        <a:p>
          <a:endParaRPr lang="es-EC" sz="900">
            <a:solidFill>
              <a:srgbClr val="002060"/>
            </a:solidFill>
          </a:endParaRPr>
        </a:p>
      </dgm:t>
    </dgm:pt>
    <dgm:pt modelId="{E2877923-C997-465C-A713-ED501AEE316B}" type="sibTrans" cxnId="{1D4CFECB-9A03-4389-89BC-B5FDFD23A266}">
      <dgm:prSet/>
      <dgm:spPr/>
      <dgm:t>
        <a:bodyPr/>
        <a:lstStyle/>
        <a:p>
          <a:endParaRPr lang="es-EC" sz="900">
            <a:solidFill>
              <a:srgbClr val="002060"/>
            </a:solidFill>
          </a:endParaRPr>
        </a:p>
      </dgm:t>
    </dgm:pt>
    <dgm:pt modelId="{BE2CC082-7FE3-4BF2-BD6C-812FD2CEEED1}">
      <dgm:prSet phldrT="[Texto]" custT="1"/>
      <dgm:spPr/>
      <dgm:t>
        <a:bodyPr/>
        <a:lstStyle/>
        <a:p>
          <a:pPr algn="l">
            <a:buFont typeface="Symbol" panose="05050102010706020507" pitchFamily="18" charset="2"/>
            <a:buChar char=""/>
          </a:pPr>
          <a:r>
            <a:rPr lang="es-EC" sz="1200" noProof="0" dirty="0">
              <a:solidFill>
                <a:schemeClr val="accent1">
                  <a:lumMod val="50000"/>
                </a:schemeClr>
              </a:solidFill>
              <a:latin typeface="Arial" panose="020B0604020202020204" pitchFamily="34" charset="0"/>
              <a:cs typeface="Arial" panose="020B0604020202020204" pitchFamily="34" charset="0"/>
            </a:rPr>
            <a:t>Fuerte política de apertura comercial - 15 acuerdos comerciales amplios. </a:t>
          </a:r>
          <a:r>
            <a:rPr lang="es-EC" sz="1200" b="1" noProof="0" dirty="0">
              <a:solidFill>
                <a:schemeClr val="accent1">
                  <a:lumMod val="50000"/>
                </a:schemeClr>
              </a:solidFill>
              <a:latin typeface="Arial" panose="020B0604020202020204" pitchFamily="34" charset="0"/>
              <a:cs typeface="Arial" panose="020B0604020202020204" pitchFamily="34" charset="0"/>
            </a:rPr>
            <a:t>USMCA </a:t>
          </a:r>
          <a:r>
            <a:rPr lang="es-EC" sz="1200" b="0" noProof="0" dirty="0">
              <a:solidFill>
                <a:schemeClr val="accent1">
                  <a:lumMod val="50000"/>
                </a:schemeClr>
              </a:solidFill>
              <a:latin typeface="Arial" panose="020B0604020202020204" pitchFamily="34" charset="0"/>
              <a:cs typeface="Arial" panose="020B0604020202020204" pitchFamily="34" charset="0"/>
            </a:rPr>
            <a:t>(</a:t>
          </a:r>
          <a:r>
            <a:rPr lang="es-EC" sz="1200" noProof="0" dirty="0">
              <a:solidFill>
                <a:schemeClr val="accent1">
                  <a:lumMod val="50000"/>
                </a:schemeClr>
              </a:solidFill>
              <a:latin typeface="Arial" panose="020B0604020202020204" pitchFamily="34" charset="0"/>
              <a:cs typeface="Arial" panose="020B0604020202020204" pitchFamily="34" charset="0"/>
            </a:rPr>
            <a:t>Estados Unidos, México), </a:t>
          </a:r>
          <a:r>
            <a:rPr lang="es-EC" sz="1200" b="1" noProof="0" dirty="0">
              <a:solidFill>
                <a:schemeClr val="accent1">
                  <a:lumMod val="50000"/>
                </a:schemeClr>
              </a:solidFill>
              <a:latin typeface="Arial" panose="020B0604020202020204" pitchFamily="34" charset="0"/>
              <a:cs typeface="Arial" panose="020B0604020202020204" pitchFamily="34" charset="0"/>
            </a:rPr>
            <a:t>CETA </a:t>
          </a:r>
          <a:r>
            <a:rPr lang="es-EC" sz="1200" b="0" noProof="0" dirty="0">
              <a:solidFill>
                <a:schemeClr val="accent1">
                  <a:lumMod val="50000"/>
                </a:schemeClr>
              </a:solidFill>
              <a:latin typeface="Arial" panose="020B0604020202020204" pitchFamily="34" charset="0"/>
              <a:cs typeface="Arial" panose="020B0604020202020204" pitchFamily="34" charset="0"/>
            </a:rPr>
            <a:t>(</a:t>
          </a:r>
          <a:r>
            <a:rPr lang="es-EC" sz="1200" noProof="0" dirty="0">
              <a:solidFill>
                <a:schemeClr val="accent1">
                  <a:lumMod val="50000"/>
                </a:schemeClr>
              </a:solidFill>
              <a:latin typeface="Arial" panose="020B0604020202020204" pitchFamily="34" charset="0"/>
              <a:cs typeface="Arial" panose="020B0604020202020204" pitchFamily="34" charset="0"/>
            </a:rPr>
            <a:t>Unión Europea), </a:t>
          </a:r>
          <a:r>
            <a:rPr lang="es-EC" sz="1200" b="1" noProof="0" dirty="0">
              <a:solidFill>
                <a:schemeClr val="accent1">
                  <a:lumMod val="50000"/>
                </a:schemeClr>
              </a:solidFill>
              <a:latin typeface="Arial" panose="020B0604020202020204" pitchFamily="34" charset="0"/>
              <a:cs typeface="Arial" panose="020B0604020202020204" pitchFamily="34" charset="0"/>
            </a:rPr>
            <a:t>CPTPP</a:t>
          </a:r>
          <a:r>
            <a:rPr lang="es-EC" sz="1200" noProof="0" dirty="0">
              <a:solidFill>
                <a:schemeClr val="accent1">
                  <a:lumMod val="50000"/>
                </a:schemeClr>
              </a:solidFill>
              <a:latin typeface="Arial" panose="020B0604020202020204" pitchFamily="34" charset="0"/>
              <a:cs typeface="Arial" panose="020B0604020202020204" pitchFamily="34" charset="0"/>
            </a:rPr>
            <a:t>, entre otros.</a:t>
          </a:r>
        </a:p>
      </dgm:t>
    </dgm:pt>
    <dgm:pt modelId="{EC0D7672-5C52-4E52-97A2-67A0B0C03E2D}" type="parTrans" cxnId="{8C2CDE79-24CC-44AD-97C6-87783749D45E}">
      <dgm:prSet/>
      <dgm:spPr/>
      <dgm:t>
        <a:bodyPr/>
        <a:lstStyle/>
        <a:p>
          <a:endParaRPr lang="es-EC" sz="1000"/>
        </a:p>
      </dgm:t>
    </dgm:pt>
    <dgm:pt modelId="{4F5DBE2E-DBC3-4D1C-9DEB-200F12621B8D}" type="sibTrans" cxnId="{8C2CDE79-24CC-44AD-97C6-87783749D45E}">
      <dgm:prSet/>
      <dgm:spPr/>
      <dgm:t>
        <a:bodyPr/>
        <a:lstStyle/>
        <a:p>
          <a:endParaRPr lang="es-EC" sz="1000"/>
        </a:p>
      </dgm:t>
    </dgm:pt>
    <dgm:pt modelId="{AB8F8FFE-6E61-4052-B739-0305EAD2A2D9}">
      <dgm:prSet phldrT="[Texto]" custT="1"/>
      <dgm:spPr/>
      <dgm:t>
        <a:bodyPr/>
        <a:lstStyle/>
        <a:p>
          <a:pPr algn="l"/>
          <a:r>
            <a:rPr lang="es-EC" sz="1200" noProof="0" dirty="0">
              <a:solidFill>
                <a:schemeClr val="accent1">
                  <a:lumMod val="50000"/>
                </a:schemeClr>
              </a:solidFill>
              <a:latin typeface="Arial" panose="020B0604020202020204" pitchFamily="34" charset="0"/>
              <a:cs typeface="Arial" panose="020B0604020202020204" pitchFamily="34" charset="0"/>
            </a:rPr>
            <a:t>Economía en 9no. lugar por volumen del PIB (2024) en el mundo.</a:t>
          </a:r>
        </a:p>
      </dgm:t>
    </dgm:pt>
    <dgm:pt modelId="{5C40AF39-880C-461E-A982-5D591ACF3F94}" type="parTrans" cxnId="{B4BE46FA-0D58-4CD4-BAB6-19D22971C4E2}">
      <dgm:prSet/>
      <dgm:spPr/>
      <dgm:t>
        <a:bodyPr/>
        <a:lstStyle/>
        <a:p>
          <a:endParaRPr lang="es-EC" sz="1000"/>
        </a:p>
      </dgm:t>
    </dgm:pt>
    <dgm:pt modelId="{6BDA23AF-AAC1-4521-9533-BA2390899296}" type="sibTrans" cxnId="{B4BE46FA-0D58-4CD4-BAB6-19D22971C4E2}">
      <dgm:prSet/>
      <dgm:spPr/>
      <dgm:t>
        <a:bodyPr/>
        <a:lstStyle/>
        <a:p>
          <a:endParaRPr lang="es-EC" sz="1000"/>
        </a:p>
      </dgm:t>
    </dgm:pt>
    <dgm:pt modelId="{A9B43CDA-3A29-4342-A1E6-D914C90D04A6}" type="pres">
      <dgm:prSet presAssocID="{3A09E9FA-1B3B-4AED-8C62-8BA859122A3F}" presName="Name0" presStyleCnt="0">
        <dgm:presLayoutVars>
          <dgm:dir/>
          <dgm:resizeHandles val="exact"/>
        </dgm:presLayoutVars>
      </dgm:prSet>
      <dgm:spPr/>
    </dgm:pt>
    <dgm:pt modelId="{6C114C4A-E7E5-4A71-A65A-0F8A5CD26BE5}" type="pres">
      <dgm:prSet presAssocID="{CBD7C14A-60B4-4073-AC12-17785AAF64CE}" presName="composite" presStyleCnt="0"/>
      <dgm:spPr/>
    </dgm:pt>
    <dgm:pt modelId="{8799FEA8-E10E-4E3D-B95F-C7E47F29E129}" type="pres">
      <dgm:prSet presAssocID="{CBD7C14A-60B4-4073-AC12-17785AAF64CE}" presName="rect1" presStyleLbl="trAlignAcc1" presStyleIdx="0" presStyleCnt="4" custScaleY="137509">
        <dgm:presLayoutVars>
          <dgm:bulletEnabled val="1"/>
        </dgm:presLayoutVars>
      </dgm:prSet>
      <dgm:spPr/>
    </dgm:pt>
    <dgm:pt modelId="{1A2D9F47-2363-4820-A117-3C2C0D4951D8}" type="pres">
      <dgm:prSet presAssocID="{CBD7C14A-60B4-4073-AC12-17785AAF64CE}" presName="rect2" presStyleLbl="fgImgPlace1" presStyleIdx="0" presStyleCnt="4" custScaleX="69077"/>
      <dgm:spPr>
        <a:blipFill rotWithShape="1">
          <a:blip xmlns:r="http://schemas.openxmlformats.org/officeDocument/2006/relationships" r:embed="rId1"/>
          <a:srcRect/>
          <a:stretch>
            <a:fillRect l="-25000" r="-25000"/>
          </a:stretch>
        </a:blipFill>
      </dgm:spPr>
    </dgm:pt>
    <dgm:pt modelId="{2E3E0328-7247-445D-AF05-01FFC6284472}" type="pres">
      <dgm:prSet presAssocID="{C891C8F0-A272-4BA7-83E9-4049229A8F4A}" presName="sibTrans" presStyleCnt="0"/>
      <dgm:spPr/>
    </dgm:pt>
    <dgm:pt modelId="{8E99F452-DAF0-4BA3-8150-F449DC12E711}" type="pres">
      <dgm:prSet presAssocID="{AB8F8FFE-6E61-4052-B739-0305EAD2A2D9}" presName="composite" presStyleCnt="0"/>
      <dgm:spPr/>
    </dgm:pt>
    <dgm:pt modelId="{E0A833BE-8647-4AF7-BAFE-3D07217E7370}" type="pres">
      <dgm:prSet presAssocID="{AB8F8FFE-6E61-4052-B739-0305EAD2A2D9}" presName="rect1" presStyleLbl="trAlignAcc1" presStyleIdx="1" presStyleCnt="4" custScaleY="139264">
        <dgm:presLayoutVars>
          <dgm:bulletEnabled val="1"/>
        </dgm:presLayoutVars>
      </dgm:prSet>
      <dgm:spPr/>
    </dgm:pt>
    <dgm:pt modelId="{6C82C746-C3C5-4A50-A280-4D1105F392CB}" type="pres">
      <dgm:prSet presAssocID="{AB8F8FFE-6E61-4052-B739-0305EAD2A2D9}" presName="rect2" presStyleLbl="fgImgPlace1" presStyleIdx="1" presStyleCnt="4"/>
      <dgm:spPr>
        <a:blipFill rotWithShape="1">
          <a:blip xmlns:r="http://schemas.openxmlformats.org/officeDocument/2006/relationships" r:embed="rId2"/>
          <a:srcRect/>
          <a:stretch>
            <a:fillRect l="-25000" r="-25000"/>
          </a:stretch>
        </a:blipFill>
      </dgm:spPr>
    </dgm:pt>
    <dgm:pt modelId="{D8DCEF2F-5654-46DC-8670-00BC454EC551}" type="pres">
      <dgm:prSet presAssocID="{6BDA23AF-AAC1-4521-9533-BA2390899296}" presName="sibTrans" presStyleCnt="0"/>
      <dgm:spPr/>
    </dgm:pt>
    <dgm:pt modelId="{A4B81D3F-45E2-42D1-9EB4-B78FA3BB77C8}" type="pres">
      <dgm:prSet presAssocID="{4867A7A8-5615-44BA-9C11-5A5B243F22C9}" presName="composite" presStyleCnt="0"/>
      <dgm:spPr/>
    </dgm:pt>
    <dgm:pt modelId="{BA11C8AE-47C7-4C50-9E78-B9C22D39D51B}" type="pres">
      <dgm:prSet presAssocID="{4867A7A8-5615-44BA-9C11-5A5B243F22C9}" presName="rect1" presStyleLbl="trAlignAcc1" presStyleIdx="2" presStyleCnt="4" custScaleY="140471">
        <dgm:presLayoutVars>
          <dgm:bulletEnabled val="1"/>
        </dgm:presLayoutVars>
      </dgm:prSet>
      <dgm:spPr/>
    </dgm:pt>
    <dgm:pt modelId="{AF912641-083B-4118-A998-6E8B2709C53B}" type="pres">
      <dgm:prSet presAssocID="{4867A7A8-5615-44BA-9C11-5A5B243F22C9}" presName="rect2" presStyleLbl="fgImgPlace1" presStyleIdx="2" presStyleCnt="4"/>
      <dgm:spPr>
        <a:blipFill rotWithShape="1">
          <a:blip xmlns:r="http://schemas.openxmlformats.org/officeDocument/2006/relationships" r:embed="rId3"/>
          <a:srcRect/>
          <a:stretch>
            <a:fillRect l="-18000" r="-18000"/>
          </a:stretch>
        </a:blipFill>
      </dgm:spPr>
    </dgm:pt>
    <dgm:pt modelId="{6665F86F-ED41-4CD1-A5B4-C442BA61222C}" type="pres">
      <dgm:prSet presAssocID="{E2877923-C997-465C-A713-ED501AEE316B}" presName="sibTrans" presStyleCnt="0"/>
      <dgm:spPr/>
    </dgm:pt>
    <dgm:pt modelId="{4C8CD06E-A407-443F-8FBB-69F5811978F0}" type="pres">
      <dgm:prSet presAssocID="{BE2CC082-7FE3-4BF2-BD6C-812FD2CEEED1}" presName="composite" presStyleCnt="0"/>
      <dgm:spPr/>
    </dgm:pt>
    <dgm:pt modelId="{D2B20F2D-F320-4F90-AB61-F36DD67BFE9A}" type="pres">
      <dgm:prSet presAssocID="{BE2CC082-7FE3-4BF2-BD6C-812FD2CEEED1}" presName="rect1" presStyleLbl="trAlignAcc1" presStyleIdx="3" presStyleCnt="4" custScaleX="103534" custScaleY="141649">
        <dgm:presLayoutVars>
          <dgm:bulletEnabled val="1"/>
        </dgm:presLayoutVars>
      </dgm:prSet>
      <dgm:spPr/>
    </dgm:pt>
    <dgm:pt modelId="{7464EE83-D6A7-493B-BFCC-2E4C48A238F5}" type="pres">
      <dgm:prSet presAssocID="{BE2CC082-7FE3-4BF2-BD6C-812FD2CEEED1}" presName="rect2" presStyleLbl="fgImgPlace1" presStyleIdx="3" presStyleCnt="4"/>
      <dgm:spPr>
        <a:blipFill rotWithShape="1">
          <a:blip xmlns:r="http://schemas.openxmlformats.org/officeDocument/2006/relationships" r:embed="rId4"/>
          <a:srcRect/>
          <a:stretch>
            <a:fillRect l="-25000" r="-25000"/>
          </a:stretch>
        </a:blipFill>
      </dgm:spPr>
    </dgm:pt>
  </dgm:ptLst>
  <dgm:cxnLst>
    <dgm:cxn modelId="{8C2CDE79-24CC-44AD-97C6-87783749D45E}" srcId="{3A09E9FA-1B3B-4AED-8C62-8BA859122A3F}" destId="{BE2CC082-7FE3-4BF2-BD6C-812FD2CEEED1}" srcOrd="3" destOrd="0" parTransId="{EC0D7672-5C52-4E52-97A2-67A0B0C03E2D}" sibTransId="{4F5DBE2E-DBC3-4D1C-9DEB-200F12621B8D}"/>
    <dgm:cxn modelId="{4EA37D7E-D306-4D52-B845-DB35F95B2AD2}" type="presOf" srcId="{3A09E9FA-1B3B-4AED-8C62-8BA859122A3F}" destId="{A9B43CDA-3A29-4342-A1E6-D914C90D04A6}" srcOrd="0" destOrd="0" presId="urn:microsoft.com/office/officeart/2008/layout/PictureStrips"/>
    <dgm:cxn modelId="{3379688F-2D08-4141-B2A6-41D1B683B056}" srcId="{3A09E9FA-1B3B-4AED-8C62-8BA859122A3F}" destId="{CBD7C14A-60B4-4073-AC12-17785AAF64CE}" srcOrd="0" destOrd="0" parTransId="{4E7C7D2F-F401-49BC-9C6C-764B4A858EBF}" sibTransId="{C891C8F0-A272-4BA7-83E9-4049229A8F4A}"/>
    <dgm:cxn modelId="{DBCB3EAD-6470-40C1-BB68-418B76215A5C}" type="presOf" srcId="{AB8F8FFE-6E61-4052-B739-0305EAD2A2D9}" destId="{E0A833BE-8647-4AF7-BAFE-3D07217E7370}" srcOrd="0" destOrd="0" presId="urn:microsoft.com/office/officeart/2008/layout/PictureStrips"/>
    <dgm:cxn modelId="{5847B9AF-F6BF-4C9A-98B3-ED286D048030}" type="presOf" srcId="{4867A7A8-5615-44BA-9C11-5A5B243F22C9}" destId="{BA11C8AE-47C7-4C50-9E78-B9C22D39D51B}" srcOrd="0" destOrd="0" presId="urn:microsoft.com/office/officeart/2008/layout/PictureStrips"/>
    <dgm:cxn modelId="{1D4CFECB-9A03-4389-89BC-B5FDFD23A266}" srcId="{3A09E9FA-1B3B-4AED-8C62-8BA859122A3F}" destId="{4867A7A8-5615-44BA-9C11-5A5B243F22C9}" srcOrd="2" destOrd="0" parTransId="{9495FCCD-E787-4B5C-A929-55DECFCCE17C}" sibTransId="{E2877923-C997-465C-A713-ED501AEE316B}"/>
    <dgm:cxn modelId="{9E55E6E6-5ECD-495D-89B9-9A71FDE96801}" type="presOf" srcId="{CBD7C14A-60B4-4073-AC12-17785AAF64CE}" destId="{8799FEA8-E10E-4E3D-B95F-C7E47F29E129}" srcOrd="0" destOrd="0" presId="urn:microsoft.com/office/officeart/2008/layout/PictureStrips"/>
    <dgm:cxn modelId="{940F49F2-13F4-4483-9FBF-9FFC1B565046}" type="presOf" srcId="{BE2CC082-7FE3-4BF2-BD6C-812FD2CEEED1}" destId="{D2B20F2D-F320-4F90-AB61-F36DD67BFE9A}" srcOrd="0" destOrd="0" presId="urn:microsoft.com/office/officeart/2008/layout/PictureStrips"/>
    <dgm:cxn modelId="{B4BE46FA-0D58-4CD4-BAB6-19D22971C4E2}" srcId="{3A09E9FA-1B3B-4AED-8C62-8BA859122A3F}" destId="{AB8F8FFE-6E61-4052-B739-0305EAD2A2D9}" srcOrd="1" destOrd="0" parTransId="{5C40AF39-880C-461E-A982-5D591ACF3F94}" sibTransId="{6BDA23AF-AAC1-4521-9533-BA2390899296}"/>
    <dgm:cxn modelId="{7D0838B2-E4A9-4756-9621-C20E5B3818DA}" type="presParOf" srcId="{A9B43CDA-3A29-4342-A1E6-D914C90D04A6}" destId="{6C114C4A-E7E5-4A71-A65A-0F8A5CD26BE5}" srcOrd="0" destOrd="0" presId="urn:microsoft.com/office/officeart/2008/layout/PictureStrips"/>
    <dgm:cxn modelId="{A7BBDC08-A00F-4409-A204-2F8332B6BF8D}" type="presParOf" srcId="{6C114C4A-E7E5-4A71-A65A-0F8A5CD26BE5}" destId="{8799FEA8-E10E-4E3D-B95F-C7E47F29E129}" srcOrd="0" destOrd="0" presId="urn:microsoft.com/office/officeart/2008/layout/PictureStrips"/>
    <dgm:cxn modelId="{693E4E7A-9A2D-47F5-A158-12599E43E589}" type="presParOf" srcId="{6C114C4A-E7E5-4A71-A65A-0F8A5CD26BE5}" destId="{1A2D9F47-2363-4820-A117-3C2C0D4951D8}" srcOrd="1" destOrd="0" presId="urn:microsoft.com/office/officeart/2008/layout/PictureStrips"/>
    <dgm:cxn modelId="{68E743C4-B2EE-43AE-A8C5-9EFAC99BA67A}" type="presParOf" srcId="{A9B43CDA-3A29-4342-A1E6-D914C90D04A6}" destId="{2E3E0328-7247-445D-AF05-01FFC6284472}" srcOrd="1" destOrd="0" presId="urn:microsoft.com/office/officeart/2008/layout/PictureStrips"/>
    <dgm:cxn modelId="{C31B71B4-16D3-45DD-AA4E-4818BA00EFD4}" type="presParOf" srcId="{A9B43CDA-3A29-4342-A1E6-D914C90D04A6}" destId="{8E99F452-DAF0-4BA3-8150-F449DC12E711}" srcOrd="2" destOrd="0" presId="urn:microsoft.com/office/officeart/2008/layout/PictureStrips"/>
    <dgm:cxn modelId="{24F7352F-22AD-42E9-A238-5F2DFC91B6CB}" type="presParOf" srcId="{8E99F452-DAF0-4BA3-8150-F449DC12E711}" destId="{E0A833BE-8647-4AF7-BAFE-3D07217E7370}" srcOrd="0" destOrd="0" presId="urn:microsoft.com/office/officeart/2008/layout/PictureStrips"/>
    <dgm:cxn modelId="{0B9CB2DD-78FD-4B69-8006-533FDE695710}" type="presParOf" srcId="{8E99F452-DAF0-4BA3-8150-F449DC12E711}" destId="{6C82C746-C3C5-4A50-A280-4D1105F392CB}" srcOrd="1" destOrd="0" presId="urn:microsoft.com/office/officeart/2008/layout/PictureStrips"/>
    <dgm:cxn modelId="{B7D452C3-C36F-4405-B401-8C31FE8FC33F}" type="presParOf" srcId="{A9B43CDA-3A29-4342-A1E6-D914C90D04A6}" destId="{D8DCEF2F-5654-46DC-8670-00BC454EC551}" srcOrd="3" destOrd="0" presId="urn:microsoft.com/office/officeart/2008/layout/PictureStrips"/>
    <dgm:cxn modelId="{B41AAFBB-40A7-449F-B169-2562E27BAEC7}" type="presParOf" srcId="{A9B43CDA-3A29-4342-A1E6-D914C90D04A6}" destId="{A4B81D3F-45E2-42D1-9EB4-B78FA3BB77C8}" srcOrd="4" destOrd="0" presId="urn:microsoft.com/office/officeart/2008/layout/PictureStrips"/>
    <dgm:cxn modelId="{BCCBB0EC-CFA1-4462-A1B5-777052B72046}" type="presParOf" srcId="{A4B81D3F-45E2-42D1-9EB4-B78FA3BB77C8}" destId="{BA11C8AE-47C7-4C50-9E78-B9C22D39D51B}" srcOrd="0" destOrd="0" presId="urn:microsoft.com/office/officeart/2008/layout/PictureStrips"/>
    <dgm:cxn modelId="{29A02ECD-7271-4222-888D-60C51B90B6A9}" type="presParOf" srcId="{A4B81D3F-45E2-42D1-9EB4-B78FA3BB77C8}" destId="{AF912641-083B-4118-A998-6E8B2709C53B}" srcOrd="1" destOrd="0" presId="urn:microsoft.com/office/officeart/2008/layout/PictureStrips"/>
    <dgm:cxn modelId="{663B4976-5C13-418D-A6CB-CDF241F584AC}" type="presParOf" srcId="{A9B43CDA-3A29-4342-A1E6-D914C90D04A6}" destId="{6665F86F-ED41-4CD1-A5B4-C442BA61222C}" srcOrd="5" destOrd="0" presId="urn:microsoft.com/office/officeart/2008/layout/PictureStrips"/>
    <dgm:cxn modelId="{DCFC8741-DA3F-4E5D-9690-8503B7887E47}" type="presParOf" srcId="{A9B43CDA-3A29-4342-A1E6-D914C90D04A6}" destId="{4C8CD06E-A407-443F-8FBB-69F5811978F0}" srcOrd="6" destOrd="0" presId="urn:microsoft.com/office/officeart/2008/layout/PictureStrips"/>
    <dgm:cxn modelId="{859083EB-B1F8-4121-BE73-79D288A02D21}" type="presParOf" srcId="{4C8CD06E-A407-443F-8FBB-69F5811978F0}" destId="{D2B20F2D-F320-4F90-AB61-F36DD67BFE9A}" srcOrd="0" destOrd="0" presId="urn:microsoft.com/office/officeart/2008/layout/PictureStrips"/>
    <dgm:cxn modelId="{0E61BC7B-C0D0-4B9C-8B53-21A16C447E09}" type="presParOf" srcId="{4C8CD06E-A407-443F-8FBB-69F5811978F0}" destId="{7464EE83-D6A7-493B-BFCC-2E4C48A238F5}" srcOrd="1" destOrd="0" presId="urn:microsoft.com/office/officeart/2008/layout/PictureStrip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A35609-CA79-416C-ACC6-B4770AF2B9B9}" type="doc">
      <dgm:prSet loTypeId="urn:microsoft.com/office/officeart/2005/8/layout/bProcess3" loCatId="process" qsTypeId="urn:microsoft.com/office/officeart/2005/8/quickstyle/simple3" qsCatId="simple" csTypeId="urn:microsoft.com/office/officeart/2005/8/colors/accent1_4" csCatId="accent1" phldr="1"/>
      <dgm:spPr/>
      <dgm:t>
        <a:bodyPr/>
        <a:lstStyle/>
        <a:p>
          <a:endParaRPr lang="es-EC"/>
        </a:p>
      </dgm:t>
    </dgm:pt>
    <dgm:pt modelId="{3E05F963-2A2A-4EE3-9A6E-7F995DE00D8C}">
      <dgm:prSet phldrT="[Texto]"/>
      <dgm:spPr/>
      <dgm:t>
        <a:bodyPr/>
        <a:lstStyle/>
        <a:p>
          <a:r>
            <a:rPr lang="es-EC" b="1" noProof="0" dirty="0">
              <a:solidFill>
                <a:srgbClr val="332675"/>
              </a:solidFill>
              <a:latin typeface="Arial" panose="020B0604020202020204" pitchFamily="34" charset="0"/>
              <a:cs typeface="Arial" panose="020B0604020202020204" pitchFamily="34" charset="0"/>
            </a:rPr>
            <a:t>Trato Nacional y Acceso a Mercados</a:t>
          </a:r>
        </a:p>
      </dgm:t>
    </dgm:pt>
    <dgm:pt modelId="{5524B02A-AFD7-4212-8817-9C555A1A882F}" type="parTrans" cxnId="{FEC4154E-6B94-4DBB-ADA4-99CEECFFF8F2}">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47E26330-A7E6-4105-A8B5-A8E31960E96E}" type="sibTrans" cxnId="{FEC4154E-6B94-4DBB-ADA4-99CEECFFF8F2}">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BF6A016B-D406-4CD9-945E-E4D3836979EC}">
      <dgm:prSet phldrT="[Texto]"/>
      <dgm:spPr/>
      <dgm:t>
        <a:bodyPr/>
        <a:lstStyle/>
        <a:p>
          <a:r>
            <a:rPr lang="es-EC" b="1" noProof="0" dirty="0">
              <a:solidFill>
                <a:srgbClr val="332675"/>
              </a:solidFill>
              <a:latin typeface="Arial" panose="020B0604020202020204" pitchFamily="34" charset="0"/>
              <a:cs typeface="Arial" panose="020B0604020202020204" pitchFamily="34" charset="0"/>
            </a:rPr>
            <a:t>Facilitación del Comercio</a:t>
          </a:r>
        </a:p>
      </dgm:t>
    </dgm:pt>
    <dgm:pt modelId="{B4D6FE43-D0AA-43A9-B2D0-8C73D6E02C77}" type="parTrans" cxnId="{E36A4449-59CF-4B0F-93E7-0D644BAF7996}">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9264802B-173D-4701-A48A-FFBB54DE7242}" type="sibTrans" cxnId="{E36A4449-59CF-4B0F-93E7-0D644BAF7996}">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13295A38-9F1C-4DDA-96BB-62147E6FA0D2}">
      <dgm:prSet phldrT="[Texto]"/>
      <dgm:spPr/>
      <dgm:t>
        <a:bodyPr/>
        <a:lstStyle/>
        <a:p>
          <a:r>
            <a:rPr lang="es-EC" b="1" noProof="0" dirty="0">
              <a:solidFill>
                <a:srgbClr val="332675"/>
              </a:solidFill>
              <a:latin typeface="Arial" panose="020B0604020202020204" pitchFamily="34" charset="0"/>
              <a:cs typeface="Arial" panose="020B0604020202020204" pitchFamily="34" charset="0"/>
            </a:rPr>
            <a:t>Política de Competencia</a:t>
          </a:r>
        </a:p>
      </dgm:t>
    </dgm:pt>
    <dgm:pt modelId="{70981B48-8C80-45A3-BA3D-8B0E512BDA9B}" type="parTrans" cxnId="{1EFB6E6C-E90D-4BA4-8096-EFA590B8684C}">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22B2A392-EF3B-4043-A66F-E2E19EF547EB}" type="sibTrans" cxnId="{1EFB6E6C-E90D-4BA4-8096-EFA590B8684C}">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DCF03FA4-FCDA-4795-90B1-34FDA2BD04BB}">
      <dgm:prSet phldrT="[Texto]"/>
      <dgm:spPr/>
      <dgm:t>
        <a:bodyPr/>
        <a:lstStyle/>
        <a:p>
          <a:r>
            <a:rPr lang="es-EC" b="1" noProof="0" dirty="0">
              <a:solidFill>
                <a:srgbClr val="332675"/>
              </a:solidFill>
              <a:latin typeface="Arial" panose="020B0604020202020204" pitchFamily="34" charset="0"/>
              <a:cs typeface="Arial" panose="020B0604020202020204" pitchFamily="34" charset="0"/>
            </a:rPr>
            <a:t>Comercio Transfronterizo de Servicios</a:t>
          </a:r>
        </a:p>
      </dgm:t>
    </dgm:pt>
    <dgm:pt modelId="{0D5B8AA1-5ED9-421F-9BCA-3EF2511700F0}" type="parTrans" cxnId="{AB630F38-AF23-42CA-A387-A62CD9DACD8C}">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1277B7A1-2A7E-40FF-A01E-2FC61F03DEDD}" type="sibTrans" cxnId="{AB630F38-AF23-42CA-A387-A62CD9DACD8C}">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D61AF503-1C51-4709-ADDB-7C8055F11427}">
      <dgm:prSet phldrT="[Texto]"/>
      <dgm:spPr/>
      <dgm:t>
        <a:bodyPr/>
        <a:lstStyle/>
        <a:p>
          <a:r>
            <a:rPr lang="es-EC" b="1" noProof="0" dirty="0">
              <a:solidFill>
                <a:srgbClr val="332675"/>
              </a:solidFill>
              <a:latin typeface="Arial" panose="020B0604020202020204" pitchFamily="34" charset="0"/>
              <a:cs typeface="Arial" panose="020B0604020202020204" pitchFamily="34" charset="0"/>
            </a:rPr>
            <a:t>Contratación Pública</a:t>
          </a:r>
        </a:p>
      </dgm:t>
    </dgm:pt>
    <dgm:pt modelId="{700F1807-92C0-4516-AC73-464D6C5E51E9}" type="parTrans" cxnId="{028471BE-8571-4198-BF7F-3A0657141315}">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4E849FE1-9998-485F-A36D-91A6632ACB30}" type="sibTrans" cxnId="{028471BE-8571-4198-BF7F-3A0657141315}">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F9FA90FC-9AD4-491B-BF97-7DB644084294}">
      <dgm:prSet phldrT="[Texto]"/>
      <dgm:spPr/>
      <dgm:t>
        <a:bodyPr/>
        <a:lstStyle/>
        <a:p>
          <a:r>
            <a:rPr lang="es-EC" b="1" noProof="0" dirty="0">
              <a:solidFill>
                <a:srgbClr val="332675"/>
              </a:solidFill>
              <a:latin typeface="Arial" panose="020B0604020202020204" pitchFamily="34" charset="0"/>
              <a:cs typeface="Arial" panose="020B0604020202020204" pitchFamily="34" charset="0"/>
            </a:rPr>
            <a:t>Pequeñas y Medianas Empresas</a:t>
          </a:r>
        </a:p>
      </dgm:t>
    </dgm:pt>
    <dgm:pt modelId="{8BEF41D1-3FA9-4AFB-A60E-7D42FCC5DE9D}" type="parTrans" cxnId="{4D8032E1-3942-4B56-83A6-E462E24DD14F}">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A3F5FE45-0DE0-493B-AE3C-1A1790068144}" type="sibTrans" cxnId="{4D8032E1-3942-4B56-83A6-E462E24DD14F}">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E5081912-0396-4B35-9E08-808B45127211}">
      <dgm:prSet phldrT="[Texto]"/>
      <dgm:spPr/>
      <dgm:t>
        <a:bodyPr/>
        <a:lstStyle/>
        <a:p>
          <a:r>
            <a:rPr lang="es-EC" b="1" noProof="0" dirty="0">
              <a:solidFill>
                <a:srgbClr val="332675"/>
              </a:solidFill>
              <a:latin typeface="Arial" panose="020B0604020202020204" pitchFamily="34" charset="0"/>
              <a:cs typeface="Arial" panose="020B0604020202020204" pitchFamily="34" charset="0"/>
            </a:rPr>
            <a:t>Laboral </a:t>
          </a:r>
        </a:p>
      </dgm:t>
    </dgm:pt>
    <dgm:pt modelId="{C53DA122-62D1-4312-8BC3-1A36B51767B1}" type="parTrans" cxnId="{B77A6DB9-6ACF-49F3-A9FE-8EF227CC3F3E}">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9A6A3D01-C130-46D5-B9EA-63E7BFC980D0}" type="sibTrans" cxnId="{B77A6DB9-6ACF-49F3-A9FE-8EF227CC3F3E}">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A14CC69C-DB09-460A-9319-D304BE37C8C3}">
      <dgm:prSet phldrT="[Texto]"/>
      <dgm:spPr/>
      <dgm:t>
        <a:bodyPr/>
        <a:lstStyle/>
        <a:p>
          <a:r>
            <a:rPr lang="es-EC" b="1" noProof="0" dirty="0">
              <a:solidFill>
                <a:srgbClr val="332675"/>
              </a:solidFill>
              <a:latin typeface="Arial" panose="020B0604020202020204" pitchFamily="34" charset="0"/>
              <a:cs typeface="Arial" panose="020B0604020202020204" pitchFamily="34" charset="0"/>
            </a:rPr>
            <a:t>Reglas y Procedimientos de Origen</a:t>
          </a:r>
        </a:p>
      </dgm:t>
    </dgm:pt>
    <dgm:pt modelId="{5CC771B5-595C-464E-A956-5EBB7A8D27D5}" type="parTrans" cxnId="{17906712-D155-46F0-8452-7F0710A3D63C}">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BC5834A7-B32B-4AD3-BB21-6FB17A3C0C3E}" type="sibTrans" cxnId="{17906712-D155-46F0-8452-7F0710A3D63C}">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AA860571-5619-469E-9E91-0EAE80256023}">
      <dgm:prSet phldrT="[Texto]"/>
      <dgm:spPr/>
      <dgm:t>
        <a:bodyPr/>
        <a:lstStyle/>
        <a:p>
          <a:r>
            <a:rPr lang="es-EC" b="1" noProof="0" dirty="0">
              <a:solidFill>
                <a:srgbClr val="332675"/>
              </a:solidFill>
              <a:latin typeface="Arial" panose="020B0604020202020204" pitchFamily="34" charset="0"/>
              <a:cs typeface="Arial" panose="020B0604020202020204" pitchFamily="34" charset="0"/>
            </a:rPr>
            <a:t>Medidas Sanitarias y Fitosanitarias</a:t>
          </a:r>
        </a:p>
      </dgm:t>
    </dgm:pt>
    <dgm:pt modelId="{1F7C14E1-4F0A-4BE6-A941-C16DAD09E430}" type="parTrans" cxnId="{AD6A6D47-6474-4BD1-B970-659EA8CDFD76}">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240DD188-1A5B-4251-A71E-DA8CE398FB34}" type="sibTrans" cxnId="{AD6A6D47-6474-4BD1-B970-659EA8CDFD76}">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1B101B53-34C0-4D2E-AF32-7D8D7F439FBA}">
      <dgm:prSet phldrT="[Texto]"/>
      <dgm:spPr/>
      <dgm:t>
        <a:bodyPr/>
        <a:lstStyle/>
        <a:p>
          <a:r>
            <a:rPr lang="es-EC" b="1" noProof="0" dirty="0">
              <a:solidFill>
                <a:srgbClr val="332675"/>
              </a:solidFill>
              <a:latin typeface="Arial" panose="020B0604020202020204" pitchFamily="34" charset="0"/>
              <a:cs typeface="Arial" panose="020B0604020202020204" pitchFamily="34" charset="0"/>
            </a:rPr>
            <a:t>Obstáculos Técnicos al Comercio</a:t>
          </a:r>
        </a:p>
      </dgm:t>
    </dgm:pt>
    <dgm:pt modelId="{93CB1E3E-ABDF-4441-ACE9-1BF835FC65F7}" type="parTrans" cxnId="{281E1E8D-EC4D-4A7D-B82F-D897066A78D3}">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A89E60D6-EA4C-4369-9F05-E9008F70B8CE}" type="sibTrans" cxnId="{281E1E8D-EC4D-4A7D-B82F-D897066A78D3}">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F2676F52-A5DB-4828-9A77-E526C2AAAF88}">
      <dgm:prSet phldrT="[Texto]"/>
      <dgm:spPr/>
      <dgm:t>
        <a:bodyPr/>
        <a:lstStyle/>
        <a:p>
          <a:r>
            <a:rPr lang="es-EC" b="1" noProof="0" dirty="0">
              <a:solidFill>
                <a:srgbClr val="332675"/>
              </a:solidFill>
              <a:latin typeface="Arial" panose="020B0604020202020204" pitchFamily="34" charset="0"/>
              <a:cs typeface="Arial" panose="020B0604020202020204" pitchFamily="34" charset="0"/>
            </a:rPr>
            <a:t>Buenas Prácticas Regulatorias</a:t>
          </a:r>
        </a:p>
      </dgm:t>
    </dgm:pt>
    <dgm:pt modelId="{087F9A95-1BBD-4BA8-852E-BDE53BE56BA2}" type="parTrans" cxnId="{6953C84B-EC60-4CF5-8AFF-D323AC7FA907}">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CB069BFF-5950-4F02-9B8B-112CBF92D2B5}" type="sibTrans" cxnId="{6953C84B-EC60-4CF5-8AFF-D323AC7FA907}">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96F31F64-F550-4132-A24C-DA1A5CA22532}">
      <dgm:prSet phldrT="[Texto]"/>
      <dgm:spPr/>
      <dgm:t>
        <a:bodyPr/>
        <a:lstStyle/>
        <a:p>
          <a:r>
            <a:rPr lang="es-EC" b="1" noProof="0" dirty="0">
              <a:solidFill>
                <a:srgbClr val="332675"/>
              </a:solidFill>
              <a:latin typeface="Arial" panose="020B0604020202020204" pitchFamily="34" charset="0"/>
              <a:cs typeface="Arial" panose="020B0604020202020204" pitchFamily="34" charset="0"/>
            </a:rPr>
            <a:t>Ambiental</a:t>
          </a:r>
        </a:p>
      </dgm:t>
    </dgm:pt>
    <dgm:pt modelId="{91287079-827E-4FE7-82F2-933981761940}" type="parTrans" cxnId="{B3A1C3AA-C8D5-4A62-8D47-C5F78E7FE6FD}">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A4B4FC4A-0ED4-4315-877E-8DBC70D8A501}" type="sibTrans" cxnId="{B3A1C3AA-C8D5-4A62-8D47-C5F78E7FE6FD}">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862A976B-6887-4F27-AB55-C0542F670862}">
      <dgm:prSet phldrT="[Texto]"/>
      <dgm:spPr/>
      <dgm:t>
        <a:bodyPr/>
        <a:lstStyle/>
        <a:p>
          <a:r>
            <a:rPr lang="es-EC" b="1" noProof="0" dirty="0">
              <a:solidFill>
                <a:srgbClr val="332675"/>
              </a:solidFill>
              <a:latin typeface="Arial" panose="020B0604020202020204" pitchFamily="34" charset="0"/>
              <a:cs typeface="Arial" panose="020B0604020202020204" pitchFamily="34" charset="0"/>
            </a:rPr>
            <a:t>Comercio y Género</a:t>
          </a:r>
        </a:p>
      </dgm:t>
    </dgm:pt>
    <dgm:pt modelId="{BC8E67F2-5C29-466C-A0A1-E4ABC04B84D4}" type="parTrans" cxnId="{D6686BEE-B84D-483D-96C5-DF28FE336B4F}">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C243A178-5545-4248-A18F-0CF72A035DE2}" type="sibTrans" cxnId="{D6686BEE-B84D-483D-96C5-DF28FE336B4F}">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8DC17D0F-6086-40D0-A91D-46E71E76ED0E}">
      <dgm:prSet phldrT="[Texto]"/>
      <dgm:spPr/>
      <dgm:t>
        <a:bodyPr/>
        <a:lstStyle/>
        <a:p>
          <a:r>
            <a:rPr lang="es-EC" b="1" noProof="0" dirty="0">
              <a:solidFill>
                <a:srgbClr val="332675"/>
              </a:solidFill>
              <a:latin typeface="Arial" panose="020B0604020202020204" pitchFamily="34" charset="0"/>
              <a:ea typeface="+mn-ea"/>
              <a:cs typeface="Arial" panose="020B0604020202020204" pitchFamily="34" charset="0"/>
            </a:rPr>
            <a:t>Pueblos Indígenas</a:t>
          </a:r>
          <a:endParaRPr lang="es-EC" b="1" noProof="0" dirty="0">
            <a:solidFill>
              <a:srgbClr val="332675"/>
            </a:solidFill>
            <a:latin typeface="Arial" panose="020B0604020202020204" pitchFamily="34" charset="0"/>
            <a:cs typeface="Arial" panose="020B0604020202020204" pitchFamily="34" charset="0"/>
          </a:endParaRPr>
        </a:p>
      </dgm:t>
    </dgm:pt>
    <dgm:pt modelId="{5BCEF44B-3C35-46CA-AA63-ED2E2737140C}" type="parTrans" cxnId="{6AF9DD09-A543-4992-AB2D-AEB496F598EF}">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E2E1DF2A-5A0C-4948-9290-5D1275123EC5}" type="sibTrans" cxnId="{6AF9DD09-A543-4992-AB2D-AEB496F598EF}">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9D616B09-E850-4E15-B54A-E983A4797591}">
      <dgm:prSet phldrT="[Texto]" custT="1"/>
      <dgm:spPr/>
      <dgm:t>
        <a:bodyPr/>
        <a:lstStyle/>
        <a:p>
          <a:pPr marL="0" lvl="0" indent="0" algn="ctr" defTabSz="400050">
            <a:lnSpc>
              <a:spcPct val="90000"/>
            </a:lnSpc>
            <a:spcBef>
              <a:spcPct val="0"/>
            </a:spcBef>
            <a:spcAft>
              <a:spcPct val="35000"/>
            </a:spcAft>
            <a:buNone/>
          </a:pPr>
          <a:r>
            <a:rPr lang="es-EC" sz="1000" b="1" kern="1200" noProof="0" dirty="0">
              <a:solidFill>
                <a:srgbClr val="332675"/>
              </a:solidFill>
              <a:latin typeface="Arial" panose="020B0604020202020204" pitchFamily="34" charset="0"/>
              <a:ea typeface="+mn-ea"/>
              <a:cs typeface="Arial" panose="020B0604020202020204" pitchFamily="34" charset="0"/>
            </a:rPr>
            <a:t>Telecomunicaciones</a:t>
          </a:r>
          <a:r>
            <a:rPr lang="es-EC" sz="1100" b="1" kern="1200" noProof="0" dirty="0">
              <a:solidFill>
                <a:srgbClr val="332675"/>
              </a:solidFill>
              <a:latin typeface="Arial" panose="020B0604020202020204" pitchFamily="34" charset="0"/>
              <a:ea typeface="+mn-ea"/>
              <a:cs typeface="Arial" panose="020B0604020202020204" pitchFamily="34" charset="0"/>
            </a:rPr>
            <a:t> </a:t>
          </a:r>
        </a:p>
      </dgm:t>
    </dgm:pt>
    <dgm:pt modelId="{3BB3CE7D-4D0A-47F4-8314-68ACE5E0DDBA}" type="parTrans" cxnId="{C296329B-1BB7-44B6-9B42-94083860B6D1}">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DC9739AA-EA20-4341-AAD2-3D7719ECE1CE}" type="sibTrans" cxnId="{C296329B-1BB7-44B6-9B42-94083860B6D1}">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C46558E9-9A15-4D1C-BE81-5BF86170A2FD}">
      <dgm:prSet phldrT="[Texto]"/>
      <dgm:spPr/>
      <dgm:t>
        <a:bodyPr/>
        <a:lstStyle/>
        <a:p>
          <a:r>
            <a:rPr lang="es-EC" b="1" noProof="0" dirty="0">
              <a:solidFill>
                <a:srgbClr val="332675"/>
              </a:solidFill>
              <a:latin typeface="Arial" panose="020B0604020202020204" pitchFamily="34" charset="0"/>
              <a:cs typeface="Arial" panose="020B0604020202020204" pitchFamily="34" charset="0"/>
            </a:rPr>
            <a:t>Defensa Comercial</a:t>
          </a:r>
        </a:p>
      </dgm:t>
    </dgm:pt>
    <dgm:pt modelId="{C03FDDF2-1BDE-43B6-9358-1D1AD793CAFB}" type="parTrans" cxnId="{9490B0BC-3AEC-433D-BCAF-C629C8B356F7}">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5939E89C-3980-40BD-9642-9513639622EE}" type="sibTrans" cxnId="{9490B0BC-3AEC-433D-BCAF-C629C8B356F7}">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15983DBF-06EA-4E4F-9D57-F027DE857E4A}">
      <dgm:prSet phldrT="[Texto]"/>
      <dgm:spPr/>
      <dgm:t>
        <a:bodyPr/>
        <a:lstStyle/>
        <a:p>
          <a:r>
            <a:rPr lang="es-EC" b="1" noProof="0" dirty="0">
              <a:solidFill>
                <a:srgbClr val="332675"/>
              </a:solidFill>
              <a:latin typeface="Arial" panose="020B0604020202020204" pitchFamily="34" charset="0"/>
              <a:cs typeface="Arial" panose="020B0604020202020204" pitchFamily="34" charset="0"/>
            </a:rPr>
            <a:t>Entrada temporal de personas de negocios</a:t>
          </a:r>
        </a:p>
      </dgm:t>
    </dgm:pt>
    <dgm:pt modelId="{16A7EDFA-4EB0-4DCC-86E0-DDFDD63CA089}" type="parTrans" cxnId="{937C490E-F0AA-484F-829A-1DF34C24C150}">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0F0E9851-D4AE-43B2-9C50-C74BA41DF089}" type="sibTrans" cxnId="{937C490E-F0AA-484F-829A-1DF34C24C150}">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9CEB817F-149B-44D2-9498-7B26A29A57C6}">
      <dgm:prSet phldrT="[Texto]"/>
      <dgm:spPr/>
      <dgm:t>
        <a:bodyPr/>
        <a:lstStyle/>
        <a:p>
          <a:r>
            <a:rPr lang="es-EC" b="1" noProof="0" dirty="0">
              <a:solidFill>
                <a:srgbClr val="332675"/>
              </a:solidFill>
              <a:latin typeface="Arial" panose="020B0604020202020204" pitchFamily="34" charset="0"/>
              <a:cs typeface="Arial" panose="020B0604020202020204" pitchFamily="34" charset="0"/>
            </a:rPr>
            <a:t>Inversiones</a:t>
          </a:r>
        </a:p>
      </dgm:t>
    </dgm:pt>
    <dgm:pt modelId="{7CF76F12-3CE7-4F99-B445-D1DFC3B86FD7}" type="parTrans" cxnId="{790C3B3B-1BE4-4259-B0F0-AD4ABE170788}">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A598231F-8462-4B5A-A57B-94271AC78886}" type="sibTrans" cxnId="{790C3B3B-1BE4-4259-B0F0-AD4ABE170788}">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CB893E01-6F88-4AC0-B7C2-A5F05C3BB443}">
      <dgm:prSet phldrT="[Texto]"/>
      <dgm:spPr/>
      <dgm:t>
        <a:bodyPr/>
        <a:lstStyle/>
        <a:p>
          <a:r>
            <a:rPr lang="es-EC" b="1" noProof="0" dirty="0">
              <a:solidFill>
                <a:srgbClr val="332675"/>
              </a:solidFill>
              <a:latin typeface="Arial" panose="020B0604020202020204" pitchFamily="34" charset="0"/>
              <a:cs typeface="Arial" panose="020B0604020202020204" pitchFamily="34" charset="0"/>
            </a:rPr>
            <a:t>Comercio Electrónico</a:t>
          </a:r>
        </a:p>
      </dgm:t>
    </dgm:pt>
    <dgm:pt modelId="{B6D49757-E044-43DB-9EED-2F2CAAE04C42}" type="parTrans" cxnId="{A862BE2E-FDC4-43B3-8FEF-24576BE100FD}">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FED64048-3F12-4A04-8A73-CC1EBD6EEDBB}" type="sibTrans" cxnId="{A862BE2E-FDC4-43B3-8FEF-24576BE100FD}">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55755933-23DE-4633-A00A-D01D6B870617}">
      <dgm:prSet phldrT="[Texto]"/>
      <dgm:spPr/>
      <dgm:t>
        <a:bodyPr/>
        <a:lstStyle/>
        <a:p>
          <a:r>
            <a:rPr lang="es-EC" b="1" noProof="0" dirty="0">
              <a:solidFill>
                <a:srgbClr val="332675"/>
              </a:solidFill>
              <a:latin typeface="Arial" panose="020B0604020202020204" pitchFamily="34" charset="0"/>
              <a:ea typeface="+mn-ea"/>
              <a:cs typeface="Arial" panose="020B0604020202020204" pitchFamily="34" charset="0"/>
            </a:rPr>
            <a:t>Servicios Financieros</a:t>
          </a:r>
          <a:endParaRPr lang="es-EC" b="1" noProof="0" dirty="0">
            <a:solidFill>
              <a:srgbClr val="332675"/>
            </a:solidFill>
            <a:latin typeface="Arial" panose="020B0604020202020204" pitchFamily="34" charset="0"/>
            <a:cs typeface="Arial" panose="020B0604020202020204" pitchFamily="34" charset="0"/>
          </a:endParaRPr>
        </a:p>
      </dgm:t>
    </dgm:pt>
    <dgm:pt modelId="{BEE6E7D5-3AB8-4F07-A2A1-DB4CB7CAB348}" type="parTrans" cxnId="{EBD003A6-5E7F-46B9-A746-E7145FE48C1C}">
      <dgm:prSet/>
      <dgm:spPr/>
      <dgm:t>
        <a:bodyPr/>
        <a:lstStyle/>
        <a:p>
          <a:endParaRPr lang="es-EC">
            <a:solidFill>
              <a:schemeClr val="accent1">
                <a:lumMod val="50000"/>
              </a:schemeClr>
            </a:solidFill>
            <a:latin typeface="Arial" panose="020B0604020202020204" pitchFamily="34" charset="0"/>
            <a:cs typeface="Arial" panose="020B0604020202020204" pitchFamily="34" charset="0"/>
          </a:endParaRPr>
        </a:p>
      </dgm:t>
    </dgm:pt>
    <dgm:pt modelId="{F46A6386-0570-4A9C-BE03-3F6956603606}" type="sibTrans" cxnId="{EBD003A6-5E7F-46B9-A746-E7145FE48C1C}">
      <dgm:prSet/>
      <dgm:spPr/>
      <dgm:t>
        <a:bodyPr/>
        <a:lstStyle/>
        <a:p>
          <a:endParaRPr lang="es-EC" noProof="0" dirty="0">
            <a:solidFill>
              <a:schemeClr val="accent1">
                <a:lumMod val="50000"/>
              </a:schemeClr>
            </a:solidFill>
            <a:latin typeface="Arial" panose="020B0604020202020204" pitchFamily="34" charset="0"/>
            <a:cs typeface="Arial" panose="020B0604020202020204" pitchFamily="34" charset="0"/>
          </a:endParaRPr>
        </a:p>
      </dgm:t>
    </dgm:pt>
    <dgm:pt modelId="{4EC7239E-D48C-41F5-BD02-BB9DC33C1320}">
      <dgm:prSet custT="1"/>
      <dgm:spPr/>
      <dgm:t>
        <a:bodyPr/>
        <a:lstStyle/>
        <a:p>
          <a:pPr marL="0" lvl="0" indent="0" algn="ctr" defTabSz="400050">
            <a:lnSpc>
              <a:spcPct val="90000"/>
            </a:lnSpc>
            <a:spcBef>
              <a:spcPct val="0"/>
            </a:spcBef>
            <a:spcAft>
              <a:spcPct val="35000"/>
            </a:spcAft>
            <a:buNone/>
          </a:pPr>
          <a:r>
            <a:rPr lang="es-EC" sz="1100" b="1" kern="1200" noProof="0" dirty="0">
              <a:solidFill>
                <a:srgbClr val="332675"/>
              </a:solidFill>
              <a:latin typeface="Arial" panose="020B0604020202020204" pitchFamily="34" charset="0"/>
              <a:ea typeface="+mn-ea"/>
              <a:cs typeface="Arial" panose="020B0604020202020204" pitchFamily="34" charset="0"/>
            </a:rPr>
            <a:t>Empresas Públicas</a:t>
          </a:r>
        </a:p>
      </dgm:t>
    </dgm:pt>
    <dgm:pt modelId="{47A859EA-10C5-4F2A-9019-4E995DEF8DC3}" type="parTrans" cxnId="{3D4BEFCB-60D4-4F23-A757-FB5A1D93F605}">
      <dgm:prSet/>
      <dgm:spPr/>
      <dgm:t>
        <a:bodyPr/>
        <a:lstStyle/>
        <a:p>
          <a:endParaRPr lang="es-EC"/>
        </a:p>
      </dgm:t>
    </dgm:pt>
    <dgm:pt modelId="{8CD66B3E-5AA1-4FC2-ACB0-68E94CE179E4}" type="sibTrans" cxnId="{3D4BEFCB-60D4-4F23-A757-FB5A1D93F605}">
      <dgm:prSet/>
      <dgm:spPr/>
      <dgm:t>
        <a:bodyPr/>
        <a:lstStyle/>
        <a:p>
          <a:endParaRPr lang="es-EC" noProof="0" dirty="0"/>
        </a:p>
      </dgm:t>
    </dgm:pt>
    <dgm:pt modelId="{65C5B551-3D6E-4002-8F21-13959F8B2769}">
      <dgm:prSet custT="1"/>
      <dgm:spPr/>
      <dgm:t>
        <a:bodyPr/>
        <a:lstStyle/>
        <a:p>
          <a:pPr marL="0" lvl="0" indent="0" algn="ctr" defTabSz="400050">
            <a:lnSpc>
              <a:spcPct val="90000"/>
            </a:lnSpc>
            <a:spcBef>
              <a:spcPct val="0"/>
            </a:spcBef>
            <a:spcAft>
              <a:spcPct val="35000"/>
            </a:spcAft>
            <a:buNone/>
          </a:pPr>
          <a:r>
            <a:rPr lang="es-EC" sz="1100" b="1" kern="1200" noProof="0" dirty="0">
              <a:solidFill>
                <a:srgbClr val="332675"/>
              </a:solidFill>
              <a:latin typeface="Arial" panose="020B0604020202020204" pitchFamily="34" charset="0"/>
              <a:ea typeface="+mn-ea"/>
              <a:cs typeface="Arial" panose="020B0604020202020204" pitchFamily="34" charset="0"/>
            </a:rPr>
            <a:t>Desarrollo y Gestión de Medidas</a:t>
          </a:r>
        </a:p>
      </dgm:t>
    </dgm:pt>
    <dgm:pt modelId="{25DE27A3-1313-4E84-914A-03337879952F}" type="parTrans" cxnId="{F971C4C5-287D-4E05-B63C-4F920361AAFD}">
      <dgm:prSet/>
      <dgm:spPr/>
      <dgm:t>
        <a:bodyPr/>
        <a:lstStyle/>
        <a:p>
          <a:endParaRPr lang="es-EC"/>
        </a:p>
      </dgm:t>
    </dgm:pt>
    <dgm:pt modelId="{8B421522-5173-4EBE-A9A9-7AAAEDC654DC}" type="sibTrans" cxnId="{F971C4C5-287D-4E05-B63C-4F920361AAFD}">
      <dgm:prSet/>
      <dgm:spPr/>
      <dgm:t>
        <a:bodyPr/>
        <a:lstStyle/>
        <a:p>
          <a:endParaRPr lang="es-EC" noProof="0" dirty="0"/>
        </a:p>
      </dgm:t>
    </dgm:pt>
    <dgm:pt modelId="{67E74E62-2B53-4C6B-856E-211F251B1752}">
      <dgm:prSet custT="1"/>
      <dgm:spPr/>
      <dgm:t>
        <a:bodyPr/>
        <a:lstStyle/>
        <a:p>
          <a:pPr marL="0" lvl="0" indent="0" algn="ctr" defTabSz="400050">
            <a:lnSpc>
              <a:spcPct val="90000"/>
            </a:lnSpc>
            <a:spcBef>
              <a:spcPct val="0"/>
            </a:spcBef>
            <a:spcAft>
              <a:spcPct val="35000"/>
            </a:spcAft>
            <a:buNone/>
          </a:pPr>
          <a:r>
            <a:rPr lang="es-EC" sz="1100" b="1" kern="1200" noProof="0" dirty="0">
              <a:solidFill>
                <a:srgbClr val="332675"/>
              </a:solidFill>
              <a:latin typeface="Arial" panose="020B0604020202020204" pitchFamily="34" charset="0"/>
              <a:ea typeface="+mn-ea"/>
              <a:cs typeface="Arial" panose="020B0604020202020204" pitchFamily="34" charset="0"/>
            </a:rPr>
            <a:t>Transparencia y Anticorrupción </a:t>
          </a:r>
        </a:p>
      </dgm:t>
    </dgm:pt>
    <dgm:pt modelId="{783BB9B0-5F13-49E2-A37B-0A2049D89F8F}" type="parTrans" cxnId="{7A345834-BB9C-4D27-9D68-744E5FBB5C37}">
      <dgm:prSet/>
      <dgm:spPr/>
      <dgm:t>
        <a:bodyPr/>
        <a:lstStyle/>
        <a:p>
          <a:endParaRPr lang="es-EC"/>
        </a:p>
      </dgm:t>
    </dgm:pt>
    <dgm:pt modelId="{AE26DBB4-AF1E-4834-80D8-E9EA4795775A}" type="sibTrans" cxnId="{7A345834-BB9C-4D27-9D68-744E5FBB5C37}">
      <dgm:prSet/>
      <dgm:spPr/>
      <dgm:t>
        <a:bodyPr/>
        <a:lstStyle/>
        <a:p>
          <a:endParaRPr lang="es-EC" noProof="0" dirty="0"/>
        </a:p>
      </dgm:t>
    </dgm:pt>
    <dgm:pt modelId="{054F5608-3DAE-4A99-8003-FA74FFB4B1A0}">
      <dgm:prSet custT="1"/>
      <dgm:spPr/>
      <dgm:t>
        <a:bodyPr/>
        <a:lstStyle/>
        <a:p>
          <a:pPr marL="0" lvl="0" indent="0" algn="ctr" defTabSz="400050">
            <a:lnSpc>
              <a:spcPct val="90000"/>
            </a:lnSpc>
            <a:spcBef>
              <a:spcPct val="0"/>
            </a:spcBef>
            <a:spcAft>
              <a:spcPct val="35000"/>
            </a:spcAft>
            <a:buNone/>
          </a:pPr>
          <a:r>
            <a:rPr lang="es-EC" sz="1100" b="1" kern="1200" noProof="0" dirty="0">
              <a:solidFill>
                <a:srgbClr val="332675"/>
              </a:solidFill>
              <a:latin typeface="Arial" panose="020B0604020202020204" pitchFamily="34" charset="0"/>
              <a:cs typeface="Arial" panose="020B0604020202020204" pitchFamily="34" charset="0"/>
            </a:rPr>
            <a:t>Disposiciones Institucionales</a:t>
          </a:r>
          <a:endParaRPr lang="es-EC" sz="1100" b="1" kern="1200" noProof="0" dirty="0">
            <a:solidFill>
              <a:srgbClr val="332675"/>
            </a:solidFill>
            <a:latin typeface="Arial" panose="020B0604020202020204" pitchFamily="34" charset="0"/>
            <a:ea typeface="+mn-ea"/>
            <a:cs typeface="Arial" panose="020B0604020202020204" pitchFamily="34" charset="0"/>
          </a:endParaRPr>
        </a:p>
      </dgm:t>
    </dgm:pt>
    <dgm:pt modelId="{DD632453-9462-4D18-A47B-3AED6F02CCFF}" type="parTrans" cxnId="{C066F156-D031-40ED-AAA4-C04EF83D9E35}">
      <dgm:prSet/>
      <dgm:spPr/>
      <dgm:t>
        <a:bodyPr/>
        <a:lstStyle/>
        <a:p>
          <a:endParaRPr lang="es-EC"/>
        </a:p>
      </dgm:t>
    </dgm:pt>
    <dgm:pt modelId="{7F300689-064E-4CE4-948E-5A7E2327A511}" type="sibTrans" cxnId="{C066F156-D031-40ED-AAA4-C04EF83D9E35}">
      <dgm:prSet/>
      <dgm:spPr/>
      <dgm:t>
        <a:bodyPr/>
        <a:lstStyle/>
        <a:p>
          <a:endParaRPr lang="es-EC" noProof="0" dirty="0"/>
        </a:p>
      </dgm:t>
    </dgm:pt>
    <dgm:pt modelId="{E0C6013F-0CA2-4ABE-9758-2C9DEB36CDC5}">
      <dgm:prSet custT="1"/>
      <dgm:spPr/>
      <dgm:t>
        <a:bodyPr/>
        <a:lstStyle/>
        <a:p>
          <a:pPr marL="0" lvl="0" indent="0" algn="ctr" defTabSz="400050">
            <a:lnSpc>
              <a:spcPct val="90000"/>
            </a:lnSpc>
            <a:spcBef>
              <a:spcPct val="0"/>
            </a:spcBef>
            <a:spcAft>
              <a:spcPct val="35000"/>
            </a:spcAft>
            <a:buNone/>
          </a:pPr>
          <a:r>
            <a:rPr lang="es-EC" sz="1100" b="1" kern="1200" noProof="0" dirty="0">
              <a:solidFill>
                <a:srgbClr val="332675"/>
              </a:solidFill>
              <a:latin typeface="Arial" panose="020B0604020202020204" pitchFamily="34" charset="0"/>
              <a:ea typeface="+mn-ea"/>
              <a:cs typeface="Arial" panose="020B0604020202020204" pitchFamily="34" charset="0"/>
            </a:rPr>
            <a:t>Solución de Controversias</a:t>
          </a:r>
        </a:p>
      </dgm:t>
    </dgm:pt>
    <dgm:pt modelId="{1902B8EF-3F2C-458C-AF80-8E6F7399447F}" type="parTrans" cxnId="{8CCCF8B7-8E90-4D7C-8382-DC8BF95C89E9}">
      <dgm:prSet/>
      <dgm:spPr/>
      <dgm:t>
        <a:bodyPr/>
        <a:lstStyle/>
        <a:p>
          <a:endParaRPr lang="es-EC"/>
        </a:p>
      </dgm:t>
    </dgm:pt>
    <dgm:pt modelId="{DC098B7B-7DDA-48E7-8B1C-7A420354A740}" type="sibTrans" cxnId="{8CCCF8B7-8E90-4D7C-8382-DC8BF95C89E9}">
      <dgm:prSet/>
      <dgm:spPr/>
      <dgm:t>
        <a:bodyPr/>
        <a:lstStyle/>
        <a:p>
          <a:endParaRPr lang="es-EC"/>
        </a:p>
      </dgm:t>
    </dgm:pt>
    <dgm:pt modelId="{19C2DB2F-1BB0-4A01-920F-5CD48B7B8F29}" type="pres">
      <dgm:prSet presAssocID="{22A35609-CA79-416C-ACC6-B4770AF2B9B9}" presName="Name0" presStyleCnt="0">
        <dgm:presLayoutVars>
          <dgm:dir/>
          <dgm:resizeHandles val="exact"/>
        </dgm:presLayoutVars>
      </dgm:prSet>
      <dgm:spPr/>
    </dgm:pt>
    <dgm:pt modelId="{00D159AC-E93A-4CE4-A3E6-450A8BF5FCFA}" type="pres">
      <dgm:prSet presAssocID="{3E05F963-2A2A-4EE3-9A6E-7F995DE00D8C}" presName="node" presStyleLbl="node1" presStyleIdx="0" presStyleCnt="25">
        <dgm:presLayoutVars>
          <dgm:bulletEnabled val="1"/>
        </dgm:presLayoutVars>
      </dgm:prSet>
      <dgm:spPr/>
    </dgm:pt>
    <dgm:pt modelId="{67CCB1A0-E41C-41A0-AB23-21D384E9410C}" type="pres">
      <dgm:prSet presAssocID="{47E26330-A7E6-4105-A8B5-A8E31960E96E}" presName="sibTrans" presStyleLbl="sibTrans1D1" presStyleIdx="0" presStyleCnt="24"/>
      <dgm:spPr/>
    </dgm:pt>
    <dgm:pt modelId="{1ADA47EC-883B-4755-8F8C-3F886C495CBA}" type="pres">
      <dgm:prSet presAssocID="{47E26330-A7E6-4105-A8B5-A8E31960E96E}" presName="connectorText" presStyleLbl="sibTrans1D1" presStyleIdx="0" presStyleCnt="24"/>
      <dgm:spPr/>
    </dgm:pt>
    <dgm:pt modelId="{AE3F58F4-999F-4469-9B87-D8339846429E}" type="pres">
      <dgm:prSet presAssocID="{A14CC69C-DB09-460A-9319-D304BE37C8C3}" presName="node" presStyleLbl="node1" presStyleIdx="1" presStyleCnt="25">
        <dgm:presLayoutVars>
          <dgm:bulletEnabled val="1"/>
        </dgm:presLayoutVars>
      </dgm:prSet>
      <dgm:spPr/>
    </dgm:pt>
    <dgm:pt modelId="{80D3440A-8406-4F27-B1C1-AB342AE30D0E}" type="pres">
      <dgm:prSet presAssocID="{BC5834A7-B32B-4AD3-BB21-6FB17A3C0C3E}" presName="sibTrans" presStyleLbl="sibTrans1D1" presStyleIdx="1" presStyleCnt="24"/>
      <dgm:spPr/>
    </dgm:pt>
    <dgm:pt modelId="{B546ED35-4496-4A5B-9D65-BDBFC5FD695F}" type="pres">
      <dgm:prSet presAssocID="{BC5834A7-B32B-4AD3-BB21-6FB17A3C0C3E}" presName="connectorText" presStyleLbl="sibTrans1D1" presStyleIdx="1" presStyleCnt="24"/>
      <dgm:spPr/>
    </dgm:pt>
    <dgm:pt modelId="{FB970763-E521-43F6-B095-F3ACE914CD50}" type="pres">
      <dgm:prSet presAssocID="{AA860571-5619-469E-9E91-0EAE80256023}" presName="node" presStyleLbl="node1" presStyleIdx="2" presStyleCnt="25">
        <dgm:presLayoutVars>
          <dgm:bulletEnabled val="1"/>
        </dgm:presLayoutVars>
      </dgm:prSet>
      <dgm:spPr/>
    </dgm:pt>
    <dgm:pt modelId="{1F9FC14C-9C9F-4608-BA51-019178357A08}" type="pres">
      <dgm:prSet presAssocID="{240DD188-1A5B-4251-A71E-DA8CE398FB34}" presName="sibTrans" presStyleLbl="sibTrans1D1" presStyleIdx="2" presStyleCnt="24"/>
      <dgm:spPr/>
    </dgm:pt>
    <dgm:pt modelId="{82520C50-1B3A-4076-BB12-A9671A61E859}" type="pres">
      <dgm:prSet presAssocID="{240DD188-1A5B-4251-A71E-DA8CE398FB34}" presName="connectorText" presStyleLbl="sibTrans1D1" presStyleIdx="2" presStyleCnt="24"/>
      <dgm:spPr/>
    </dgm:pt>
    <dgm:pt modelId="{E88E034E-ADA4-4415-A31D-FBD9A190208A}" type="pres">
      <dgm:prSet presAssocID="{1B101B53-34C0-4D2E-AF32-7D8D7F439FBA}" presName="node" presStyleLbl="node1" presStyleIdx="3" presStyleCnt="25">
        <dgm:presLayoutVars>
          <dgm:bulletEnabled val="1"/>
        </dgm:presLayoutVars>
      </dgm:prSet>
      <dgm:spPr/>
    </dgm:pt>
    <dgm:pt modelId="{24C994C8-E81E-4F5D-81A4-C5271F86DABC}" type="pres">
      <dgm:prSet presAssocID="{A89E60D6-EA4C-4369-9F05-E9008F70B8CE}" presName="sibTrans" presStyleLbl="sibTrans1D1" presStyleIdx="3" presStyleCnt="24"/>
      <dgm:spPr/>
    </dgm:pt>
    <dgm:pt modelId="{DE39500D-FC6C-4466-8F0D-538EC521509C}" type="pres">
      <dgm:prSet presAssocID="{A89E60D6-EA4C-4369-9F05-E9008F70B8CE}" presName="connectorText" presStyleLbl="sibTrans1D1" presStyleIdx="3" presStyleCnt="24"/>
      <dgm:spPr/>
    </dgm:pt>
    <dgm:pt modelId="{86C2D5E4-5BA4-453A-A779-C3C0131606F6}" type="pres">
      <dgm:prSet presAssocID="{F2676F52-A5DB-4828-9A77-E526C2AAAF88}" presName="node" presStyleLbl="node1" presStyleIdx="4" presStyleCnt="25">
        <dgm:presLayoutVars>
          <dgm:bulletEnabled val="1"/>
        </dgm:presLayoutVars>
      </dgm:prSet>
      <dgm:spPr/>
    </dgm:pt>
    <dgm:pt modelId="{6F8565A9-E458-4525-8672-0891889851AA}" type="pres">
      <dgm:prSet presAssocID="{CB069BFF-5950-4F02-9B8B-112CBF92D2B5}" presName="sibTrans" presStyleLbl="sibTrans1D1" presStyleIdx="4" presStyleCnt="24"/>
      <dgm:spPr/>
    </dgm:pt>
    <dgm:pt modelId="{CEE02C6E-4C0B-49EF-8C21-D0889CD925EB}" type="pres">
      <dgm:prSet presAssocID="{CB069BFF-5950-4F02-9B8B-112CBF92D2B5}" presName="connectorText" presStyleLbl="sibTrans1D1" presStyleIdx="4" presStyleCnt="24"/>
      <dgm:spPr/>
    </dgm:pt>
    <dgm:pt modelId="{13407C97-0D5B-40DE-AC02-C3283DD01363}" type="pres">
      <dgm:prSet presAssocID="{BF6A016B-D406-4CD9-945E-E4D3836979EC}" presName="node" presStyleLbl="node1" presStyleIdx="5" presStyleCnt="25">
        <dgm:presLayoutVars>
          <dgm:bulletEnabled val="1"/>
        </dgm:presLayoutVars>
      </dgm:prSet>
      <dgm:spPr/>
    </dgm:pt>
    <dgm:pt modelId="{3A563F67-7D29-4267-B353-642C97C547E5}" type="pres">
      <dgm:prSet presAssocID="{9264802B-173D-4701-A48A-FFBB54DE7242}" presName="sibTrans" presStyleLbl="sibTrans1D1" presStyleIdx="5" presStyleCnt="24"/>
      <dgm:spPr/>
    </dgm:pt>
    <dgm:pt modelId="{65F0EF51-92FE-4936-8894-FF4F7B838194}" type="pres">
      <dgm:prSet presAssocID="{9264802B-173D-4701-A48A-FFBB54DE7242}" presName="connectorText" presStyleLbl="sibTrans1D1" presStyleIdx="5" presStyleCnt="24"/>
      <dgm:spPr/>
    </dgm:pt>
    <dgm:pt modelId="{1984B17D-1083-4F4E-88C5-FFE8CB1B99ED}" type="pres">
      <dgm:prSet presAssocID="{13295A38-9F1C-4DDA-96BB-62147E6FA0D2}" presName="node" presStyleLbl="node1" presStyleIdx="6" presStyleCnt="25">
        <dgm:presLayoutVars>
          <dgm:bulletEnabled val="1"/>
        </dgm:presLayoutVars>
      </dgm:prSet>
      <dgm:spPr/>
    </dgm:pt>
    <dgm:pt modelId="{908A8279-C9AC-4851-A4A0-71D283AA3342}" type="pres">
      <dgm:prSet presAssocID="{22B2A392-EF3B-4043-A66F-E2E19EF547EB}" presName="sibTrans" presStyleLbl="sibTrans1D1" presStyleIdx="6" presStyleCnt="24"/>
      <dgm:spPr/>
    </dgm:pt>
    <dgm:pt modelId="{5980C8A8-EEAF-4EB6-BA93-8CB51FC6B057}" type="pres">
      <dgm:prSet presAssocID="{22B2A392-EF3B-4043-A66F-E2E19EF547EB}" presName="connectorText" presStyleLbl="sibTrans1D1" presStyleIdx="6" presStyleCnt="24"/>
      <dgm:spPr/>
    </dgm:pt>
    <dgm:pt modelId="{04839F99-8016-4E62-B687-5742C369AC63}" type="pres">
      <dgm:prSet presAssocID="{DCF03FA4-FCDA-4795-90B1-34FDA2BD04BB}" presName="node" presStyleLbl="node1" presStyleIdx="7" presStyleCnt="25">
        <dgm:presLayoutVars>
          <dgm:bulletEnabled val="1"/>
        </dgm:presLayoutVars>
      </dgm:prSet>
      <dgm:spPr/>
    </dgm:pt>
    <dgm:pt modelId="{185C9F8A-6F9E-4B32-B73B-4469A1ABC409}" type="pres">
      <dgm:prSet presAssocID="{1277B7A1-2A7E-40FF-A01E-2FC61F03DEDD}" presName="sibTrans" presStyleLbl="sibTrans1D1" presStyleIdx="7" presStyleCnt="24"/>
      <dgm:spPr/>
    </dgm:pt>
    <dgm:pt modelId="{73B4534A-B485-4F8B-AD3B-99D868A8359B}" type="pres">
      <dgm:prSet presAssocID="{1277B7A1-2A7E-40FF-A01E-2FC61F03DEDD}" presName="connectorText" presStyleLbl="sibTrans1D1" presStyleIdx="7" presStyleCnt="24"/>
      <dgm:spPr/>
    </dgm:pt>
    <dgm:pt modelId="{3D3CE670-EFC4-4CAA-912D-554E1E456141}" type="pres">
      <dgm:prSet presAssocID="{D61AF503-1C51-4709-ADDB-7C8055F11427}" presName="node" presStyleLbl="node1" presStyleIdx="8" presStyleCnt="25">
        <dgm:presLayoutVars>
          <dgm:bulletEnabled val="1"/>
        </dgm:presLayoutVars>
      </dgm:prSet>
      <dgm:spPr/>
    </dgm:pt>
    <dgm:pt modelId="{B135A68C-3011-46F3-91A9-C6ED05258AFB}" type="pres">
      <dgm:prSet presAssocID="{4E849FE1-9998-485F-A36D-91A6632ACB30}" presName="sibTrans" presStyleLbl="sibTrans1D1" presStyleIdx="8" presStyleCnt="24"/>
      <dgm:spPr/>
    </dgm:pt>
    <dgm:pt modelId="{9A28BCC2-C72B-4D0B-BFE7-5687D279A8B5}" type="pres">
      <dgm:prSet presAssocID="{4E849FE1-9998-485F-A36D-91A6632ACB30}" presName="connectorText" presStyleLbl="sibTrans1D1" presStyleIdx="8" presStyleCnt="24"/>
      <dgm:spPr/>
    </dgm:pt>
    <dgm:pt modelId="{CA4D1AE9-2C59-4A49-B1C4-0B1559768C8C}" type="pres">
      <dgm:prSet presAssocID="{F9FA90FC-9AD4-491B-BF97-7DB644084294}" presName="node" presStyleLbl="node1" presStyleIdx="9" presStyleCnt="25">
        <dgm:presLayoutVars>
          <dgm:bulletEnabled val="1"/>
        </dgm:presLayoutVars>
      </dgm:prSet>
      <dgm:spPr/>
    </dgm:pt>
    <dgm:pt modelId="{93B08FB7-3884-41BB-953F-039F0FA306A6}" type="pres">
      <dgm:prSet presAssocID="{A3F5FE45-0DE0-493B-AE3C-1A1790068144}" presName="sibTrans" presStyleLbl="sibTrans1D1" presStyleIdx="9" presStyleCnt="24"/>
      <dgm:spPr/>
    </dgm:pt>
    <dgm:pt modelId="{DC5DE807-3071-4571-8769-2F3FE369F7F6}" type="pres">
      <dgm:prSet presAssocID="{A3F5FE45-0DE0-493B-AE3C-1A1790068144}" presName="connectorText" presStyleLbl="sibTrans1D1" presStyleIdx="9" presStyleCnt="24"/>
      <dgm:spPr/>
    </dgm:pt>
    <dgm:pt modelId="{AA324380-0DD7-41A9-A6DC-701B9BAE77E3}" type="pres">
      <dgm:prSet presAssocID="{C46558E9-9A15-4D1C-BE81-5BF86170A2FD}" presName="node" presStyleLbl="node1" presStyleIdx="10" presStyleCnt="25">
        <dgm:presLayoutVars>
          <dgm:bulletEnabled val="1"/>
        </dgm:presLayoutVars>
      </dgm:prSet>
      <dgm:spPr/>
    </dgm:pt>
    <dgm:pt modelId="{ABE6743F-8E3C-4F69-928C-B4B27C29E95A}" type="pres">
      <dgm:prSet presAssocID="{5939E89C-3980-40BD-9642-9513639622EE}" presName="sibTrans" presStyleLbl="sibTrans1D1" presStyleIdx="10" presStyleCnt="24"/>
      <dgm:spPr/>
    </dgm:pt>
    <dgm:pt modelId="{9CCFBF05-2FD7-4B25-86FC-4EB2F805D461}" type="pres">
      <dgm:prSet presAssocID="{5939E89C-3980-40BD-9642-9513639622EE}" presName="connectorText" presStyleLbl="sibTrans1D1" presStyleIdx="10" presStyleCnt="24"/>
      <dgm:spPr/>
    </dgm:pt>
    <dgm:pt modelId="{F614BA5E-7112-4823-9128-F0BED8D12A7D}" type="pres">
      <dgm:prSet presAssocID="{15983DBF-06EA-4E4F-9D57-F027DE857E4A}" presName="node" presStyleLbl="node1" presStyleIdx="11" presStyleCnt="25">
        <dgm:presLayoutVars>
          <dgm:bulletEnabled val="1"/>
        </dgm:presLayoutVars>
      </dgm:prSet>
      <dgm:spPr/>
    </dgm:pt>
    <dgm:pt modelId="{73C126A4-EB2C-43F6-AFCE-F029AEAF850D}" type="pres">
      <dgm:prSet presAssocID="{0F0E9851-D4AE-43B2-9C50-C74BA41DF089}" presName="sibTrans" presStyleLbl="sibTrans1D1" presStyleIdx="11" presStyleCnt="24"/>
      <dgm:spPr/>
    </dgm:pt>
    <dgm:pt modelId="{683F3522-30DF-4372-95BF-63EDAD4409D6}" type="pres">
      <dgm:prSet presAssocID="{0F0E9851-D4AE-43B2-9C50-C74BA41DF089}" presName="connectorText" presStyleLbl="sibTrans1D1" presStyleIdx="11" presStyleCnt="24"/>
      <dgm:spPr/>
    </dgm:pt>
    <dgm:pt modelId="{F989BDD1-2A7E-412D-8EAC-92F30905322E}" type="pres">
      <dgm:prSet presAssocID="{9CEB817F-149B-44D2-9498-7B26A29A57C6}" presName="node" presStyleLbl="node1" presStyleIdx="12" presStyleCnt="25">
        <dgm:presLayoutVars>
          <dgm:bulletEnabled val="1"/>
        </dgm:presLayoutVars>
      </dgm:prSet>
      <dgm:spPr/>
    </dgm:pt>
    <dgm:pt modelId="{F4A2193C-17A2-4F61-BCD4-F8ABAA5DA0E7}" type="pres">
      <dgm:prSet presAssocID="{A598231F-8462-4B5A-A57B-94271AC78886}" presName="sibTrans" presStyleLbl="sibTrans1D1" presStyleIdx="12" presStyleCnt="24"/>
      <dgm:spPr/>
    </dgm:pt>
    <dgm:pt modelId="{EE49BF4B-5D17-43BA-83FC-2248AEC1EC17}" type="pres">
      <dgm:prSet presAssocID="{A598231F-8462-4B5A-A57B-94271AC78886}" presName="connectorText" presStyleLbl="sibTrans1D1" presStyleIdx="12" presStyleCnt="24"/>
      <dgm:spPr/>
    </dgm:pt>
    <dgm:pt modelId="{5DA7A68F-04E7-4C81-84B8-DC55EE94DE93}" type="pres">
      <dgm:prSet presAssocID="{CB893E01-6F88-4AC0-B7C2-A5F05C3BB443}" presName="node" presStyleLbl="node1" presStyleIdx="13" presStyleCnt="25" custLinFactNeighborX="2537" custLinFactNeighborY="-993">
        <dgm:presLayoutVars>
          <dgm:bulletEnabled val="1"/>
        </dgm:presLayoutVars>
      </dgm:prSet>
      <dgm:spPr/>
    </dgm:pt>
    <dgm:pt modelId="{4D2D7678-7404-4012-8D14-566E004221FB}" type="pres">
      <dgm:prSet presAssocID="{FED64048-3F12-4A04-8A73-CC1EBD6EEDBB}" presName="sibTrans" presStyleLbl="sibTrans1D1" presStyleIdx="13" presStyleCnt="24"/>
      <dgm:spPr/>
    </dgm:pt>
    <dgm:pt modelId="{92E88CBD-E76D-41A4-969E-1A5E602250A7}" type="pres">
      <dgm:prSet presAssocID="{FED64048-3F12-4A04-8A73-CC1EBD6EEDBB}" presName="connectorText" presStyleLbl="sibTrans1D1" presStyleIdx="13" presStyleCnt="24"/>
      <dgm:spPr/>
    </dgm:pt>
    <dgm:pt modelId="{6ECC43D3-EFE4-44CE-B458-4A8F9EDAF45B}" type="pres">
      <dgm:prSet presAssocID="{55755933-23DE-4633-A00A-D01D6B870617}" presName="node" presStyleLbl="node1" presStyleIdx="14" presStyleCnt="25">
        <dgm:presLayoutVars>
          <dgm:bulletEnabled val="1"/>
        </dgm:presLayoutVars>
      </dgm:prSet>
      <dgm:spPr/>
    </dgm:pt>
    <dgm:pt modelId="{50618A8C-C72C-425F-B7AD-6CB645F3AE8E}" type="pres">
      <dgm:prSet presAssocID="{F46A6386-0570-4A9C-BE03-3F6956603606}" presName="sibTrans" presStyleLbl="sibTrans1D1" presStyleIdx="14" presStyleCnt="24"/>
      <dgm:spPr/>
    </dgm:pt>
    <dgm:pt modelId="{131A22B1-4AAB-4742-BF7B-5767EC4F6E2B}" type="pres">
      <dgm:prSet presAssocID="{F46A6386-0570-4A9C-BE03-3F6956603606}" presName="connectorText" presStyleLbl="sibTrans1D1" presStyleIdx="14" presStyleCnt="24"/>
      <dgm:spPr/>
    </dgm:pt>
    <dgm:pt modelId="{6E61FEBE-1EE8-4F6C-81D1-B3B54B846997}" type="pres">
      <dgm:prSet presAssocID="{E5081912-0396-4B35-9E08-808B45127211}" presName="node" presStyleLbl="node1" presStyleIdx="15" presStyleCnt="25">
        <dgm:presLayoutVars>
          <dgm:bulletEnabled val="1"/>
        </dgm:presLayoutVars>
      </dgm:prSet>
      <dgm:spPr/>
    </dgm:pt>
    <dgm:pt modelId="{5E33ACC0-BB9D-4D82-93E2-F9ABE6B857D3}" type="pres">
      <dgm:prSet presAssocID="{9A6A3D01-C130-46D5-B9EA-63E7BFC980D0}" presName="sibTrans" presStyleLbl="sibTrans1D1" presStyleIdx="15" presStyleCnt="24"/>
      <dgm:spPr/>
    </dgm:pt>
    <dgm:pt modelId="{33C41D44-160D-46FC-9CEC-270A64238548}" type="pres">
      <dgm:prSet presAssocID="{9A6A3D01-C130-46D5-B9EA-63E7BFC980D0}" presName="connectorText" presStyleLbl="sibTrans1D1" presStyleIdx="15" presStyleCnt="24"/>
      <dgm:spPr/>
    </dgm:pt>
    <dgm:pt modelId="{01570CF2-B1A1-473E-B85A-0D46B07E5777}" type="pres">
      <dgm:prSet presAssocID="{96F31F64-F550-4132-A24C-DA1A5CA22532}" presName="node" presStyleLbl="node1" presStyleIdx="16" presStyleCnt="25">
        <dgm:presLayoutVars>
          <dgm:bulletEnabled val="1"/>
        </dgm:presLayoutVars>
      </dgm:prSet>
      <dgm:spPr/>
    </dgm:pt>
    <dgm:pt modelId="{1C225EAB-0E96-43F8-A3EF-C7B4906A1ECA}" type="pres">
      <dgm:prSet presAssocID="{A4B4FC4A-0ED4-4315-877E-8DBC70D8A501}" presName="sibTrans" presStyleLbl="sibTrans1D1" presStyleIdx="16" presStyleCnt="24"/>
      <dgm:spPr/>
    </dgm:pt>
    <dgm:pt modelId="{2C32F45F-1E89-4249-B11C-C05675DC21D6}" type="pres">
      <dgm:prSet presAssocID="{A4B4FC4A-0ED4-4315-877E-8DBC70D8A501}" presName="connectorText" presStyleLbl="sibTrans1D1" presStyleIdx="16" presStyleCnt="24"/>
      <dgm:spPr/>
    </dgm:pt>
    <dgm:pt modelId="{E0E6D0D2-D844-4B67-B197-091688F112E6}" type="pres">
      <dgm:prSet presAssocID="{862A976B-6887-4F27-AB55-C0542F670862}" presName="node" presStyleLbl="node1" presStyleIdx="17" presStyleCnt="25">
        <dgm:presLayoutVars>
          <dgm:bulletEnabled val="1"/>
        </dgm:presLayoutVars>
      </dgm:prSet>
      <dgm:spPr/>
    </dgm:pt>
    <dgm:pt modelId="{F6094EDD-7342-434F-B434-30DFF9B21F90}" type="pres">
      <dgm:prSet presAssocID="{C243A178-5545-4248-A18F-0CF72A035DE2}" presName="sibTrans" presStyleLbl="sibTrans1D1" presStyleIdx="17" presStyleCnt="24"/>
      <dgm:spPr/>
    </dgm:pt>
    <dgm:pt modelId="{AA4A62CC-9AAD-4659-893C-364E9EE4DA50}" type="pres">
      <dgm:prSet presAssocID="{C243A178-5545-4248-A18F-0CF72A035DE2}" presName="connectorText" presStyleLbl="sibTrans1D1" presStyleIdx="17" presStyleCnt="24"/>
      <dgm:spPr/>
    </dgm:pt>
    <dgm:pt modelId="{9A66AD9B-7B4F-4A59-8F07-1D180D32B234}" type="pres">
      <dgm:prSet presAssocID="{8DC17D0F-6086-40D0-A91D-46E71E76ED0E}" presName="node" presStyleLbl="node1" presStyleIdx="18" presStyleCnt="25">
        <dgm:presLayoutVars>
          <dgm:bulletEnabled val="1"/>
        </dgm:presLayoutVars>
      </dgm:prSet>
      <dgm:spPr/>
    </dgm:pt>
    <dgm:pt modelId="{7362BECD-91DF-4137-81B4-B9DCB2008F82}" type="pres">
      <dgm:prSet presAssocID="{E2E1DF2A-5A0C-4948-9290-5D1275123EC5}" presName="sibTrans" presStyleLbl="sibTrans1D1" presStyleIdx="18" presStyleCnt="24"/>
      <dgm:spPr/>
    </dgm:pt>
    <dgm:pt modelId="{2B2B8DB1-C397-4CEE-99B9-14EFD231D1BD}" type="pres">
      <dgm:prSet presAssocID="{E2E1DF2A-5A0C-4948-9290-5D1275123EC5}" presName="connectorText" presStyleLbl="sibTrans1D1" presStyleIdx="18" presStyleCnt="24"/>
      <dgm:spPr/>
    </dgm:pt>
    <dgm:pt modelId="{A1BB84AE-FD61-4939-9536-3136D487382A}" type="pres">
      <dgm:prSet presAssocID="{4EC7239E-D48C-41F5-BD02-BB9DC33C1320}" presName="node" presStyleLbl="node1" presStyleIdx="19" presStyleCnt="25">
        <dgm:presLayoutVars>
          <dgm:bulletEnabled val="1"/>
        </dgm:presLayoutVars>
      </dgm:prSet>
      <dgm:spPr/>
    </dgm:pt>
    <dgm:pt modelId="{3BC0711B-1245-4780-A1F1-ADE093490312}" type="pres">
      <dgm:prSet presAssocID="{8CD66B3E-5AA1-4FC2-ACB0-68E94CE179E4}" presName="sibTrans" presStyleLbl="sibTrans1D1" presStyleIdx="19" presStyleCnt="24"/>
      <dgm:spPr/>
    </dgm:pt>
    <dgm:pt modelId="{364EAFC7-830B-4BC6-B8FA-16526DD1E2AE}" type="pres">
      <dgm:prSet presAssocID="{8CD66B3E-5AA1-4FC2-ACB0-68E94CE179E4}" presName="connectorText" presStyleLbl="sibTrans1D1" presStyleIdx="19" presStyleCnt="24"/>
      <dgm:spPr/>
    </dgm:pt>
    <dgm:pt modelId="{5E04DE8F-6C02-4242-B600-D0535574196C}" type="pres">
      <dgm:prSet presAssocID="{67E74E62-2B53-4C6B-856E-211F251B1752}" presName="node" presStyleLbl="node1" presStyleIdx="20" presStyleCnt="25">
        <dgm:presLayoutVars>
          <dgm:bulletEnabled val="1"/>
        </dgm:presLayoutVars>
      </dgm:prSet>
      <dgm:spPr/>
    </dgm:pt>
    <dgm:pt modelId="{DD295813-E4DB-4BDE-987F-87DD2EB2615E}" type="pres">
      <dgm:prSet presAssocID="{AE26DBB4-AF1E-4834-80D8-E9EA4795775A}" presName="sibTrans" presStyleLbl="sibTrans1D1" presStyleIdx="20" presStyleCnt="24"/>
      <dgm:spPr/>
    </dgm:pt>
    <dgm:pt modelId="{462CA8C1-FDA8-4537-AC18-D1A87890EE76}" type="pres">
      <dgm:prSet presAssocID="{AE26DBB4-AF1E-4834-80D8-E9EA4795775A}" presName="connectorText" presStyleLbl="sibTrans1D1" presStyleIdx="20" presStyleCnt="24"/>
      <dgm:spPr/>
    </dgm:pt>
    <dgm:pt modelId="{1FD065CC-80DC-416D-9674-8809504B7440}" type="pres">
      <dgm:prSet presAssocID="{65C5B551-3D6E-4002-8F21-13959F8B2769}" presName="node" presStyleLbl="node1" presStyleIdx="21" presStyleCnt="25">
        <dgm:presLayoutVars>
          <dgm:bulletEnabled val="1"/>
        </dgm:presLayoutVars>
      </dgm:prSet>
      <dgm:spPr/>
    </dgm:pt>
    <dgm:pt modelId="{3F8031BF-0E7B-4174-977E-77A39A53288B}" type="pres">
      <dgm:prSet presAssocID="{8B421522-5173-4EBE-A9A9-7AAAEDC654DC}" presName="sibTrans" presStyleLbl="sibTrans1D1" presStyleIdx="21" presStyleCnt="24"/>
      <dgm:spPr/>
    </dgm:pt>
    <dgm:pt modelId="{348E532B-F455-4884-B2DB-4B7905CE82B9}" type="pres">
      <dgm:prSet presAssocID="{8B421522-5173-4EBE-A9A9-7AAAEDC654DC}" presName="connectorText" presStyleLbl="sibTrans1D1" presStyleIdx="21" presStyleCnt="24"/>
      <dgm:spPr/>
    </dgm:pt>
    <dgm:pt modelId="{4058CBEC-55E8-4A76-9AA9-1F1E4B7D58C2}" type="pres">
      <dgm:prSet presAssocID="{9D616B09-E850-4E15-B54A-E983A4797591}" presName="node" presStyleLbl="node1" presStyleIdx="22" presStyleCnt="25">
        <dgm:presLayoutVars>
          <dgm:bulletEnabled val="1"/>
        </dgm:presLayoutVars>
      </dgm:prSet>
      <dgm:spPr/>
    </dgm:pt>
    <dgm:pt modelId="{18F19887-1277-41E8-A953-69191BE8A10E}" type="pres">
      <dgm:prSet presAssocID="{DC9739AA-EA20-4341-AAD2-3D7719ECE1CE}" presName="sibTrans" presStyleLbl="sibTrans1D1" presStyleIdx="22" presStyleCnt="24"/>
      <dgm:spPr/>
    </dgm:pt>
    <dgm:pt modelId="{7105E2E8-7D28-4ACA-8020-DF0BF29A9ECF}" type="pres">
      <dgm:prSet presAssocID="{DC9739AA-EA20-4341-AAD2-3D7719ECE1CE}" presName="connectorText" presStyleLbl="sibTrans1D1" presStyleIdx="22" presStyleCnt="24"/>
      <dgm:spPr/>
    </dgm:pt>
    <dgm:pt modelId="{84CF6926-F0FC-4F14-82B6-5704E5BD9FAE}" type="pres">
      <dgm:prSet presAssocID="{054F5608-3DAE-4A99-8003-FA74FFB4B1A0}" presName="node" presStyleLbl="node1" presStyleIdx="23" presStyleCnt="25" custLinFactNeighborY="5285">
        <dgm:presLayoutVars>
          <dgm:bulletEnabled val="1"/>
        </dgm:presLayoutVars>
      </dgm:prSet>
      <dgm:spPr/>
    </dgm:pt>
    <dgm:pt modelId="{680C47C0-01DE-40E5-8011-74052A8A3373}" type="pres">
      <dgm:prSet presAssocID="{7F300689-064E-4CE4-948E-5A7E2327A511}" presName="sibTrans" presStyleLbl="sibTrans1D1" presStyleIdx="23" presStyleCnt="24"/>
      <dgm:spPr/>
    </dgm:pt>
    <dgm:pt modelId="{85D965A4-6039-43D8-9AE6-C38A81B74F22}" type="pres">
      <dgm:prSet presAssocID="{7F300689-064E-4CE4-948E-5A7E2327A511}" presName="connectorText" presStyleLbl="sibTrans1D1" presStyleIdx="23" presStyleCnt="24"/>
      <dgm:spPr/>
    </dgm:pt>
    <dgm:pt modelId="{F23A500F-ABCE-4F86-BBFC-DDDCDAA739F7}" type="pres">
      <dgm:prSet presAssocID="{E0C6013F-0CA2-4ABE-9758-2C9DEB36CDC5}" presName="node" presStyleLbl="node1" presStyleIdx="24" presStyleCnt="25">
        <dgm:presLayoutVars>
          <dgm:bulletEnabled val="1"/>
        </dgm:presLayoutVars>
      </dgm:prSet>
      <dgm:spPr/>
    </dgm:pt>
  </dgm:ptLst>
  <dgm:cxnLst>
    <dgm:cxn modelId="{040C6800-49F9-4797-AFD8-7123DBC8F592}" type="presOf" srcId="{FED64048-3F12-4A04-8A73-CC1EBD6EEDBB}" destId="{92E88CBD-E76D-41A4-969E-1A5E602250A7}" srcOrd="1" destOrd="0" presId="urn:microsoft.com/office/officeart/2005/8/layout/bProcess3"/>
    <dgm:cxn modelId="{2CD8DC00-1324-4802-92C2-66A202905BD8}" type="presOf" srcId="{8DC17D0F-6086-40D0-A91D-46E71E76ED0E}" destId="{9A66AD9B-7B4F-4A59-8F07-1D180D32B234}" srcOrd="0" destOrd="0" presId="urn:microsoft.com/office/officeart/2005/8/layout/bProcess3"/>
    <dgm:cxn modelId="{F47BB405-1733-4491-BEA9-3970A15495E9}" type="presOf" srcId="{CB069BFF-5950-4F02-9B8B-112CBF92D2B5}" destId="{6F8565A9-E458-4525-8672-0891889851AA}" srcOrd="0" destOrd="0" presId="urn:microsoft.com/office/officeart/2005/8/layout/bProcess3"/>
    <dgm:cxn modelId="{4878E208-60EF-441D-B257-B52F7E345144}" type="presOf" srcId="{E5081912-0396-4B35-9E08-808B45127211}" destId="{6E61FEBE-1EE8-4F6C-81D1-B3B54B846997}" srcOrd="0" destOrd="0" presId="urn:microsoft.com/office/officeart/2005/8/layout/bProcess3"/>
    <dgm:cxn modelId="{6AF9DD09-A543-4992-AB2D-AEB496F598EF}" srcId="{22A35609-CA79-416C-ACC6-B4770AF2B9B9}" destId="{8DC17D0F-6086-40D0-A91D-46E71E76ED0E}" srcOrd="18" destOrd="0" parTransId="{5BCEF44B-3C35-46CA-AA63-ED2E2737140C}" sibTransId="{E2E1DF2A-5A0C-4948-9290-5D1275123EC5}"/>
    <dgm:cxn modelId="{B279EA09-FCDC-4CFE-ACE0-62A0DB4A0DDD}" type="presOf" srcId="{0F0E9851-D4AE-43B2-9C50-C74BA41DF089}" destId="{683F3522-30DF-4372-95BF-63EDAD4409D6}" srcOrd="1" destOrd="0" presId="urn:microsoft.com/office/officeart/2005/8/layout/bProcess3"/>
    <dgm:cxn modelId="{FAE06B0B-19C7-4754-B5A8-834094FE2BB2}" type="presOf" srcId="{5939E89C-3980-40BD-9642-9513639622EE}" destId="{9CCFBF05-2FD7-4B25-86FC-4EB2F805D461}" srcOrd="1" destOrd="0" presId="urn:microsoft.com/office/officeart/2005/8/layout/bProcess3"/>
    <dgm:cxn modelId="{937C490E-F0AA-484F-829A-1DF34C24C150}" srcId="{22A35609-CA79-416C-ACC6-B4770AF2B9B9}" destId="{15983DBF-06EA-4E4F-9D57-F027DE857E4A}" srcOrd="11" destOrd="0" parTransId="{16A7EDFA-4EB0-4DCC-86E0-DDFDD63CA089}" sibTransId="{0F0E9851-D4AE-43B2-9C50-C74BA41DF089}"/>
    <dgm:cxn modelId="{17906712-D155-46F0-8452-7F0710A3D63C}" srcId="{22A35609-CA79-416C-ACC6-B4770AF2B9B9}" destId="{A14CC69C-DB09-460A-9319-D304BE37C8C3}" srcOrd="1" destOrd="0" parTransId="{5CC771B5-595C-464E-A956-5EBB7A8D27D5}" sibTransId="{BC5834A7-B32B-4AD3-BB21-6FB17A3C0C3E}"/>
    <dgm:cxn modelId="{6E462615-56B1-4CB3-9543-DC3D5EAA4521}" type="presOf" srcId="{F46A6386-0570-4A9C-BE03-3F6956603606}" destId="{50618A8C-C72C-425F-B7AD-6CB645F3AE8E}" srcOrd="0" destOrd="0" presId="urn:microsoft.com/office/officeart/2005/8/layout/bProcess3"/>
    <dgm:cxn modelId="{B15F7F1C-8039-4B50-B076-1CDCBA1FD2F1}" type="presOf" srcId="{E0C6013F-0CA2-4ABE-9758-2C9DEB36CDC5}" destId="{F23A500F-ABCE-4F86-BBFC-DDDCDAA739F7}" srcOrd="0" destOrd="0" presId="urn:microsoft.com/office/officeart/2005/8/layout/bProcess3"/>
    <dgm:cxn modelId="{7AB9891C-E30E-46C9-93D9-42F64795A476}" type="presOf" srcId="{FED64048-3F12-4A04-8A73-CC1EBD6EEDBB}" destId="{4D2D7678-7404-4012-8D14-566E004221FB}" srcOrd="0" destOrd="0" presId="urn:microsoft.com/office/officeart/2005/8/layout/bProcess3"/>
    <dgm:cxn modelId="{CE3AAA1C-8F4A-413A-AA9F-B3EAE6B8EA43}" type="presOf" srcId="{A89E60D6-EA4C-4369-9F05-E9008F70B8CE}" destId="{DE39500D-FC6C-4466-8F0D-538EC521509C}" srcOrd="1" destOrd="0" presId="urn:microsoft.com/office/officeart/2005/8/layout/bProcess3"/>
    <dgm:cxn modelId="{61277F1E-9634-4A33-A452-629261845B2A}" type="presOf" srcId="{F9FA90FC-9AD4-491B-BF97-7DB644084294}" destId="{CA4D1AE9-2C59-4A49-B1C4-0B1559768C8C}" srcOrd="0" destOrd="0" presId="urn:microsoft.com/office/officeart/2005/8/layout/bProcess3"/>
    <dgm:cxn modelId="{B3FD1223-A9E7-450A-8720-3FA21B7892FE}" type="presOf" srcId="{A3F5FE45-0DE0-493B-AE3C-1A1790068144}" destId="{93B08FB7-3884-41BB-953F-039F0FA306A6}" srcOrd="0" destOrd="0" presId="urn:microsoft.com/office/officeart/2005/8/layout/bProcess3"/>
    <dgm:cxn modelId="{DBD2DC28-5E52-412D-9B07-D41E68E817AA}" type="presOf" srcId="{8CD66B3E-5AA1-4FC2-ACB0-68E94CE179E4}" destId="{3BC0711B-1245-4780-A1F1-ADE093490312}" srcOrd="0" destOrd="0" presId="urn:microsoft.com/office/officeart/2005/8/layout/bProcess3"/>
    <dgm:cxn modelId="{55F42D29-E7AD-4335-9826-152E7F84A93A}" type="presOf" srcId="{4E849FE1-9998-485F-A36D-91A6632ACB30}" destId="{9A28BCC2-C72B-4D0B-BFE7-5687D279A8B5}" srcOrd="1" destOrd="0" presId="urn:microsoft.com/office/officeart/2005/8/layout/bProcess3"/>
    <dgm:cxn modelId="{58E3D72C-D103-4085-AB22-28834D982307}" type="presOf" srcId="{240DD188-1A5B-4251-A71E-DA8CE398FB34}" destId="{82520C50-1B3A-4076-BB12-A9671A61E859}" srcOrd="1" destOrd="0" presId="urn:microsoft.com/office/officeart/2005/8/layout/bProcess3"/>
    <dgm:cxn modelId="{31D1132D-6BD5-48DB-8727-BC7F68145D22}" type="presOf" srcId="{4EC7239E-D48C-41F5-BD02-BB9DC33C1320}" destId="{A1BB84AE-FD61-4939-9536-3136D487382A}" srcOrd="0" destOrd="0" presId="urn:microsoft.com/office/officeart/2005/8/layout/bProcess3"/>
    <dgm:cxn modelId="{A862BE2E-FDC4-43B3-8FEF-24576BE100FD}" srcId="{22A35609-CA79-416C-ACC6-B4770AF2B9B9}" destId="{CB893E01-6F88-4AC0-B7C2-A5F05C3BB443}" srcOrd="13" destOrd="0" parTransId="{B6D49757-E044-43DB-9EED-2F2CAAE04C42}" sibTransId="{FED64048-3F12-4A04-8A73-CC1EBD6EEDBB}"/>
    <dgm:cxn modelId="{2D05092F-512F-48A5-B7BF-E8A6DD36008B}" type="presOf" srcId="{5939E89C-3980-40BD-9642-9513639622EE}" destId="{ABE6743F-8E3C-4F69-928C-B4B27C29E95A}" srcOrd="0" destOrd="0" presId="urn:microsoft.com/office/officeart/2005/8/layout/bProcess3"/>
    <dgm:cxn modelId="{240CF02F-00D8-4C2C-B498-366954FE58F7}" type="presOf" srcId="{AA860571-5619-469E-9E91-0EAE80256023}" destId="{FB970763-E521-43F6-B095-F3ACE914CD50}" srcOrd="0" destOrd="0" presId="urn:microsoft.com/office/officeart/2005/8/layout/bProcess3"/>
    <dgm:cxn modelId="{263D0E30-06BF-4C35-B205-452EFDA8EA92}" type="presOf" srcId="{9264802B-173D-4701-A48A-FFBB54DE7242}" destId="{65F0EF51-92FE-4936-8894-FF4F7B838194}" srcOrd="1" destOrd="0" presId="urn:microsoft.com/office/officeart/2005/8/layout/bProcess3"/>
    <dgm:cxn modelId="{66F30B33-D99A-476A-B5FB-4C00979BA31A}" type="presOf" srcId="{3E05F963-2A2A-4EE3-9A6E-7F995DE00D8C}" destId="{00D159AC-E93A-4CE4-A3E6-450A8BF5FCFA}" srcOrd="0" destOrd="0" presId="urn:microsoft.com/office/officeart/2005/8/layout/bProcess3"/>
    <dgm:cxn modelId="{C2BEE933-FF5E-45F4-985F-8A91B6F549BD}" type="presOf" srcId="{BC5834A7-B32B-4AD3-BB21-6FB17A3C0C3E}" destId="{80D3440A-8406-4F27-B1C1-AB342AE30D0E}" srcOrd="0" destOrd="0" presId="urn:microsoft.com/office/officeart/2005/8/layout/bProcess3"/>
    <dgm:cxn modelId="{7A345834-BB9C-4D27-9D68-744E5FBB5C37}" srcId="{22A35609-CA79-416C-ACC6-B4770AF2B9B9}" destId="{67E74E62-2B53-4C6B-856E-211F251B1752}" srcOrd="20" destOrd="0" parTransId="{783BB9B0-5F13-49E2-A37B-0A2049D89F8F}" sibTransId="{AE26DBB4-AF1E-4834-80D8-E9EA4795775A}"/>
    <dgm:cxn modelId="{AB630F38-AF23-42CA-A387-A62CD9DACD8C}" srcId="{22A35609-CA79-416C-ACC6-B4770AF2B9B9}" destId="{DCF03FA4-FCDA-4795-90B1-34FDA2BD04BB}" srcOrd="7" destOrd="0" parTransId="{0D5B8AA1-5ED9-421F-9BCA-3EF2511700F0}" sibTransId="{1277B7A1-2A7E-40FF-A01E-2FC61F03DEDD}"/>
    <dgm:cxn modelId="{3915D439-7AA1-4BFD-9BE0-F04411CC72A6}" type="presOf" srcId="{9CEB817F-149B-44D2-9498-7B26A29A57C6}" destId="{F989BDD1-2A7E-412D-8EAC-92F30905322E}" srcOrd="0" destOrd="0" presId="urn:microsoft.com/office/officeart/2005/8/layout/bProcess3"/>
    <dgm:cxn modelId="{790C3B3B-1BE4-4259-B0F0-AD4ABE170788}" srcId="{22A35609-CA79-416C-ACC6-B4770AF2B9B9}" destId="{9CEB817F-149B-44D2-9498-7B26A29A57C6}" srcOrd="12" destOrd="0" parTransId="{7CF76F12-3CE7-4F99-B445-D1DFC3B86FD7}" sibTransId="{A598231F-8462-4B5A-A57B-94271AC78886}"/>
    <dgm:cxn modelId="{25616046-D874-4C58-920C-95A515BF2A96}" type="presOf" srcId="{D61AF503-1C51-4709-ADDB-7C8055F11427}" destId="{3D3CE670-EFC4-4CAA-912D-554E1E456141}" srcOrd="0" destOrd="0" presId="urn:microsoft.com/office/officeart/2005/8/layout/bProcess3"/>
    <dgm:cxn modelId="{AD6A6D47-6474-4BD1-B970-659EA8CDFD76}" srcId="{22A35609-CA79-416C-ACC6-B4770AF2B9B9}" destId="{AA860571-5619-469E-9E91-0EAE80256023}" srcOrd="2" destOrd="0" parTransId="{1F7C14E1-4F0A-4BE6-A941-C16DAD09E430}" sibTransId="{240DD188-1A5B-4251-A71E-DA8CE398FB34}"/>
    <dgm:cxn modelId="{E36A4449-59CF-4B0F-93E7-0D644BAF7996}" srcId="{22A35609-CA79-416C-ACC6-B4770AF2B9B9}" destId="{BF6A016B-D406-4CD9-945E-E4D3836979EC}" srcOrd="5" destOrd="0" parTransId="{B4D6FE43-D0AA-43A9-B2D0-8C73D6E02C77}" sibTransId="{9264802B-173D-4701-A48A-FFBB54DE7242}"/>
    <dgm:cxn modelId="{6953C84B-EC60-4CF5-8AFF-D323AC7FA907}" srcId="{22A35609-CA79-416C-ACC6-B4770AF2B9B9}" destId="{F2676F52-A5DB-4828-9A77-E526C2AAAF88}" srcOrd="4" destOrd="0" parTransId="{087F9A95-1BBD-4BA8-852E-BDE53BE56BA2}" sibTransId="{CB069BFF-5950-4F02-9B8B-112CBF92D2B5}"/>
    <dgm:cxn modelId="{EDF7864C-0819-4C5A-B42F-9B94AA58F331}" type="presOf" srcId="{9D616B09-E850-4E15-B54A-E983A4797591}" destId="{4058CBEC-55E8-4A76-9AA9-1F1E4B7D58C2}" srcOrd="0" destOrd="0" presId="urn:microsoft.com/office/officeart/2005/8/layout/bProcess3"/>
    <dgm:cxn modelId="{FEC4154E-6B94-4DBB-ADA4-99CEECFFF8F2}" srcId="{22A35609-CA79-416C-ACC6-B4770AF2B9B9}" destId="{3E05F963-2A2A-4EE3-9A6E-7F995DE00D8C}" srcOrd="0" destOrd="0" parTransId="{5524B02A-AFD7-4212-8817-9C555A1A882F}" sibTransId="{47E26330-A7E6-4105-A8B5-A8E31960E96E}"/>
    <dgm:cxn modelId="{B00A1D4F-EFDA-4FD8-941A-BDE409F09AD3}" type="presOf" srcId="{8B421522-5173-4EBE-A9A9-7AAAEDC654DC}" destId="{348E532B-F455-4884-B2DB-4B7905CE82B9}" srcOrd="1" destOrd="0" presId="urn:microsoft.com/office/officeart/2005/8/layout/bProcess3"/>
    <dgm:cxn modelId="{2AD87352-7332-4C82-8129-EA9546D1C622}" type="presOf" srcId="{CB893E01-6F88-4AC0-B7C2-A5F05C3BB443}" destId="{5DA7A68F-04E7-4C81-84B8-DC55EE94DE93}" srcOrd="0" destOrd="0" presId="urn:microsoft.com/office/officeart/2005/8/layout/bProcess3"/>
    <dgm:cxn modelId="{DAED6455-E4FE-463B-BE97-326BAFB7F674}" type="presOf" srcId="{F2676F52-A5DB-4828-9A77-E526C2AAAF88}" destId="{86C2D5E4-5BA4-453A-A779-C3C0131606F6}" srcOrd="0" destOrd="0" presId="urn:microsoft.com/office/officeart/2005/8/layout/bProcess3"/>
    <dgm:cxn modelId="{FF0FB656-45E1-4B24-A925-A281E87A70B8}" type="presOf" srcId="{240DD188-1A5B-4251-A71E-DA8CE398FB34}" destId="{1F9FC14C-9C9F-4608-BA51-019178357A08}" srcOrd="0" destOrd="0" presId="urn:microsoft.com/office/officeart/2005/8/layout/bProcess3"/>
    <dgm:cxn modelId="{C066F156-D031-40ED-AAA4-C04EF83D9E35}" srcId="{22A35609-CA79-416C-ACC6-B4770AF2B9B9}" destId="{054F5608-3DAE-4A99-8003-FA74FFB4B1A0}" srcOrd="23" destOrd="0" parTransId="{DD632453-9462-4D18-A47B-3AED6F02CCFF}" sibTransId="{7F300689-064E-4CE4-948E-5A7E2327A511}"/>
    <dgm:cxn modelId="{3E98E059-69C9-4AB6-BF85-49292380E002}" type="presOf" srcId="{22B2A392-EF3B-4043-A66F-E2E19EF547EB}" destId="{908A8279-C9AC-4851-A4A0-71D283AA3342}" srcOrd="0" destOrd="0" presId="urn:microsoft.com/office/officeart/2005/8/layout/bProcess3"/>
    <dgm:cxn modelId="{7F55B85C-4B33-41F6-8D14-A975448A1F1A}" type="presOf" srcId="{65C5B551-3D6E-4002-8F21-13959F8B2769}" destId="{1FD065CC-80DC-416D-9674-8809504B7440}" srcOrd="0" destOrd="0" presId="urn:microsoft.com/office/officeart/2005/8/layout/bProcess3"/>
    <dgm:cxn modelId="{39DB5F68-632D-484A-985C-B2A31D9D2A34}" type="presOf" srcId="{E2E1DF2A-5A0C-4948-9290-5D1275123EC5}" destId="{2B2B8DB1-C397-4CEE-99B9-14EFD231D1BD}" srcOrd="1" destOrd="0" presId="urn:microsoft.com/office/officeart/2005/8/layout/bProcess3"/>
    <dgm:cxn modelId="{F4921D69-3DFE-4229-A2E1-244BDB9F0C45}" type="presOf" srcId="{55755933-23DE-4633-A00A-D01D6B870617}" destId="{6ECC43D3-EFE4-44CE-B458-4A8F9EDAF45B}" srcOrd="0" destOrd="0" presId="urn:microsoft.com/office/officeart/2005/8/layout/bProcess3"/>
    <dgm:cxn modelId="{5C100F6C-2E17-4C1E-9E3E-6A53BC48BBA6}" type="presOf" srcId="{A598231F-8462-4B5A-A57B-94271AC78886}" destId="{F4A2193C-17A2-4F61-BCD4-F8ABAA5DA0E7}" srcOrd="0" destOrd="0" presId="urn:microsoft.com/office/officeart/2005/8/layout/bProcess3"/>
    <dgm:cxn modelId="{1EFB6E6C-E90D-4BA4-8096-EFA590B8684C}" srcId="{22A35609-CA79-416C-ACC6-B4770AF2B9B9}" destId="{13295A38-9F1C-4DDA-96BB-62147E6FA0D2}" srcOrd="6" destOrd="0" parTransId="{70981B48-8C80-45A3-BA3D-8B0E512BDA9B}" sibTransId="{22B2A392-EF3B-4043-A66F-E2E19EF547EB}"/>
    <dgm:cxn modelId="{9E9F1E6E-960E-44BF-AC20-666846D2BF8A}" type="presOf" srcId="{0F0E9851-D4AE-43B2-9C50-C74BA41DF089}" destId="{73C126A4-EB2C-43F6-AFCE-F029AEAF850D}" srcOrd="0" destOrd="0" presId="urn:microsoft.com/office/officeart/2005/8/layout/bProcess3"/>
    <dgm:cxn modelId="{95C6966F-5620-49DD-AFC1-E987413FB936}" type="presOf" srcId="{A4B4FC4A-0ED4-4315-877E-8DBC70D8A501}" destId="{1C225EAB-0E96-43F8-A3EF-C7B4906A1ECA}" srcOrd="0" destOrd="0" presId="urn:microsoft.com/office/officeart/2005/8/layout/bProcess3"/>
    <dgm:cxn modelId="{EF7FFA70-49AD-4A90-92EE-37A245D55942}" type="presOf" srcId="{9A6A3D01-C130-46D5-B9EA-63E7BFC980D0}" destId="{5E33ACC0-BB9D-4D82-93E2-F9ABE6B857D3}" srcOrd="0" destOrd="0" presId="urn:microsoft.com/office/officeart/2005/8/layout/bProcess3"/>
    <dgm:cxn modelId="{805B9D71-2FC5-4207-AB86-DE6DF5AC1BB2}" type="presOf" srcId="{96F31F64-F550-4132-A24C-DA1A5CA22532}" destId="{01570CF2-B1A1-473E-B85A-0D46B07E5777}" srcOrd="0" destOrd="0" presId="urn:microsoft.com/office/officeart/2005/8/layout/bProcess3"/>
    <dgm:cxn modelId="{C81C1172-DB13-4F46-AB64-6E82358E1F0F}" type="presOf" srcId="{862A976B-6887-4F27-AB55-C0542F670862}" destId="{E0E6D0D2-D844-4B67-B197-091688F112E6}" srcOrd="0" destOrd="0" presId="urn:microsoft.com/office/officeart/2005/8/layout/bProcess3"/>
    <dgm:cxn modelId="{B43E8F76-5FF9-482D-8762-9359FE78673B}" type="presOf" srcId="{22B2A392-EF3B-4043-A66F-E2E19EF547EB}" destId="{5980C8A8-EEAF-4EB6-BA93-8CB51FC6B057}" srcOrd="1" destOrd="0" presId="urn:microsoft.com/office/officeart/2005/8/layout/bProcess3"/>
    <dgm:cxn modelId="{9F5E4E7E-FCD7-4C81-8F29-0A2943B2E0E3}" type="presOf" srcId="{9264802B-173D-4701-A48A-FFBB54DE7242}" destId="{3A563F67-7D29-4267-B353-642C97C547E5}" srcOrd="0" destOrd="0" presId="urn:microsoft.com/office/officeart/2005/8/layout/bProcess3"/>
    <dgm:cxn modelId="{2BF5A380-6F75-46B9-AEC0-5B345CA3B2AA}" type="presOf" srcId="{E2E1DF2A-5A0C-4948-9290-5D1275123EC5}" destId="{7362BECD-91DF-4137-81B4-B9DCB2008F82}" srcOrd="0" destOrd="0" presId="urn:microsoft.com/office/officeart/2005/8/layout/bProcess3"/>
    <dgm:cxn modelId="{A983DD89-E8BF-4995-8DF9-9AF57B3B2BB4}" type="presOf" srcId="{67E74E62-2B53-4C6B-856E-211F251B1752}" destId="{5E04DE8F-6C02-4242-B600-D0535574196C}" srcOrd="0" destOrd="0" presId="urn:microsoft.com/office/officeart/2005/8/layout/bProcess3"/>
    <dgm:cxn modelId="{281E1E8D-EC4D-4A7D-B82F-D897066A78D3}" srcId="{22A35609-CA79-416C-ACC6-B4770AF2B9B9}" destId="{1B101B53-34C0-4D2E-AF32-7D8D7F439FBA}" srcOrd="3" destOrd="0" parTransId="{93CB1E3E-ABDF-4441-ACE9-1BF835FC65F7}" sibTransId="{A89E60D6-EA4C-4369-9F05-E9008F70B8CE}"/>
    <dgm:cxn modelId="{BCD5618D-1D43-4EA9-BBA9-26A017E55109}" type="presOf" srcId="{9A6A3D01-C130-46D5-B9EA-63E7BFC980D0}" destId="{33C41D44-160D-46FC-9CEC-270A64238548}" srcOrd="1" destOrd="0" presId="urn:microsoft.com/office/officeart/2005/8/layout/bProcess3"/>
    <dgm:cxn modelId="{9721908E-029A-4FF5-9DD4-C6C6F8C6E7F2}" type="presOf" srcId="{BF6A016B-D406-4CD9-945E-E4D3836979EC}" destId="{13407C97-0D5B-40DE-AC02-C3283DD01363}" srcOrd="0" destOrd="0" presId="urn:microsoft.com/office/officeart/2005/8/layout/bProcess3"/>
    <dgm:cxn modelId="{E7901B92-F047-4F34-9513-0DE39C4CB132}" type="presOf" srcId="{4E849FE1-9998-485F-A36D-91A6632ACB30}" destId="{B135A68C-3011-46F3-91A9-C6ED05258AFB}" srcOrd="0" destOrd="0" presId="urn:microsoft.com/office/officeart/2005/8/layout/bProcess3"/>
    <dgm:cxn modelId="{5C32AA94-DC5E-4FD3-A713-653A77CDC12A}" type="presOf" srcId="{1277B7A1-2A7E-40FF-A01E-2FC61F03DEDD}" destId="{185C9F8A-6F9E-4B32-B73B-4469A1ABC409}" srcOrd="0" destOrd="0" presId="urn:microsoft.com/office/officeart/2005/8/layout/bProcess3"/>
    <dgm:cxn modelId="{FE231495-03D5-40CC-B2DE-BBB389E8E926}" type="presOf" srcId="{DCF03FA4-FCDA-4795-90B1-34FDA2BD04BB}" destId="{04839F99-8016-4E62-B687-5742C369AC63}" srcOrd="0" destOrd="0" presId="urn:microsoft.com/office/officeart/2005/8/layout/bProcess3"/>
    <dgm:cxn modelId="{9ADAAD9A-216C-4A7D-B4EF-F068468DEF9E}" type="presOf" srcId="{47E26330-A7E6-4105-A8B5-A8E31960E96E}" destId="{1ADA47EC-883B-4755-8F8C-3F886C495CBA}" srcOrd="1" destOrd="0" presId="urn:microsoft.com/office/officeart/2005/8/layout/bProcess3"/>
    <dgm:cxn modelId="{C296329B-1BB7-44B6-9B42-94083860B6D1}" srcId="{22A35609-CA79-416C-ACC6-B4770AF2B9B9}" destId="{9D616B09-E850-4E15-B54A-E983A4797591}" srcOrd="22" destOrd="0" parTransId="{3BB3CE7D-4D0A-47F4-8314-68ACE5E0DDBA}" sibTransId="{DC9739AA-EA20-4341-AAD2-3D7719ECE1CE}"/>
    <dgm:cxn modelId="{0A34BD9D-E2D1-4508-9CE9-B30D0D96EC03}" type="presOf" srcId="{A598231F-8462-4B5A-A57B-94271AC78886}" destId="{EE49BF4B-5D17-43BA-83FC-2248AEC1EC17}" srcOrd="1" destOrd="0" presId="urn:microsoft.com/office/officeart/2005/8/layout/bProcess3"/>
    <dgm:cxn modelId="{1B6AF19F-DD2F-4842-B0F4-7B864616AE28}" type="presOf" srcId="{1277B7A1-2A7E-40FF-A01E-2FC61F03DEDD}" destId="{73B4534A-B485-4F8B-AD3B-99D868A8359B}" srcOrd="1" destOrd="0" presId="urn:microsoft.com/office/officeart/2005/8/layout/bProcess3"/>
    <dgm:cxn modelId="{D37C81A1-BF1B-4FAE-AC1F-24B610F7A760}" type="presOf" srcId="{054F5608-3DAE-4A99-8003-FA74FFB4B1A0}" destId="{84CF6926-F0FC-4F14-82B6-5704E5BD9FAE}" srcOrd="0" destOrd="0" presId="urn:microsoft.com/office/officeart/2005/8/layout/bProcess3"/>
    <dgm:cxn modelId="{925B3FA4-FA15-4EFC-8F7F-AE1376226A11}" type="presOf" srcId="{A3F5FE45-0DE0-493B-AE3C-1A1790068144}" destId="{DC5DE807-3071-4571-8769-2F3FE369F7F6}" srcOrd="1" destOrd="0" presId="urn:microsoft.com/office/officeart/2005/8/layout/bProcess3"/>
    <dgm:cxn modelId="{323DB3A4-8406-48B3-8E90-36A60652EA3F}" type="presOf" srcId="{13295A38-9F1C-4DDA-96BB-62147E6FA0D2}" destId="{1984B17D-1083-4F4E-88C5-FFE8CB1B99ED}" srcOrd="0" destOrd="0" presId="urn:microsoft.com/office/officeart/2005/8/layout/bProcess3"/>
    <dgm:cxn modelId="{EBD003A6-5E7F-46B9-A746-E7145FE48C1C}" srcId="{22A35609-CA79-416C-ACC6-B4770AF2B9B9}" destId="{55755933-23DE-4633-A00A-D01D6B870617}" srcOrd="14" destOrd="0" parTransId="{BEE6E7D5-3AB8-4F07-A2A1-DB4CB7CAB348}" sibTransId="{F46A6386-0570-4A9C-BE03-3F6956603606}"/>
    <dgm:cxn modelId="{69E5ADA8-0FA9-4290-8B21-8DDDF89D3C43}" type="presOf" srcId="{F46A6386-0570-4A9C-BE03-3F6956603606}" destId="{131A22B1-4AAB-4742-BF7B-5767EC4F6E2B}" srcOrd="1" destOrd="0" presId="urn:microsoft.com/office/officeart/2005/8/layout/bProcess3"/>
    <dgm:cxn modelId="{209551AA-9E32-4CBF-A9F8-980CE7DBE3BE}" type="presOf" srcId="{7F300689-064E-4CE4-948E-5A7E2327A511}" destId="{680C47C0-01DE-40E5-8011-74052A8A3373}" srcOrd="0" destOrd="0" presId="urn:microsoft.com/office/officeart/2005/8/layout/bProcess3"/>
    <dgm:cxn modelId="{905563AA-184E-4A2E-9F65-FB2C8BACDEFE}" type="presOf" srcId="{1B101B53-34C0-4D2E-AF32-7D8D7F439FBA}" destId="{E88E034E-ADA4-4415-A31D-FBD9A190208A}" srcOrd="0" destOrd="0" presId="urn:microsoft.com/office/officeart/2005/8/layout/bProcess3"/>
    <dgm:cxn modelId="{B3A1C3AA-C8D5-4A62-8D47-C5F78E7FE6FD}" srcId="{22A35609-CA79-416C-ACC6-B4770AF2B9B9}" destId="{96F31F64-F550-4132-A24C-DA1A5CA22532}" srcOrd="16" destOrd="0" parTransId="{91287079-827E-4FE7-82F2-933981761940}" sibTransId="{A4B4FC4A-0ED4-4315-877E-8DBC70D8A501}"/>
    <dgm:cxn modelId="{828D51AC-83AF-4173-A8A6-59D64D0BFCBF}" type="presOf" srcId="{7F300689-064E-4CE4-948E-5A7E2327A511}" destId="{85D965A4-6039-43D8-9AE6-C38A81B74F22}" srcOrd="1" destOrd="0" presId="urn:microsoft.com/office/officeart/2005/8/layout/bProcess3"/>
    <dgm:cxn modelId="{8CCCF8B7-8E90-4D7C-8382-DC8BF95C89E9}" srcId="{22A35609-CA79-416C-ACC6-B4770AF2B9B9}" destId="{E0C6013F-0CA2-4ABE-9758-2C9DEB36CDC5}" srcOrd="24" destOrd="0" parTransId="{1902B8EF-3F2C-458C-AF80-8E6F7399447F}" sibTransId="{DC098B7B-7DDA-48E7-8B1C-7A420354A740}"/>
    <dgm:cxn modelId="{B77A6DB9-6ACF-49F3-A9FE-8EF227CC3F3E}" srcId="{22A35609-CA79-416C-ACC6-B4770AF2B9B9}" destId="{E5081912-0396-4B35-9E08-808B45127211}" srcOrd="15" destOrd="0" parTransId="{C53DA122-62D1-4312-8BC3-1A36B51767B1}" sibTransId="{9A6A3D01-C130-46D5-B9EA-63E7BFC980D0}"/>
    <dgm:cxn modelId="{0C352ABB-CC94-4C24-91DB-3DB40CBEBF93}" type="presOf" srcId="{BC5834A7-B32B-4AD3-BB21-6FB17A3C0C3E}" destId="{B546ED35-4496-4A5B-9D65-BDBFC5FD695F}" srcOrd="1" destOrd="0" presId="urn:microsoft.com/office/officeart/2005/8/layout/bProcess3"/>
    <dgm:cxn modelId="{9490B0BC-3AEC-433D-BCAF-C629C8B356F7}" srcId="{22A35609-CA79-416C-ACC6-B4770AF2B9B9}" destId="{C46558E9-9A15-4D1C-BE81-5BF86170A2FD}" srcOrd="10" destOrd="0" parTransId="{C03FDDF2-1BDE-43B6-9358-1D1AD793CAFB}" sibTransId="{5939E89C-3980-40BD-9642-9513639622EE}"/>
    <dgm:cxn modelId="{028471BE-8571-4198-BF7F-3A0657141315}" srcId="{22A35609-CA79-416C-ACC6-B4770AF2B9B9}" destId="{D61AF503-1C51-4709-ADDB-7C8055F11427}" srcOrd="8" destOrd="0" parTransId="{700F1807-92C0-4516-AC73-464D6C5E51E9}" sibTransId="{4E849FE1-9998-485F-A36D-91A6632ACB30}"/>
    <dgm:cxn modelId="{BE22FEC2-C724-4372-8597-6AFBE36C9F48}" type="presOf" srcId="{C243A178-5545-4248-A18F-0CF72A035DE2}" destId="{F6094EDD-7342-434F-B434-30DFF9B21F90}" srcOrd="0" destOrd="0" presId="urn:microsoft.com/office/officeart/2005/8/layout/bProcess3"/>
    <dgm:cxn modelId="{428C0AC4-40DF-4E9D-A1F1-69AC1DA3F0BF}" type="presOf" srcId="{AE26DBB4-AF1E-4834-80D8-E9EA4795775A}" destId="{462CA8C1-FDA8-4537-AC18-D1A87890EE76}" srcOrd="1" destOrd="0" presId="urn:microsoft.com/office/officeart/2005/8/layout/bProcess3"/>
    <dgm:cxn modelId="{4296D4C4-2952-499E-BC77-A3EDB5F4364A}" type="presOf" srcId="{DC9739AA-EA20-4341-AAD2-3D7719ECE1CE}" destId="{7105E2E8-7D28-4ACA-8020-DF0BF29A9ECF}" srcOrd="1" destOrd="0" presId="urn:microsoft.com/office/officeart/2005/8/layout/bProcess3"/>
    <dgm:cxn modelId="{F971C4C5-287D-4E05-B63C-4F920361AAFD}" srcId="{22A35609-CA79-416C-ACC6-B4770AF2B9B9}" destId="{65C5B551-3D6E-4002-8F21-13959F8B2769}" srcOrd="21" destOrd="0" parTransId="{25DE27A3-1313-4E84-914A-03337879952F}" sibTransId="{8B421522-5173-4EBE-A9A9-7AAAEDC654DC}"/>
    <dgm:cxn modelId="{3D7D1EC6-9AB3-4AA4-A9D8-1E46BEAEC3CC}" type="presOf" srcId="{22A35609-CA79-416C-ACC6-B4770AF2B9B9}" destId="{19C2DB2F-1BB0-4A01-920F-5CD48B7B8F29}" srcOrd="0" destOrd="0" presId="urn:microsoft.com/office/officeart/2005/8/layout/bProcess3"/>
    <dgm:cxn modelId="{ECB570C7-DBC0-4826-97F0-506BA1D43AB0}" type="presOf" srcId="{A14CC69C-DB09-460A-9319-D304BE37C8C3}" destId="{AE3F58F4-999F-4469-9B87-D8339846429E}" srcOrd="0" destOrd="0" presId="urn:microsoft.com/office/officeart/2005/8/layout/bProcess3"/>
    <dgm:cxn modelId="{810D49C8-B7C8-440D-98D5-29EFB18E62F2}" type="presOf" srcId="{15983DBF-06EA-4E4F-9D57-F027DE857E4A}" destId="{F614BA5E-7112-4823-9128-F0BED8D12A7D}" srcOrd="0" destOrd="0" presId="urn:microsoft.com/office/officeart/2005/8/layout/bProcess3"/>
    <dgm:cxn modelId="{3D4BEFCB-60D4-4F23-A757-FB5A1D93F605}" srcId="{22A35609-CA79-416C-ACC6-B4770AF2B9B9}" destId="{4EC7239E-D48C-41F5-BD02-BB9DC33C1320}" srcOrd="19" destOrd="0" parTransId="{47A859EA-10C5-4F2A-9019-4E995DEF8DC3}" sibTransId="{8CD66B3E-5AA1-4FC2-ACB0-68E94CE179E4}"/>
    <dgm:cxn modelId="{E207DDCE-B89A-4DF0-91FF-1B5BDEFF1BBB}" type="presOf" srcId="{C46558E9-9A15-4D1C-BE81-5BF86170A2FD}" destId="{AA324380-0DD7-41A9-A6DC-701B9BAE77E3}" srcOrd="0" destOrd="0" presId="urn:microsoft.com/office/officeart/2005/8/layout/bProcess3"/>
    <dgm:cxn modelId="{93E2FAD4-546A-4C6B-BB99-CD98E8DD0CBF}" type="presOf" srcId="{A89E60D6-EA4C-4369-9F05-E9008F70B8CE}" destId="{24C994C8-E81E-4F5D-81A4-C5271F86DABC}" srcOrd="0" destOrd="0" presId="urn:microsoft.com/office/officeart/2005/8/layout/bProcess3"/>
    <dgm:cxn modelId="{B4B90DDA-D419-4CEC-890D-B6B71B68E1FC}" type="presOf" srcId="{C243A178-5545-4248-A18F-0CF72A035DE2}" destId="{AA4A62CC-9AAD-4659-893C-364E9EE4DA50}" srcOrd="1" destOrd="0" presId="urn:microsoft.com/office/officeart/2005/8/layout/bProcess3"/>
    <dgm:cxn modelId="{0B4D11DE-51F3-496B-AE59-EAE5131D6CFB}" type="presOf" srcId="{CB069BFF-5950-4F02-9B8B-112CBF92D2B5}" destId="{CEE02C6E-4C0B-49EF-8C21-D0889CD925EB}" srcOrd="1" destOrd="0" presId="urn:microsoft.com/office/officeart/2005/8/layout/bProcess3"/>
    <dgm:cxn modelId="{EC393EDE-FA07-40AC-9B6C-2961FC533284}" type="presOf" srcId="{DC9739AA-EA20-4341-AAD2-3D7719ECE1CE}" destId="{18F19887-1277-41E8-A953-69191BE8A10E}" srcOrd="0" destOrd="0" presId="urn:microsoft.com/office/officeart/2005/8/layout/bProcess3"/>
    <dgm:cxn modelId="{24EDF5DE-F41E-48C5-A317-D4ED562A6F0F}" type="presOf" srcId="{8B421522-5173-4EBE-A9A9-7AAAEDC654DC}" destId="{3F8031BF-0E7B-4174-977E-77A39A53288B}" srcOrd="0" destOrd="0" presId="urn:microsoft.com/office/officeart/2005/8/layout/bProcess3"/>
    <dgm:cxn modelId="{14AE8CE0-5D32-4F33-83C1-4D6786AA541F}" type="presOf" srcId="{A4B4FC4A-0ED4-4315-877E-8DBC70D8A501}" destId="{2C32F45F-1E89-4249-B11C-C05675DC21D6}" srcOrd="1" destOrd="0" presId="urn:microsoft.com/office/officeart/2005/8/layout/bProcess3"/>
    <dgm:cxn modelId="{4D8032E1-3942-4B56-83A6-E462E24DD14F}" srcId="{22A35609-CA79-416C-ACC6-B4770AF2B9B9}" destId="{F9FA90FC-9AD4-491B-BF97-7DB644084294}" srcOrd="9" destOrd="0" parTransId="{8BEF41D1-3FA9-4AFB-A60E-7D42FCC5DE9D}" sibTransId="{A3F5FE45-0DE0-493B-AE3C-1A1790068144}"/>
    <dgm:cxn modelId="{846EF9E1-D87C-4ED0-A27E-847A7072B752}" type="presOf" srcId="{47E26330-A7E6-4105-A8B5-A8E31960E96E}" destId="{67CCB1A0-E41C-41A0-AB23-21D384E9410C}" srcOrd="0" destOrd="0" presId="urn:microsoft.com/office/officeart/2005/8/layout/bProcess3"/>
    <dgm:cxn modelId="{D6686BEE-B84D-483D-96C5-DF28FE336B4F}" srcId="{22A35609-CA79-416C-ACC6-B4770AF2B9B9}" destId="{862A976B-6887-4F27-AB55-C0542F670862}" srcOrd="17" destOrd="0" parTransId="{BC8E67F2-5C29-466C-A0A1-E4ABC04B84D4}" sibTransId="{C243A178-5545-4248-A18F-0CF72A035DE2}"/>
    <dgm:cxn modelId="{1BF3BDEE-DDA4-41E6-B2BD-4E9B228BBAE1}" type="presOf" srcId="{8CD66B3E-5AA1-4FC2-ACB0-68E94CE179E4}" destId="{364EAFC7-830B-4BC6-B8FA-16526DD1E2AE}" srcOrd="1" destOrd="0" presId="urn:microsoft.com/office/officeart/2005/8/layout/bProcess3"/>
    <dgm:cxn modelId="{3DF7FBF8-6DC1-4918-B8E7-9F1E690DCF7B}" type="presOf" srcId="{AE26DBB4-AF1E-4834-80D8-E9EA4795775A}" destId="{DD295813-E4DB-4BDE-987F-87DD2EB2615E}" srcOrd="0" destOrd="0" presId="urn:microsoft.com/office/officeart/2005/8/layout/bProcess3"/>
    <dgm:cxn modelId="{2F99C258-56D9-418F-A5A1-D4C904B4F889}" type="presParOf" srcId="{19C2DB2F-1BB0-4A01-920F-5CD48B7B8F29}" destId="{00D159AC-E93A-4CE4-A3E6-450A8BF5FCFA}" srcOrd="0" destOrd="0" presId="urn:microsoft.com/office/officeart/2005/8/layout/bProcess3"/>
    <dgm:cxn modelId="{5C7B53D4-30BB-4E92-8875-EA1DC450CEC3}" type="presParOf" srcId="{19C2DB2F-1BB0-4A01-920F-5CD48B7B8F29}" destId="{67CCB1A0-E41C-41A0-AB23-21D384E9410C}" srcOrd="1" destOrd="0" presId="urn:microsoft.com/office/officeart/2005/8/layout/bProcess3"/>
    <dgm:cxn modelId="{DF9A7995-BE61-4AE5-8707-A82664D69CB8}" type="presParOf" srcId="{67CCB1A0-E41C-41A0-AB23-21D384E9410C}" destId="{1ADA47EC-883B-4755-8F8C-3F886C495CBA}" srcOrd="0" destOrd="0" presId="urn:microsoft.com/office/officeart/2005/8/layout/bProcess3"/>
    <dgm:cxn modelId="{79DC85B4-EDAA-4A2C-83A2-1D43BE365328}" type="presParOf" srcId="{19C2DB2F-1BB0-4A01-920F-5CD48B7B8F29}" destId="{AE3F58F4-999F-4469-9B87-D8339846429E}" srcOrd="2" destOrd="0" presId="urn:microsoft.com/office/officeart/2005/8/layout/bProcess3"/>
    <dgm:cxn modelId="{F670C974-1211-41C3-B6E0-1ADE699E424B}" type="presParOf" srcId="{19C2DB2F-1BB0-4A01-920F-5CD48B7B8F29}" destId="{80D3440A-8406-4F27-B1C1-AB342AE30D0E}" srcOrd="3" destOrd="0" presId="urn:microsoft.com/office/officeart/2005/8/layout/bProcess3"/>
    <dgm:cxn modelId="{1FA0FFD1-81FA-4E48-9ECB-451992091CC7}" type="presParOf" srcId="{80D3440A-8406-4F27-B1C1-AB342AE30D0E}" destId="{B546ED35-4496-4A5B-9D65-BDBFC5FD695F}" srcOrd="0" destOrd="0" presId="urn:microsoft.com/office/officeart/2005/8/layout/bProcess3"/>
    <dgm:cxn modelId="{66C08401-83F6-40C4-AD90-6260C8E403AF}" type="presParOf" srcId="{19C2DB2F-1BB0-4A01-920F-5CD48B7B8F29}" destId="{FB970763-E521-43F6-B095-F3ACE914CD50}" srcOrd="4" destOrd="0" presId="urn:microsoft.com/office/officeart/2005/8/layout/bProcess3"/>
    <dgm:cxn modelId="{5DFDE8F4-B59F-40B1-8A22-2635A77E8AC9}" type="presParOf" srcId="{19C2DB2F-1BB0-4A01-920F-5CD48B7B8F29}" destId="{1F9FC14C-9C9F-4608-BA51-019178357A08}" srcOrd="5" destOrd="0" presId="urn:microsoft.com/office/officeart/2005/8/layout/bProcess3"/>
    <dgm:cxn modelId="{CE2E8CC5-ECF4-4163-8FD5-F0DBC62BBCCA}" type="presParOf" srcId="{1F9FC14C-9C9F-4608-BA51-019178357A08}" destId="{82520C50-1B3A-4076-BB12-A9671A61E859}" srcOrd="0" destOrd="0" presId="urn:microsoft.com/office/officeart/2005/8/layout/bProcess3"/>
    <dgm:cxn modelId="{88C088BE-B61D-4DEC-B26E-62C766F3D67C}" type="presParOf" srcId="{19C2DB2F-1BB0-4A01-920F-5CD48B7B8F29}" destId="{E88E034E-ADA4-4415-A31D-FBD9A190208A}" srcOrd="6" destOrd="0" presId="urn:microsoft.com/office/officeart/2005/8/layout/bProcess3"/>
    <dgm:cxn modelId="{77DE23BF-D013-49E2-AAB1-DD5C6D991049}" type="presParOf" srcId="{19C2DB2F-1BB0-4A01-920F-5CD48B7B8F29}" destId="{24C994C8-E81E-4F5D-81A4-C5271F86DABC}" srcOrd="7" destOrd="0" presId="urn:microsoft.com/office/officeart/2005/8/layout/bProcess3"/>
    <dgm:cxn modelId="{AF2CA7F9-8089-4531-A4DA-3AF77A46FB3F}" type="presParOf" srcId="{24C994C8-E81E-4F5D-81A4-C5271F86DABC}" destId="{DE39500D-FC6C-4466-8F0D-538EC521509C}" srcOrd="0" destOrd="0" presId="urn:microsoft.com/office/officeart/2005/8/layout/bProcess3"/>
    <dgm:cxn modelId="{180AF553-BE48-47B8-BA31-39D7455765E2}" type="presParOf" srcId="{19C2DB2F-1BB0-4A01-920F-5CD48B7B8F29}" destId="{86C2D5E4-5BA4-453A-A779-C3C0131606F6}" srcOrd="8" destOrd="0" presId="urn:microsoft.com/office/officeart/2005/8/layout/bProcess3"/>
    <dgm:cxn modelId="{CEFEFA6E-DA09-426A-8967-5A4ADC6EF32D}" type="presParOf" srcId="{19C2DB2F-1BB0-4A01-920F-5CD48B7B8F29}" destId="{6F8565A9-E458-4525-8672-0891889851AA}" srcOrd="9" destOrd="0" presId="urn:microsoft.com/office/officeart/2005/8/layout/bProcess3"/>
    <dgm:cxn modelId="{74C8A10B-8A79-4543-9B01-9006950CAC80}" type="presParOf" srcId="{6F8565A9-E458-4525-8672-0891889851AA}" destId="{CEE02C6E-4C0B-49EF-8C21-D0889CD925EB}" srcOrd="0" destOrd="0" presId="urn:microsoft.com/office/officeart/2005/8/layout/bProcess3"/>
    <dgm:cxn modelId="{E7E2FB64-5837-4CDD-A578-3326E2479C7E}" type="presParOf" srcId="{19C2DB2F-1BB0-4A01-920F-5CD48B7B8F29}" destId="{13407C97-0D5B-40DE-AC02-C3283DD01363}" srcOrd="10" destOrd="0" presId="urn:microsoft.com/office/officeart/2005/8/layout/bProcess3"/>
    <dgm:cxn modelId="{94397F6B-46B0-46F1-821C-B736FB60B1FA}" type="presParOf" srcId="{19C2DB2F-1BB0-4A01-920F-5CD48B7B8F29}" destId="{3A563F67-7D29-4267-B353-642C97C547E5}" srcOrd="11" destOrd="0" presId="urn:microsoft.com/office/officeart/2005/8/layout/bProcess3"/>
    <dgm:cxn modelId="{11D388D1-9818-49A7-9305-E629AA99A797}" type="presParOf" srcId="{3A563F67-7D29-4267-B353-642C97C547E5}" destId="{65F0EF51-92FE-4936-8894-FF4F7B838194}" srcOrd="0" destOrd="0" presId="urn:microsoft.com/office/officeart/2005/8/layout/bProcess3"/>
    <dgm:cxn modelId="{046406F9-D7F3-4E89-986F-ECD85AB43D18}" type="presParOf" srcId="{19C2DB2F-1BB0-4A01-920F-5CD48B7B8F29}" destId="{1984B17D-1083-4F4E-88C5-FFE8CB1B99ED}" srcOrd="12" destOrd="0" presId="urn:microsoft.com/office/officeart/2005/8/layout/bProcess3"/>
    <dgm:cxn modelId="{9DC8AE45-1245-4258-B97F-A105F1E7D31E}" type="presParOf" srcId="{19C2DB2F-1BB0-4A01-920F-5CD48B7B8F29}" destId="{908A8279-C9AC-4851-A4A0-71D283AA3342}" srcOrd="13" destOrd="0" presId="urn:microsoft.com/office/officeart/2005/8/layout/bProcess3"/>
    <dgm:cxn modelId="{84F1B3CC-6C28-47B1-88DD-3BB0CEA2617B}" type="presParOf" srcId="{908A8279-C9AC-4851-A4A0-71D283AA3342}" destId="{5980C8A8-EEAF-4EB6-BA93-8CB51FC6B057}" srcOrd="0" destOrd="0" presId="urn:microsoft.com/office/officeart/2005/8/layout/bProcess3"/>
    <dgm:cxn modelId="{AE02F6F8-2667-4B08-8AD3-8D29BFEE964A}" type="presParOf" srcId="{19C2DB2F-1BB0-4A01-920F-5CD48B7B8F29}" destId="{04839F99-8016-4E62-B687-5742C369AC63}" srcOrd="14" destOrd="0" presId="urn:microsoft.com/office/officeart/2005/8/layout/bProcess3"/>
    <dgm:cxn modelId="{2ED4528C-FF80-4C37-806A-EF236F340AEC}" type="presParOf" srcId="{19C2DB2F-1BB0-4A01-920F-5CD48B7B8F29}" destId="{185C9F8A-6F9E-4B32-B73B-4469A1ABC409}" srcOrd="15" destOrd="0" presId="urn:microsoft.com/office/officeart/2005/8/layout/bProcess3"/>
    <dgm:cxn modelId="{79E1DA1A-9A5C-4A2E-965E-B3B5392E5AA8}" type="presParOf" srcId="{185C9F8A-6F9E-4B32-B73B-4469A1ABC409}" destId="{73B4534A-B485-4F8B-AD3B-99D868A8359B}" srcOrd="0" destOrd="0" presId="urn:microsoft.com/office/officeart/2005/8/layout/bProcess3"/>
    <dgm:cxn modelId="{2433275D-2751-4072-BBB3-AE266F16510F}" type="presParOf" srcId="{19C2DB2F-1BB0-4A01-920F-5CD48B7B8F29}" destId="{3D3CE670-EFC4-4CAA-912D-554E1E456141}" srcOrd="16" destOrd="0" presId="urn:microsoft.com/office/officeart/2005/8/layout/bProcess3"/>
    <dgm:cxn modelId="{EF27495D-5686-4DD5-AD1E-EE4230668381}" type="presParOf" srcId="{19C2DB2F-1BB0-4A01-920F-5CD48B7B8F29}" destId="{B135A68C-3011-46F3-91A9-C6ED05258AFB}" srcOrd="17" destOrd="0" presId="urn:microsoft.com/office/officeart/2005/8/layout/bProcess3"/>
    <dgm:cxn modelId="{979282F1-453D-4818-B081-AAAD4817656D}" type="presParOf" srcId="{B135A68C-3011-46F3-91A9-C6ED05258AFB}" destId="{9A28BCC2-C72B-4D0B-BFE7-5687D279A8B5}" srcOrd="0" destOrd="0" presId="urn:microsoft.com/office/officeart/2005/8/layout/bProcess3"/>
    <dgm:cxn modelId="{83E0444F-C01C-4693-BDD7-906976FA462F}" type="presParOf" srcId="{19C2DB2F-1BB0-4A01-920F-5CD48B7B8F29}" destId="{CA4D1AE9-2C59-4A49-B1C4-0B1559768C8C}" srcOrd="18" destOrd="0" presId="urn:microsoft.com/office/officeart/2005/8/layout/bProcess3"/>
    <dgm:cxn modelId="{B83F7574-3873-478F-8B73-CD61C487E836}" type="presParOf" srcId="{19C2DB2F-1BB0-4A01-920F-5CD48B7B8F29}" destId="{93B08FB7-3884-41BB-953F-039F0FA306A6}" srcOrd="19" destOrd="0" presId="urn:microsoft.com/office/officeart/2005/8/layout/bProcess3"/>
    <dgm:cxn modelId="{AFADDDD8-E57F-4B4F-8E72-E78421AB96FB}" type="presParOf" srcId="{93B08FB7-3884-41BB-953F-039F0FA306A6}" destId="{DC5DE807-3071-4571-8769-2F3FE369F7F6}" srcOrd="0" destOrd="0" presId="urn:microsoft.com/office/officeart/2005/8/layout/bProcess3"/>
    <dgm:cxn modelId="{7495D182-DC54-4566-9484-4E311DE1C894}" type="presParOf" srcId="{19C2DB2F-1BB0-4A01-920F-5CD48B7B8F29}" destId="{AA324380-0DD7-41A9-A6DC-701B9BAE77E3}" srcOrd="20" destOrd="0" presId="urn:microsoft.com/office/officeart/2005/8/layout/bProcess3"/>
    <dgm:cxn modelId="{2A23AA3E-DE10-43D5-B022-85E82326C7B9}" type="presParOf" srcId="{19C2DB2F-1BB0-4A01-920F-5CD48B7B8F29}" destId="{ABE6743F-8E3C-4F69-928C-B4B27C29E95A}" srcOrd="21" destOrd="0" presId="urn:microsoft.com/office/officeart/2005/8/layout/bProcess3"/>
    <dgm:cxn modelId="{6FB5F7B5-2E74-4928-BFB0-474BFF332422}" type="presParOf" srcId="{ABE6743F-8E3C-4F69-928C-B4B27C29E95A}" destId="{9CCFBF05-2FD7-4B25-86FC-4EB2F805D461}" srcOrd="0" destOrd="0" presId="urn:microsoft.com/office/officeart/2005/8/layout/bProcess3"/>
    <dgm:cxn modelId="{C507BA94-6DB2-49F0-A9F6-3408EE4BD8CE}" type="presParOf" srcId="{19C2DB2F-1BB0-4A01-920F-5CD48B7B8F29}" destId="{F614BA5E-7112-4823-9128-F0BED8D12A7D}" srcOrd="22" destOrd="0" presId="urn:microsoft.com/office/officeart/2005/8/layout/bProcess3"/>
    <dgm:cxn modelId="{0F5099F2-5415-4B28-876A-1F374A2016D7}" type="presParOf" srcId="{19C2DB2F-1BB0-4A01-920F-5CD48B7B8F29}" destId="{73C126A4-EB2C-43F6-AFCE-F029AEAF850D}" srcOrd="23" destOrd="0" presId="urn:microsoft.com/office/officeart/2005/8/layout/bProcess3"/>
    <dgm:cxn modelId="{DE128639-BF95-4768-A678-9E7F62191977}" type="presParOf" srcId="{73C126A4-EB2C-43F6-AFCE-F029AEAF850D}" destId="{683F3522-30DF-4372-95BF-63EDAD4409D6}" srcOrd="0" destOrd="0" presId="urn:microsoft.com/office/officeart/2005/8/layout/bProcess3"/>
    <dgm:cxn modelId="{49944C92-3F02-4177-A683-30A29D7ECA0A}" type="presParOf" srcId="{19C2DB2F-1BB0-4A01-920F-5CD48B7B8F29}" destId="{F989BDD1-2A7E-412D-8EAC-92F30905322E}" srcOrd="24" destOrd="0" presId="urn:microsoft.com/office/officeart/2005/8/layout/bProcess3"/>
    <dgm:cxn modelId="{B7263BC0-27C8-412E-8FDC-62494FF83B6B}" type="presParOf" srcId="{19C2DB2F-1BB0-4A01-920F-5CD48B7B8F29}" destId="{F4A2193C-17A2-4F61-BCD4-F8ABAA5DA0E7}" srcOrd="25" destOrd="0" presId="urn:microsoft.com/office/officeart/2005/8/layout/bProcess3"/>
    <dgm:cxn modelId="{1CBEE82A-477A-4D4F-868D-D094F5C64C98}" type="presParOf" srcId="{F4A2193C-17A2-4F61-BCD4-F8ABAA5DA0E7}" destId="{EE49BF4B-5D17-43BA-83FC-2248AEC1EC17}" srcOrd="0" destOrd="0" presId="urn:microsoft.com/office/officeart/2005/8/layout/bProcess3"/>
    <dgm:cxn modelId="{C11F95BD-97D5-47C9-8829-916911AA416B}" type="presParOf" srcId="{19C2DB2F-1BB0-4A01-920F-5CD48B7B8F29}" destId="{5DA7A68F-04E7-4C81-84B8-DC55EE94DE93}" srcOrd="26" destOrd="0" presId="urn:microsoft.com/office/officeart/2005/8/layout/bProcess3"/>
    <dgm:cxn modelId="{0242384D-87F2-42C3-A74E-9D1ADBA2A2ED}" type="presParOf" srcId="{19C2DB2F-1BB0-4A01-920F-5CD48B7B8F29}" destId="{4D2D7678-7404-4012-8D14-566E004221FB}" srcOrd="27" destOrd="0" presId="urn:microsoft.com/office/officeart/2005/8/layout/bProcess3"/>
    <dgm:cxn modelId="{7BE632C2-11F7-40F9-945D-E43F7F85806D}" type="presParOf" srcId="{4D2D7678-7404-4012-8D14-566E004221FB}" destId="{92E88CBD-E76D-41A4-969E-1A5E602250A7}" srcOrd="0" destOrd="0" presId="urn:microsoft.com/office/officeart/2005/8/layout/bProcess3"/>
    <dgm:cxn modelId="{0DDD432B-1D4C-42C0-9AFD-9E2CE81A76FB}" type="presParOf" srcId="{19C2DB2F-1BB0-4A01-920F-5CD48B7B8F29}" destId="{6ECC43D3-EFE4-44CE-B458-4A8F9EDAF45B}" srcOrd="28" destOrd="0" presId="urn:microsoft.com/office/officeart/2005/8/layout/bProcess3"/>
    <dgm:cxn modelId="{1A83AD39-87C5-4583-9A45-EC21A4E9EF94}" type="presParOf" srcId="{19C2DB2F-1BB0-4A01-920F-5CD48B7B8F29}" destId="{50618A8C-C72C-425F-B7AD-6CB645F3AE8E}" srcOrd="29" destOrd="0" presId="urn:microsoft.com/office/officeart/2005/8/layout/bProcess3"/>
    <dgm:cxn modelId="{DD72B523-ECB6-4E96-9225-DA4D10B64C3D}" type="presParOf" srcId="{50618A8C-C72C-425F-B7AD-6CB645F3AE8E}" destId="{131A22B1-4AAB-4742-BF7B-5767EC4F6E2B}" srcOrd="0" destOrd="0" presId="urn:microsoft.com/office/officeart/2005/8/layout/bProcess3"/>
    <dgm:cxn modelId="{C9FF3407-FAD2-4B64-B0F9-FC26E0FD2519}" type="presParOf" srcId="{19C2DB2F-1BB0-4A01-920F-5CD48B7B8F29}" destId="{6E61FEBE-1EE8-4F6C-81D1-B3B54B846997}" srcOrd="30" destOrd="0" presId="urn:microsoft.com/office/officeart/2005/8/layout/bProcess3"/>
    <dgm:cxn modelId="{AB7A2897-2C1A-4B46-BF6F-7DE9FDD9FC14}" type="presParOf" srcId="{19C2DB2F-1BB0-4A01-920F-5CD48B7B8F29}" destId="{5E33ACC0-BB9D-4D82-93E2-F9ABE6B857D3}" srcOrd="31" destOrd="0" presId="urn:microsoft.com/office/officeart/2005/8/layout/bProcess3"/>
    <dgm:cxn modelId="{55CFA7CE-2AA1-44EF-947D-D893E14FF3F9}" type="presParOf" srcId="{5E33ACC0-BB9D-4D82-93E2-F9ABE6B857D3}" destId="{33C41D44-160D-46FC-9CEC-270A64238548}" srcOrd="0" destOrd="0" presId="urn:microsoft.com/office/officeart/2005/8/layout/bProcess3"/>
    <dgm:cxn modelId="{23CAC816-DA62-498C-A458-11E8D85B436E}" type="presParOf" srcId="{19C2DB2F-1BB0-4A01-920F-5CD48B7B8F29}" destId="{01570CF2-B1A1-473E-B85A-0D46B07E5777}" srcOrd="32" destOrd="0" presId="urn:microsoft.com/office/officeart/2005/8/layout/bProcess3"/>
    <dgm:cxn modelId="{E0FB355A-091C-4FFB-927A-B7F67A8263FC}" type="presParOf" srcId="{19C2DB2F-1BB0-4A01-920F-5CD48B7B8F29}" destId="{1C225EAB-0E96-43F8-A3EF-C7B4906A1ECA}" srcOrd="33" destOrd="0" presId="urn:microsoft.com/office/officeart/2005/8/layout/bProcess3"/>
    <dgm:cxn modelId="{42055772-42F0-4A4F-99C9-8BB9008EFF18}" type="presParOf" srcId="{1C225EAB-0E96-43F8-A3EF-C7B4906A1ECA}" destId="{2C32F45F-1E89-4249-B11C-C05675DC21D6}" srcOrd="0" destOrd="0" presId="urn:microsoft.com/office/officeart/2005/8/layout/bProcess3"/>
    <dgm:cxn modelId="{6F51B8AD-D58F-461D-8011-6D542DB35C1A}" type="presParOf" srcId="{19C2DB2F-1BB0-4A01-920F-5CD48B7B8F29}" destId="{E0E6D0D2-D844-4B67-B197-091688F112E6}" srcOrd="34" destOrd="0" presId="urn:microsoft.com/office/officeart/2005/8/layout/bProcess3"/>
    <dgm:cxn modelId="{919DE978-2339-4173-88BA-8778F6396C94}" type="presParOf" srcId="{19C2DB2F-1BB0-4A01-920F-5CD48B7B8F29}" destId="{F6094EDD-7342-434F-B434-30DFF9B21F90}" srcOrd="35" destOrd="0" presId="urn:microsoft.com/office/officeart/2005/8/layout/bProcess3"/>
    <dgm:cxn modelId="{FA88FDD9-AEA7-4509-90BD-6E35F12E882F}" type="presParOf" srcId="{F6094EDD-7342-434F-B434-30DFF9B21F90}" destId="{AA4A62CC-9AAD-4659-893C-364E9EE4DA50}" srcOrd="0" destOrd="0" presId="urn:microsoft.com/office/officeart/2005/8/layout/bProcess3"/>
    <dgm:cxn modelId="{6F307862-8D7D-4076-93AD-1FB9E59AABAF}" type="presParOf" srcId="{19C2DB2F-1BB0-4A01-920F-5CD48B7B8F29}" destId="{9A66AD9B-7B4F-4A59-8F07-1D180D32B234}" srcOrd="36" destOrd="0" presId="urn:microsoft.com/office/officeart/2005/8/layout/bProcess3"/>
    <dgm:cxn modelId="{D80E4844-A310-4090-885D-79EA3B040B11}" type="presParOf" srcId="{19C2DB2F-1BB0-4A01-920F-5CD48B7B8F29}" destId="{7362BECD-91DF-4137-81B4-B9DCB2008F82}" srcOrd="37" destOrd="0" presId="urn:microsoft.com/office/officeart/2005/8/layout/bProcess3"/>
    <dgm:cxn modelId="{BE87E4BF-AEA9-4629-BEDE-1B38440573FB}" type="presParOf" srcId="{7362BECD-91DF-4137-81B4-B9DCB2008F82}" destId="{2B2B8DB1-C397-4CEE-99B9-14EFD231D1BD}" srcOrd="0" destOrd="0" presId="urn:microsoft.com/office/officeart/2005/8/layout/bProcess3"/>
    <dgm:cxn modelId="{B2AEEAA8-CA5C-4277-AD0D-0067251042D2}" type="presParOf" srcId="{19C2DB2F-1BB0-4A01-920F-5CD48B7B8F29}" destId="{A1BB84AE-FD61-4939-9536-3136D487382A}" srcOrd="38" destOrd="0" presId="urn:microsoft.com/office/officeart/2005/8/layout/bProcess3"/>
    <dgm:cxn modelId="{B36D0FCE-20AC-406D-8FBA-B48D820A0029}" type="presParOf" srcId="{19C2DB2F-1BB0-4A01-920F-5CD48B7B8F29}" destId="{3BC0711B-1245-4780-A1F1-ADE093490312}" srcOrd="39" destOrd="0" presId="urn:microsoft.com/office/officeart/2005/8/layout/bProcess3"/>
    <dgm:cxn modelId="{71CFDF7B-92BF-45C2-B85C-88A282321A39}" type="presParOf" srcId="{3BC0711B-1245-4780-A1F1-ADE093490312}" destId="{364EAFC7-830B-4BC6-B8FA-16526DD1E2AE}" srcOrd="0" destOrd="0" presId="urn:microsoft.com/office/officeart/2005/8/layout/bProcess3"/>
    <dgm:cxn modelId="{84614F16-AA5F-4BD3-8977-9913BD48E84A}" type="presParOf" srcId="{19C2DB2F-1BB0-4A01-920F-5CD48B7B8F29}" destId="{5E04DE8F-6C02-4242-B600-D0535574196C}" srcOrd="40" destOrd="0" presId="urn:microsoft.com/office/officeart/2005/8/layout/bProcess3"/>
    <dgm:cxn modelId="{AF056C70-91EB-443B-8E5B-FF7C3A96CE16}" type="presParOf" srcId="{19C2DB2F-1BB0-4A01-920F-5CD48B7B8F29}" destId="{DD295813-E4DB-4BDE-987F-87DD2EB2615E}" srcOrd="41" destOrd="0" presId="urn:microsoft.com/office/officeart/2005/8/layout/bProcess3"/>
    <dgm:cxn modelId="{1F254AB4-E88D-4284-A462-F46FACEBA3A6}" type="presParOf" srcId="{DD295813-E4DB-4BDE-987F-87DD2EB2615E}" destId="{462CA8C1-FDA8-4537-AC18-D1A87890EE76}" srcOrd="0" destOrd="0" presId="urn:microsoft.com/office/officeart/2005/8/layout/bProcess3"/>
    <dgm:cxn modelId="{16B1EB7E-021B-4CA2-9E96-D134A387C74D}" type="presParOf" srcId="{19C2DB2F-1BB0-4A01-920F-5CD48B7B8F29}" destId="{1FD065CC-80DC-416D-9674-8809504B7440}" srcOrd="42" destOrd="0" presId="urn:microsoft.com/office/officeart/2005/8/layout/bProcess3"/>
    <dgm:cxn modelId="{CD668AC5-E531-41BD-B62F-0FD571F9D99B}" type="presParOf" srcId="{19C2DB2F-1BB0-4A01-920F-5CD48B7B8F29}" destId="{3F8031BF-0E7B-4174-977E-77A39A53288B}" srcOrd="43" destOrd="0" presId="urn:microsoft.com/office/officeart/2005/8/layout/bProcess3"/>
    <dgm:cxn modelId="{2FC40701-C55A-4198-93FF-B143FB523D9A}" type="presParOf" srcId="{3F8031BF-0E7B-4174-977E-77A39A53288B}" destId="{348E532B-F455-4884-B2DB-4B7905CE82B9}" srcOrd="0" destOrd="0" presId="urn:microsoft.com/office/officeart/2005/8/layout/bProcess3"/>
    <dgm:cxn modelId="{DD67CAA5-B165-421B-81F6-6544B2D52800}" type="presParOf" srcId="{19C2DB2F-1BB0-4A01-920F-5CD48B7B8F29}" destId="{4058CBEC-55E8-4A76-9AA9-1F1E4B7D58C2}" srcOrd="44" destOrd="0" presId="urn:microsoft.com/office/officeart/2005/8/layout/bProcess3"/>
    <dgm:cxn modelId="{E8D637B7-55F1-48A3-B176-F95A0D015789}" type="presParOf" srcId="{19C2DB2F-1BB0-4A01-920F-5CD48B7B8F29}" destId="{18F19887-1277-41E8-A953-69191BE8A10E}" srcOrd="45" destOrd="0" presId="urn:microsoft.com/office/officeart/2005/8/layout/bProcess3"/>
    <dgm:cxn modelId="{3B9EF8A2-9703-4E95-AA09-D010CD637B85}" type="presParOf" srcId="{18F19887-1277-41E8-A953-69191BE8A10E}" destId="{7105E2E8-7D28-4ACA-8020-DF0BF29A9ECF}" srcOrd="0" destOrd="0" presId="urn:microsoft.com/office/officeart/2005/8/layout/bProcess3"/>
    <dgm:cxn modelId="{F935D60A-98DC-4AC1-BCCF-63C1E6CEB82B}" type="presParOf" srcId="{19C2DB2F-1BB0-4A01-920F-5CD48B7B8F29}" destId="{84CF6926-F0FC-4F14-82B6-5704E5BD9FAE}" srcOrd="46" destOrd="0" presId="urn:microsoft.com/office/officeart/2005/8/layout/bProcess3"/>
    <dgm:cxn modelId="{1810A840-256F-4E75-BC09-5E95C9575950}" type="presParOf" srcId="{19C2DB2F-1BB0-4A01-920F-5CD48B7B8F29}" destId="{680C47C0-01DE-40E5-8011-74052A8A3373}" srcOrd="47" destOrd="0" presId="urn:microsoft.com/office/officeart/2005/8/layout/bProcess3"/>
    <dgm:cxn modelId="{1B112C8A-1286-4BC2-9DE0-C37522821780}" type="presParOf" srcId="{680C47C0-01DE-40E5-8011-74052A8A3373}" destId="{85D965A4-6039-43D8-9AE6-C38A81B74F22}" srcOrd="0" destOrd="0" presId="urn:microsoft.com/office/officeart/2005/8/layout/bProcess3"/>
    <dgm:cxn modelId="{5837E94F-0E23-4A27-9C87-45B009B9B57B}" type="presParOf" srcId="{19C2DB2F-1BB0-4A01-920F-5CD48B7B8F29}" destId="{F23A500F-ABCE-4F86-BBFC-DDDCDAA739F7}" srcOrd="48" destOrd="0" presId="urn:microsoft.com/office/officeart/2005/8/layout/bProcess3"/>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99FEA8-E10E-4E3D-B95F-C7E47F29E129}">
      <dsp:nvSpPr>
        <dsp:cNvPr id="0" name=""/>
        <dsp:cNvSpPr/>
      </dsp:nvSpPr>
      <dsp:spPr>
        <a:xfrm>
          <a:off x="341650" y="479416"/>
          <a:ext cx="2660976" cy="1143463"/>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63240" tIns="45720" rIns="45720" bIns="45720" numCol="1" spcCol="1270" anchor="ctr" anchorCtr="0">
          <a:noAutofit/>
        </a:bodyPr>
        <a:lstStyle/>
        <a:p>
          <a:pPr marL="0" lvl="0" indent="0" algn="l" defTabSz="533400">
            <a:lnSpc>
              <a:spcPct val="90000"/>
            </a:lnSpc>
            <a:spcBef>
              <a:spcPct val="0"/>
            </a:spcBef>
            <a:spcAft>
              <a:spcPct val="35000"/>
            </a:spcAft>
            <a:buNone/>
          </a:pPr>
          <a:r>
            <a:rPr lang="es-EC" sz="1200" kern="1200" noProof="0" dirty="0">
              <a:solidFill>
                <a:schemeClr val="accent1">
                  <a:lumMod val="50000"/>
                </a:schemeClr>
              </a:solidFill>
              <a:latin typeface="Arial" panose="020B0604020202020204" pitchFamily="34" charset="0"/>
              <a:cs typeface="Arial" panose="020B0604020202020204" pitchFamily="34" charset="0"/>
            </a:rPr>
            <a:t>Economía importante para las exportaciones de minería y agroindustria ecuatorianas (80% del total, 2023).</a:t>
          </a:r>
        </a:p>
      </dsp:txBody>
      <dsp:txXfrm>
        <a:off x="341650" y="479416"/>
        <a:ext cx="2660976" cy="1143463"/>
      </dsp:txXfrm>
    </dsp:sp>
    <dsp:sp modelId="{1A2D9F47-2363-4820-A117-3C2C0D4951D8}">
      <dsp:nvSpPr>
        <dsp:cNvPr id="0" name=""/>
        <dsp:cNvSpPr/>
      </dsp:nvSpPr>
      <dsp:spPr>
        <a:xfrm>
          <a:off x="320776" y="515257"/>
          <a:ext cx="402089" cy="873133"/>
        </a:xfrm>
        <a:prstGeom prst="rect">
          <a:avLst/>
        </a:prstGeom>
        <a:blipFill rotWithShape="1">
          <a:blip xmlns:r="http://schemas.openxmlformats.org/officeDocument/2006/relationships" r:embed="rId1"/>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0A833BE-8647-4AF7-BAFE-3D07217E7370}">
      <dsp:nvSpPr>
        <dsp:cNvPr id="0" name=""/>
        <dsp:cNvSpPr/>
      </dsp:nvSpPr>
      <dsp:spPr>
        <a:xfrm>
          <a:off x="3212381" y="472485"/>
          <a:ext cx="2659296" cy="115732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62884" tIns="45720" rIns="45720" bIns="45720" numCol="1" spcCol="1270" anchor="ctr" anchorCtr="0">
          <a:noAutofit/>
        </a:bodyPr>
        <a:lstStyle/>
        <a:p>
          <a:pPr marL="0" lvl="0" indent="0" algn="l" defTabSz="533400">
            <a:lnSpc>
              <a:spcPct val="90000"/>
            </a:lnSpc>
            <a:spcBef>
              <a:spcPct val="0"/>
            </a:spcBef>
            <a:spcAft>
              <a:spcPct val="35000"/>
            </a:spcAft>
            <a:buNone/>
          </a:pPr>
          <a:r>
            <a:rPr lang="es-EC" sz="1200" kern="1200" noProof="0" dirty="0">
              <a:solidFill>
                <a:schemeClr val="accent1">
                  <a:lumMod val="50000"/>
                </a:schemeClr>
              </a:solidFill>
              <a:latin typeface="Arial" panose="020B0604020202020204" pitchFamily="34" charset="0"/>
              <a:cs typeface="Arial" panose="020B0604020202020204" pitchFamily="34" charset="0"/>
            </a:rPr>
            <a:t>Economía en 9no. lugar por volumen del PIB (2024) en el mundo.</a:t>
          </a:r>
        </a:p>
      </dsp:txBody>
      <dsp:txXfrm>
        <a:off x="3212381" y="472485"/>
        <a:ext cx="2659296" cy="1157325"/>
      </dsp:txXfrm>
    </dsp:sp>
    <dsp:sp modelId="{6C82C746-C3C5-4A50-A280-4D1105F392CB}">
      <dsp:nvSpPr>
        <dsp:cNvPr id="0" name=""/>
        <dsp:cNvSpPr/>
      </dsp:nvSpPr>
      <dsp:spPr>
        <a:xfrm>
          <a:off x="3101577" y="515595"/>
          <a:ext cx="581721" cy="872581"/>
        </a:xfrm>
        <a:prstGeom prst="rect">
          <a:avLst/>
        </a:prstGeom>
        <a:blipFill rotWithShape="1">
          <a:blip xmlns:r="http://schemas.openxmlformats.org/officeDocument/2006/relationships" r:embed="rId2"/>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11C8AE-47C7-4C50-9E78-B9C22D39D51B}">
      <dsp:nvSpPr>
        <dsp:cNvPr id="0" name=""/>
        <dsp:cNvSpPr/>
      </dsp:nvSpPr>
      <dsp:spPr>
        <a:xfrm>
          <a:off x="6081011" y="469681"/>
          <a:ext cx="2649221" cy="1162933"/>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60752" tIns="45720" rIns="45720" bIns="45720" numCol="1" spcCol="1270" anchor="ctr" anchorCtr="0">
          <a:noAutofit/>
        </a:bodyPr>
        <a:lstStyle/>
        <a:p>
          <a:pPr marL="0" lvl="0" indent="0" algn="l" defTabSz="533400">
            <a:lnSpc>
              <a:spcPct val="90000"/>
            </a:lnSpc>
            <a:spcBef>
              <a:spcPct val="0"/>
            </a:spcBef>
            <a:spcAft>
              <a:spcPct val="35000"/>
            </a:spcAft>
            <a:buFont typeface="Symbol" panose="05050102010706020507" pitchFamily="18" charset="2"/>
            <a:buNone/>
          </a:pPr>
          <a:r>
            <a:rPr lang="es-EC" sz="1200" kern="1200" noProof="0" dirty="0">
              <a:solidFill>
                <a:schemeClr val="accent1">
                  <a:lumMod val="50000"/>
                </a:schemeClr>
              </a:solidFill>
              <a:latin typeface="Arial" panose="020B0604020202020204" pitchFamily="34" charset="0"/>
              <a:cs typeface="Arial" panose="020B0604020202020204" pitchFamily="34" charset="0"/>
            </a:rPr>
            <a:t>Mercado atractivo para profundizar relaciones. Estabilidad política y económica.  Parte del </a:t>
          </a:r>
          <a:r>
            <a:rPr lang="es-EC" sz="1200" b="1" kern="1200" noProof="0" dirty="0">
              <a:solidFill>
                <a:schemeClr val="accent1">
                  <a:lumMod val="50000"/>
                </a:schemeClr>
              </a:solidFill>
              <a:latin typeface="Arial" panose="020B0604020202020204" pitchFamily="34" charset="0"/>
              <a:cs typeface="Arial" panose="020B0604020202020204" pitchFamily="34" charset="0"/>
            </a:rPr>
            <a:t>G7 </a:t>
          </a:r>
          <a:r>
            <a:rPr lang="es-EC" sz="1200" kern="1200" noProof="0" dirty="0">
              <a:solidFill>
                <a:schemeClr val="accent1">
                  <a:lumMod val="50000"/>
                </a:schemeClr>
              </a:solidFill>
              <a:latin typeface="Arial" panose="020B0604020202020204" pitchFamily="34" charset="0"/>
              <a:cs typeface="Arial" panose="020B0604020202020204" pitchFamily="34" charset="0"/>
            </a:rPr>
            <a:t>– grupo de los 7 países más desarrollados.</a:t>
          </a:r>
        </a:p>
      </dsp:txBody>
      <dsp:txXfrm>
        <a:off x="6081011" y="469681"/>
        <a:ext cx="2649221" cy="1162933"/>
      </dsp:txXfrm>
    </dsp:sp>
    <dsp:sp modelId="{AF912641-083B-4118-A998-6E8B2709C53B}">
      <dsp:nvSpPr>
        <dsp:cNvPr id="0" name=""/>
        <dsp:cNvSpPr/>
      </dsp:nvSpPr>
      <dsp:spPr>
        <a:xfrm>
          <a:off x="5970627" y="517624"/>
          <a:ext cx="579517" cy="869275"/>
        </a:xfrm>
        <a:prstGeom prst="rect">
          <a:avLst/>
        </a:prstGeom>
        <a:blipFill rotWithShape="1">
          <a:blip xmlns:r="http://schemas.openxmlformats.org/officeDocument/2006/relationships" r:embed="rId3"/>
          <a:srcRect/>
          <a:stretch>
            <a:fillRect l="-18000" r="-1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B20F2D-F320-4F90-AB61-F36DD67BFE9A}">
      <dsp:nvSpPr>
        <dsp:cNvPr id="0" name=""/>
        <dsp:cNvSpPr/>
      </dsp:nvSpPr>
      <dsp:spPr>
        <a:xfrm>
          <a:off x="8892755" y="464805"/>
          <a:ext cx="2742845" cy="117268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60752" tIns="45720" rIns="45720" bIns="45720" numCol="1" spcCol="1270" anchor="ctr" anchorCtr="0">
          <a:noAutofit/>
        </a:bodyPr>
        <a:lstStyle/>
        <a:p>
          <a:pPr marL="0" lvl="0" indent="0" algn="l" defTabSz="533400">
            <a:lnSpc>
              <a:spcPct val="90000"/>
            </a:lnSpc>
            <a:spcBef>
              <a:spcPct val="0"/>
            </a:spcBef>
            <a:spcAft>
              <a:spcPct val="35000"/>
            </a:spcAft>
            <a:buFont typeface="Symbol" panose="05050102010706020507" pitchFamily="18" charset="2"/>
            <a:buNone/>
          </a:pPr>
          <a:r>
            <a:rPr lang="es-EC" sz="1200" kern="1200" noProof="0" dirty="0">
              <a:solidFill>
                <a:schemeClr val="accent1">
                  <a:lumMod val="50000"/>
                </a:schemeClr>
              </a:solidFill>
              <a:latin typeface="Arial" panose="020B0604020202020204" pitchFamily="34" charset="0"/>
              <a:cs typeface="Arial" panose="020B0604020202020204" pitchFamily="34" charset="0"/>
            </a:rPr>
            <a:t>Fuerte política de apertura comercial - 15 acuerdos comerciales amplios. </a:t>
          </a:r>
          <a:r>
            <a:rPr lang="es-EC" sz="1200" b="1" kern="1200" noProof="0" dirty="0">
              <a:solidFill>
                <a:schemeClr val="accent1">
                  <a:lumMod val="50000"/>
                </a:schemeClr>
              </a:solidFill>
              <a:latin typeface="Arial" panose="020B0604020202020204" pitchFamily="34" charset="0"/>
              <a:cs typeface="Arial" panose="020B0604020202020204" pitchFamily="34" charset="0"/>
            </a:rPr>
            <a:t>USMCA </a:t>
          </a:r>
          <a:r>
            <a:rPr lang="es-EC" sz="1200" b="0" kern="1200" noProof="0" dirty="0">
              <a:solidFill>
                <a:schemeClr val="accent1">
                  <a:lumMod val="50000"/>
                </a:schemeClr>
              </a:solidFill>
              <a:latin typeface="Arial" panose="020B0604020202020204" pitchFamily="34" charset="0"/>
              <a:cs typeface="Arial" panose="020B0604020202020204" pitchFamily="34" charset="0"/>
            </a:rPr>
            <a:t>(</a:t>
          </a:r>
          <a:r>
            <a:rPr lang="es-EC" sz="1200" kern="1200" noProof="0" dirty="0">
              <a:solidFill>
                <a:schemeClr val="accent1">
                  <a:lumMod val="50000"/>
                </a:schemeClr>
              </a:solidFill>
              <a:latin typeface="Arial" panose="020B0604020202020204" pitchFamily="34" charset="0"/>
              <a:cs typeface="Arial" panose="020B0604020202020204" pitchFamily="34" charset="0"/>
            </a:rPr>
            <a:t>Estados Unidos, México), </a:t>
          </a:r>
          <a:r>
            <a:rPr lang="es-EC" sz="1200" b="1" kern="1200" noProof="0" dirty="0">
              <a:solidFill>
                <a:schemeClr val="accent1">
                  <a:lumMod val="50000"/>
                </a:schemeClr>
              </a:solidFill>
              <a:latin typeface="Arial" panose="020B0604020202020204" pitchFamily="34" charset="0"/>
              <a:cs typeface="Arial" panose="020B0604020202020204" pitchFamily="34" charset="0"/>
            </a:rPr>
            <a:t>CETA </a:t>
          </a:r>
          <a:r>
            <a:rPr lang="es-EC" sz="1200" b="0" kern="1200" noProof="0" dirty="0">
              <a:solidFill>
                <a:schemeClr val="accent1">
                  <a:lumMod val="50000"/>
                </a:schemeClr>
              </a:solidFill>
              <a:latin typeface="Arial" panose="020B0604020202020204" pitchFamily="34" charset="0"/>
              <a:cs typeface="Arial" panose="020B0604020202020204" pitchFamily="34" charset="0"/>
            </a:rPr>
            <a:t>(</a:t>
          </a:r>
          <a:r>
            <a:rPr lang="es-EC" sz="1200" kern="1200" noProof="0" dirty="0">
              <a:solidFill>
                <a:schemeClr val="accent1">
                  <a:lumMod val="50000"/>
                </a:schemeClr>
              </a:solidFill>
              <a:latin typeface="Arial" panose="020B0604020202020204" pitchFamily="34" charset="0"/>
              <a:cs typeface="Arial" panose="020B0604020202020204" pitchFamily="34" charset="0"/>
            </a:rPr>
            <a:t>Unión Europea), </a:t>
          </a:r>
          <a:r>
            <a:rPr lang="es-EC" sz="1200" b="1" kern="1200" noProof="0" dirty="0">
              <a:solidFill>
                <a:schemeClr val="accent1">
                  <a:lumMod val="50000"/>
                </a:schemeClr>
              </a:solidFill>
              <a:latin typeface="Arial" panose="020B0604020202020204" pitchFamily="34" charset="0"/>
              <a:cs typeface="Arial" panose="020B0604020202020204" pitchFamily="34" charset="0"/>
            </a:rPr>
            <a:t>CPTPP</a:t>
          </a:r>
          <a:r>
            <a:rPr lang="es-EC" sz="1200" kern="1200" noProof="0" dirty="0">
              <a:solidFill>
                <a:schemeClr val="accent1">
                  <a:lumMod val="50000"/>
                </a:schemeClr>
              </a:solidFill>
              <a:latin typeface="Arial" panose="020B0604020202020204" pitchFamily="34" charset="0"/>
              <a:cs typeface="Arial" panose="020B0604020202020204" pitchFamily="34" charset="0"/>
            </a:rPr>
            <a:t>, entre otros.</a:t>
          </a:r>
        </a:p>
      </dsp:txBody>
      <dsp:txXfrm>
        <a:off x="8892755" y="464805"/>
        <a:ext cx="2742845" cy="1172686"/>
      </dsp:txXfrm>
    </dsp:sp>
    <dsp:sp modelId="{7464EE83-D6A7-493B-BFCC-2E4C48A238F5}">
      <dsp:nvSpPr>
        <dsp:cNvPr id="0" name=""/>
        <dsp:cNvSpPr/>
      </dsp:nvSpPr>
      <dsp:spPr>
        <a:xfrm>
          <a:off x="8829183" y="517624"/>
          <a:ext cx="579517" cy="869275"/>
        </a:xfrm>
        <a:prstGeom prst="rect">
          <a:avLst/>
        </a:prstGeom>
        <a:blipFill rotWithShape="1">
          <a:blip xmlns:r="http://schemas.openxmlformats.org/officeDocument/2006/relationships" r:embed="rId4"/>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CCB1A0-E41C-41A0-AB23-21D384E9410C}">
      <dsp:nvSpPr>
        <dsp:cNvPr id="0" name=""/>
        <dsp:cNvSpPr/>
      </dsp:nvSpPr>
      <dsp:spPr>
        <a:xfrm>
          <a:off x="1703500" y="389104"/>
          <a:ext cx="301002" cy="91440"/>
        </a:xfrm>
        <a:custGeom>
          <a:avLst/>
          <a:gdLst/>
          <a:ahLst/>
          <a:cxnLst/>
          <a:rect l="0" t="0" r="0" b="0"/>
          <a:pathLst>
            <a:path>
              <a:moveTo>
                <a:pt x="0" y="45720"/>
              </a:moveTo>
              <a:lnTo>
                <a:pt x="301002" y="45720"/>
              </a:lnTo>
            </a:path>
          </a:pathLst>
        </a:custGeom>
        <a:noFill/>
        <a:ln w="6350" cap="flat" cmpd="sng" algn="ctr">
          <a:solidFill>
            <a:schemeClr val="accent1">
              <a:shade val="90000"/>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1845711" y="433166"/>
        <a:ext cx="16580" cy="3316"/>
      </dsp:txXfrm>
    </dsp:sp>
    <dsp:sp modelId="{00D159AC-E93A-4CE4-A3E6-450A8BF5FCFA}">
      <dsp:nvSpPr>
        <dsp:cNvPr id="0" name=""/>
        <dsp:cNvSpPr/>
      </dsp:nvSpPr>
      <dsp:spPr>
        <a:xfrm>
          <a:off x="263549" y="2299"/>
          <a:ext cx="1441750" cy="865050"/>
        </a:xfrm>
        <a:prstGeom prst="rect">
          <a:avLst/>
        </a:prstGeom>
        <a:gradFill rotWithShape="0">
          <a:gsLst>
            <a:gs pos="0">
              <a:schemeClr val="accent1">
                <a:shade val="50000"/>
                <a:hueOff val="0"/>
                <a:satOff val="0"/>
                <a:lumOff val="0"/>
                <a:alphaOff val="0"/>
                <a:lumMod val="110000"/>
                <a:satMod val="105000"/>
                <a:tint val="67000"/>
              </a:schemeClr>
            </a:gs>
            <a:gs pos="50000">
              <a:schemeClr val="accent1">
                <a:shade val="50000"/>
                <a:hueOff val="0"/>
                <a:satOff val="0"/>
                <a:lumOff val="0"/>
                <a:alphaOff val="0"/>
                <a:lumMod val="105000"/>
                <a:satMod val="103000"/>
                <a:tint val="73000"/>
              </a:schemeClr>
            </a:gs>
            <a:gs pos="100000">
              <a:schemeClr val="accent1">
                <a:shade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cs typeface="Arial" panose="020B0604020202020204" pitchFamily="34" charset="0"/>
            </a:rPr>
            <a:t>Trato Nacional y Acceso a Mercados</a:t>
          </a:r>
        </a:p>
      </dsp:txBody>
      <dsp:txXfrm>
        <a:off x="263549" y="2299"/>
        <a:ext cx="1441750" cy="865050"/>
      </dsp:txXfrm>
    </dsp:sp>
    <dsp:sp modelId="{80D3440A-8406-4F27-B1C1-AB342AE30D0E}">
      <dsp:nvSpPr>
        <dsp:cNvPr id="0" name=""/>
        <dsp:cNvSpPr/>
      </dsp:nvSpPr>
      <dsp:spPr>
        <a:xfrm>
          <a:off x="3476853" y="389104"/>
          <a:ext cx="301002" cy="91440"/>
        </a:xfrm>
        <a:custGeom>
          <a:avLst/>
          <a:gdLst/>
          <a:ahLst/>
          <a:cxnLst/>
          <a:rect l="0" t="0" r="0" b="0"/>
          <a:pathLst>
            <a:path>
              <a:moveTo>
                <a:pt x="0" y="45720"/>
              </a:moveTo>
              <a:lnTo>
                <a:pt x="301002" y="45720"/>
              </a:lnTo>
            </a:path>
          </a:pathLst>
        </a:custGeom>
        <a:noFill/>
        <a:ln w="6350" cap="flat" cmpd="sng" algn="ctr">
          <a:solidFill>
            <a:schemeClr val="accent1">
              <a:shade val="90000"/>
              <a:hueOff val="34619"/>
              <a:satOff val="-739"/>
              <a:lumOff val="275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3619064" y="433166"/>
        <a:ext cx="16580" cy="3316"/>
      </dsp:txXfrm>
    </dsp:sp>
    <dsp:sp modelId="{AE3F58F4-999F-4469-9B87-D8339846429E}">
      <dsp:nvSpPr>
        <dsp:cNvPr id="0" name=""/>
        <dsp:cNvSpPr/>
      </dsp:nvSpPr>
      <dsp:spPr>
        <a:xfrm>
          <a:off x="2036902" y="2299"/>
          <a:ext cx="1441750" cy="865050"/>
        </a:xfrm>
        <a:prstGeom prst="rect">
          <a:avLst/>
        </a:prstGeom>
        <a:gradFill rotWithShape="0">
          <a:gsLst>
            <a:gs pos="0">
              <a:schemeClr val="accent1">
                <a:shade val="50000"/>
                <a:hueOff val="32199"/>
                <a:satOff val="-784"/>
                <a:lumOff val="3432"/>
                <a:alphaOff val="0"/>
                <a:lumMod val="110000"/>
                <a:satMod val="105000"/>
                <a:tint val="67000"/>
              </a:schemeClr>
            </a:gs>
            <a:gs pos="50000">
              <a:schemeClr val="accent1">
                <a:shade val="50000"/>
                <a:hueOff val="32199"/>
                <a:satOff val="-784"/>
                <a:lumOff val="3432"/>
                <a:alphaOff val="0"/>
                <a:lumMod val="105000"/>
                <a:satMod val="103000"/>
                <a:tint val="73000"/>
              </a:schemeClr>
            </a:gs>
            <a:gs pos="100000">
              <a:schemeClr val="accent1">
                <a:shade val="50000"/>
                <a:hueOff val="32199"/>
                <a:satOff val="-784"/>
                <a:lumOff val="343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cs typeface="Arial" panose="020B0604020202020204" pitchFamily="34" charset="0"/>
            </a:rPr>
            <a:t>Reglas y Procedimientos de Origen</a:t>
          </a:r>
        </a:p>
      </dsp:txBody>
      <dsp:txXfrm>
        <a:off x="2036902" y="2299"/>
        <a:ext cx="1441750" cy="865050"/>
      </dsp:txXfrm>
    </dsp:sp>
    <dsp:sp modelId="{1F9FC14C-9C9F-4608-BA51-019178357A08}">
      <dsp:nvSpPr>
        <dsp:cNvPr id="0" name=""/>
        <dsp:cNvSpPr/>
      </dsp:nvSpPr>
      <dsp:spPr>
        <a:xfrm>
          <a:off x="5250207" y="389104"/>
          <a:ext cx="301002" cy="91440"/>
        </a:xfrm>
        <a:custGeom>
          <a:avLst/>
          <a:gdLst/>
          <a:ahLst/>
          <a:cxnLst/>
          <a:rect l="0" t="0" r="0" b="0"/>
          <a:pathLst>
            <a:path>
              <a:moveTo>
                <a:pt x="0" y="45720"/>
              </a:moveTo>
              <a:lnTo>
                <a:pt x="301002" y="45720"/>
              </a:lnTo>
            </a:path>
          </a:pathLst>
        </a:custGeom>
        <a:noFill/>
        <a:ln w="6350" cap="flat" cmpd="sng" algn="ctr">
          <a:solidFill>
            <a:schemeClr val="accent1">
              <a:shade val="90000"/>
              <a:hueOff val="69238"/>
              <a:satOff val="-1479"/>
              <a:lumOff val="551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5392418" y="433166"/>
        <a:ext cx="16580" cy="3316"/>
      </dsp:txXfrm>
    </dsp:sp>
    <dsp:sp modelId="{FB970763-E521-43F6-B095-F3ACE914CD50}">
      <dsp:nvSpPr>
        <dsp:cNvPr id="0" name=""/>
        <dsp:cNvSpPr/>
      </dsp:nvSpPr>
      <dsp:spPr>
        <a:xfrm>
          <a:off x="3810256" y="2299"/>
          <a:ext cx="1441750" cy="865050"/>
        </a:xfrm>
        <a:prstGeom prst="rect">
          <a:avLst/>
        </a:prstGeom>
        <a:gradFill rotWithShape="0">
          <a:gsLst>
            <a:gs pos="0">
              <a:schemeClr val="accent1">
                <a:shade val="50000"/>
                <a:hueOff val="64399"/>
                <a:satOff val="-1568"/>
                <a:lumOff val="6863"/>
                <a:alphaOff val="0"/>
                <a:lumMod val="110000"/>
                <a:satMod val="105000"/>
                <a:tint val="67000"/>
              </a:schemeClr>
            </a:gs>
            <a:gs pos="50000">
              <a:schemeClr val="accent1">
                <a:shade val="50000"/>
                <a:hueOff val="64399"/>
                <a:satOff val="-1568"/>
                <a:lumOff val="6863"/>
                <a:alphaOff val="0"/>
                <a:lumMod val="105000"/>
                <a:satMod val="103000"/>
                <a:tint val="73000"/>
              </a:schemeClr>
            </a:gs>
            <a:gs pos="100000">
              <a:schemeClr val="accent1">
                <a:shade val="50000"/>
                <a:hueOff val="64399"/>
                <a:satOff val="-1568"/>
                <a:lumOff val="686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cs typeface="Arial" panose="020B0604020202020204" pitchFamily="34" charset="0"/>
            </a:rPr>
            <a:t>Medidas Sanitarias y Fitosanitarias</a:t>
          </a:r>
        </a:p>
      </dsp:txBody>
      <dsp:txXfrm>
        <a:off x="3810256" y="2299"/>
        <a:ext cx="1441750" cy="865050"/>
      </dsp:txXfrm>
    </dsp:sp>
    <dsp:sp modelId="{24C994C8-E81E-4F5D-81A4-C5271F86DABC}">
      <dsp:nvSpPr>
        <dsp:cNvPr id="0" name=""/>
        <dsp:cNvSpPr/>
      </dsp:nvSpPr>
      <dsp:spPr>
        <a:xfrm>
          <a:off x="7023560" y="389104"/>
          <a:ext cx="301002" cy="91440"/>
        </a:xfrm>
        <a:custGeom>
          <a:avLst/>
          <a:gdLst/>
          <a:ahLst/>
          <a:cxnLst/>
          <a:rect l="0" t="0" r="0" b="0"/>
          <a:pathLst>
            <a:path>
              <a:moveTo>
                <a:pt x="0" y="45720"/>
              </a:moveTo>
              <a:lnTo>
                <a:pt x="301002" y="45720"/>
              </a:lnTo>
            </a:path>
          </a:pathLst>
        </a:custGeom>
        <a:noFill/>
        <a:ln w="6350" cap="flat" cmpd="sng" algn="ctr">
          <a:solidFill>
            <a:schemeClr val="accent1">
              <a:shade val="90000"/>
              <a:hueOff val="103857"/>
              <a:satOff val="-2218"/>
              <a:lumOff val="827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7165771" y="433166"/>
        <a:ext cx="16580" cy="3316"/>
      </dsp:txXfrm>
    </dsp:sp>
    <dsp:sp modelId="{E88E034E-ADA4-4415-A31D-FBD9A190208A}">
      <dsp:nvSpPr>
        <dsp:cNvPr id="0" name=""/>
        <dsp:cNvSpPr/>
      </dsp:nvSpPr>
      <dsp:spPr>
        <a:xfrm>
          <a:off x="5583609" y="2299"/>
          <a:ext cx="1441750" cy="865050"/>
        </a:xfrm>
        <a:prstGeom prst="rect">
          <a:avLst/>
        </a:prstGeom>
        <a:gradFill rotWithShape="0">
          <a:gsLst>
            <a:gs pos="0">
              <a:schemeClr val="accent1">
                <a:shade val="50000"/>
                <a:hueOff val="96598"/>
                <a:satOff val="-2352"/>
                <a:lumOff val="10295"/>
                <a:alphaOff val="0"/>
                <a:lumMod val="110000"/>
                <a:satMod val="105000"/>
                <a:tint val="67000"/>
              </a:schemeClr>
            </a:gs>
            <a:gs pos="50000">
              <a:schemeClr val="accent1">
                <a:shade val="50000"/>
                <a:hueOff val="96598"/>
                <a:satOff val="-2352"/>
                <a:lumOff val="10295"/>
                <a:alphaOff val="0"/>
                <a:lumMod val="105000"/>
                <a:satMod val="103000"/>
                <a:tint val="73000"/>
              </a:schemeClr>
            </a:gs>
            <a:gs pos="100000">
              <a:schemeClr val="accent1">
                <a:shade val="50000"/>
                <a:hueOff val="96598"/>
                <a:satOff val="-2352"/>
                <a:lumOff val="1029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cs typeface="Arial" panose="020B0604020202020204" pitchFamily="34" charset="0"/>
            </a:rPr>
            <a:t>Obstáculos Técnicos al Comercio</a:t>
          </a:r>
        </a:p>
      </dsp:txBody>
      <dsp:txXfrm>
        <a:off x="5583609" y="2299"/>
        <a:ext cx="1441750" cy="865050"/>
      </dsp:txXfrm>
    </dsp:sp>
    <dsp:sp modelId="{6F8565A9-E458-4525-8672-0891889851AA}">
      <dsp:nvSpPr>
        <dsp:cNvPr id="0" name=""/>
        <dsp:cNvSpPr/>
      </dsp:nvSpPr>
      <dsp:spPr>
        <a:xfrm>
          <a:off x="8796914" y="389104"/>
          <a:ext cx="301002" cy="91440"/>
        </a:xfrm>
        <a:custGeom>
          <a:avLst/>
          <a:gdLst/>
          <a:ahLst/>
          <a:cxnLst/>
          <a:rect l="0" t="0" r="0" b="0"/>
          <a:pathLst>
            <a:path>
              <a:moveTo>
                <a:pt x="0" y="45720"/>
              </a:moveTo>
              <a:lnTo>
                <a:pt x="301002" y="45720"/>
              </a:lnTo>
            </a:path>
          </a:pathLst>
        </a:custGeom>
        <a:noFill/>
        <a:ln w="6350" cap="flat" cmpd="sng" algn="ctr">
          <a:solidFill>
            <a:schemeClr val="accent1">
              <a:shade val="90000"/>
              <a:hueOff val="138475"/>
              <a:satOff val="-2957"/>
              <a:lumOff val="1103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8939125" y="433166"/>
        <a:ext cx="16580" cy="3316"/>
      </dsp:txXfrm>
    </dsp:sp>
    <dsp:sp modelId="{86C2D5E4-5BA4-453A-A779-C3C0131606F6}">
      <dsp:nvSpPr>
        <dsp:cNvPr id="0" name=""/>
        <dsp:cNvSpPr/>
      </dsp:nvSpPr>
      <dsp:spPr>
        <a:xfrm>
          <a:off x="7356963" y="2299"/>
          <a:ext cx="1441750" cy="865050"/>
        </a:xfrm>
        <a:prstGeom prst="rect">
          <a:avLst/>
        </a:prstGeom>
        <a:gradFill rotWithShape="0">
          <a:gsLst>
            <a:gs pos="0">
              <a:schemeClr val="accent1">
                <a:shade val="50000"/>
                <a:hueOff val="128798"/>
                <a:satOff val="-3137"/>
                <a:lumOff val="13727"/>
                <a:alphaOff val="0"/>
                <a:lumMod val="110000"/>
                <a:satMod val="105000"/>
                <a:tint val="67000"/>
              </a:schemeClr>
            </a:gs>
            <a:gs pos="50000">
              <a:schemeClr val="accent1">
                <a:shade val="50000"/>
                <a:hueOff val="128798"/>
                <a:satOff val="-3137"/>
                <a:lumOff val="13727"/>
                <a:alphaOff val="0"/>
                <a:lumMod val="105000"/>
                <a:satMod val="103000"/>
                <a:tint val="73000"/>
              </a:schemeClr>
            </a:gs>
            <a:gs pos="100000">
              <a:schemeClr val="accent1">
                <a:shade val="50000"/>
                <a:hueOff val="128798"/>
                <a:satOff val="-3137"/>
                <a:lumOff val="1372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cs typeface="Arial" panose="020B0604020202020204" pitchFamily="34" charset="0"/>
            </a:rPr>
            <a:t>Buenas Prácticas Regulatorias</a:t>
          </a:r>
        </a:p>
      </dsp:txBody>
      <dsp:txXfrm>
        <a:off x="7356963" y="2299"/>
        <a:ext cx="1441750" cy="865050"/>
      </dsp:txXfrm>
    </dsp:sp>
    <dsp:sp modelId="{3A563F67-7D29-4267-B353-642C97C547E5}">
      <dsp:nvSpPr>
        <dsp:cNvPr id="0" name=""/>
        <dsp:cNvSpPr/>
      </dsp:nvSpPr>
      <dsp:spPr>
        <a:xfrm>
          <a:off x="984424" y="865549"/>
          <a:ext cx="8866767" cy="301002"/>
        </a:xfrm>
        <a:custGeom>
          <a:avLst/>
          <a:gdLst/>
          <a:ahLst/>
          <a:cxnLst/>
          <a:rect l="0" t="0" r="0" b="0"/>
          <a:pathLst>
            <a:path>
              <a:moveTo>
                <a:pt x="8866767" y="0"/>
              </a:moveTo>
              <a:lnTo>
                <a:pt x="8866767" y="167601"/>
              </a:lnTo>
              <a:lnTo>
                <a:pt x="0" y="167601"/>
              </a:lnTo>
              <a:lnTo>
                <a:pt x="0" y="301002"/>
              </a:lnTo>
            </a:path>
          </a:pathLst>
        </a:custGeom>
        <a:noFill/>
        <a:ln w="6350" cap="flat" cmpd="sng" algn="ctr">
          <a:solidFill>
            <a:schemeClr val="accent1">
              <a:shade val="90000"/>
              <a:hueOff val="173094"/>
              <a:satOff val="-3696"/>
              <a:lumOff val="1379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5195984" y="1014393"/>
        <a:ext cx="443648" cy="3316"/>
      </dsp:txXfrm>
    </dsp:sp>
    <dsp:sp modelId="{13407C97-0D5B-40DE-AC02-C3283DD01363}">
      <dsp:nvSpPr>
        <dsp:cNvPr id="0" name=""/>
        <dsp:cNvSpPr/>
      </dsp:nvSpPr>
      <dsp:spPr>
        <a:xfrm>
          <a:off x="9130316" y="2299"/>
          <a:ext cx="1441750" cy="865050"/>
        </a:xfrm>
        <a:prstGeom prst="rect">
          <a:avLst/>
        </a:prstGeom>
        <a:gradFill rotWithShape="0">
          <a:gsLst>
            <a:gs pos="0">
              <a:schemeClr val="accent1">
                <a:shade val="50000"/>
                <a:hueOff val="160997"/>
                <a:satOff val="-3921"/>
                <a:lumOff val="17158"/>
                <a:alphaOff val="0"/>
                <a:lumMod val="110000"/>
                <a:satMod val="105000"/>
                <a:tint val="67000"/>
              </a:schemeClr>
            </a:gs>
            <a:gs pos="50000">
              <a:schemeClr val="accent1">
                <a:shade val="50000"/>
                <a:hueOff val="160997"/>
                <a:satOff val="-3921"/>
                <a:lumOff val="17158"/>
                <a:alphaOff val="0"/>
                <a:lumMod val="105000"/>
                <a:satMod val="103000"/>
                <a:tint val="73000"/>
              </a:schemeClr>
            </a:gs>
            <a:gs pos="100000">
              <a:schemeClr val="accent1">
                <a:shade val="50000"/>
                <a:hueOff val="160997"/>
                <a:satOff val="-3921"/>
                <a:lumOff val="1715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cs typeface="Arial" panose="020B0604020202020204" pitchFamily="34" charset="0"/>
            </a:rPr>
            <a:t>Facilitación del Comercio</a:t>
          </a:r>
        </a:p>
      </dsp:txBody>
      <dsp:txXfrm>
        <a:off x="9130316" y="2299"/>
        <a:ext cx="1441750" cy="865050"/>
      </dsp:txXfrm>
    </dsp:sp>
    <dsp:sp modelId="{908A8279-C9AC-4851-A4A0-71D283AA3342}">
      <dsp:nvSpPr>
        <dsp:cNvPr id="0" name=""/>
        <dsp:cNvSpPr/>
      </dsp:nvSpPr>
      <dsp:spPr>
        <a:xfrm>
          <a:off x="1703500" y="1585757"/>
          <a:ext cx="301002" cy="91440"/>
        </a:xfrm>
        <a:custGeom>
          <a:avLst/>
          <a:gdLst/>
          <a:ahLst/>
          <a:cxnLst/>
          <a:rect l="0" t="0" r="0" b="0"/>
          <a:pathLst>
            <a:path>
              <a:moveTo>
                <a:pt x="0" y="45720"/>
              </a:moveTo>
              <a:lnTo>
                <a:pt x="301002" y="45720"/>
              </a:lnTo>
            </a:path>
          </a:pathLst>
        </a:custGeom>
        <a:noFill/>
        <a:ln w="6350" cap="flat" cmpd="sng" algn="ctr">
          <a:solidFill>
            <a:schemeClr val="accent1">
              <a:shade val="90000"/>
              <a:hueOff val="207713"/>
              <a:satOff val="-4436"/>
              <a:lumOff val="1655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1845711" y="1629819"/>
        <a:ext cx="16580" cy="3316"/>
      </dsp:txXfrm>
    </dsp:sp>
    <dsp:sp modelId="{1984B17D-1083-4F4E-88C5-FFE8CB1B99ED}">
      <dsp:nvSpPr>
        <dsp:cNvPr id="0" name=""/>
        <dsp:cNvSpPr/>
      </dsp:nvSpPr>
      <dsp:spPr>
        <a:xfrm>
          <a:off x="263549" y="1198952"/>
          <a:ext cx="1441750" cy="865050"/>
        </a:xfrm>
        <a:prstGeom prst="rect">
          <a:avLst/>
        </a:prstGeom>
        <a:gradFill rotWithShape="0">
          <a:gsLst>
            <a:gs pos="0">
              <a:schemeClr val="accent1">
                <a:shade val="50000"/>
                <a:hueOff val="193197"/>
                <a:satOff val="-4705"/>
                <a:lumOff val="20590"/>
                <a:alphaOff val="0"/>
                <a:lumMod val="110000"/>
                <a:satMod val="105000"/>
                <a:tint val="67000"/>
              </a:schemeClr>
            </a:gs>
            <a:gs pos="50000">
              <a:schemeClr val="accent1">
                <a:shade val="50000"/>
                <a:hueOff val="193197"/>
                <a:satOff val="-4705"/>
                <a:lumOff val="20590"/>
                <a:alphaOff val="0"/>
                <a:lumMod val="105000"/>
                <a:satMod val="103000"/>
                <a:tint val="73000"/>
              </a:schemeClr>
            </a:gs>
            <a:gs pos="100000">
              <a:schemeClr val="accent1">
                <a:shade val="50000"/>
                <a:hueOff val="193197"/>
                <a:satOff val="-4705"/>
                <a:lumOff val="2059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cs typeface="Arial" panose="020B0604020202020204" pitchFamily="34" charset="0"/>
            </a:rPr>
            <a:t>Política de Competencia</a:t>
          </a:r>
        </a:p>
      </dsp:txBody>
      <dsp:txXfrm>
        <a:off x="263549" y="1198952"/>
        <a:ext cx="1441750" cy="865050"/>
      </dsp:txXfrm>
    </dsp:sp>
    <dsp:sp modelId="{185C9F8A-6F9E-4B32-B73B-4469A1ABC409}">
      <dsp:nvSpPr>
        <dsp:cNvPr id="0" name=""/>
        <dsp:cNvSpPr/>
      </dsp:nvSpPr>
      <dsp:spPr>
        <a:xfrm>
          <a:off x="3476853" y="1585757"/>
          <a:ext cx="301002" cy="91440"/>
        </a:xfrm>
        <a:custGeom>
          <a:avLst/>
          <a:gdLst/>
          <a:ahLst/>
          <a:cxnLst/>
          <a:rect l="0" t="0" r="0" b="0"/>
          <a:pathLst>
            <a:path>
              <a:moveTo>
                <a:pt x="0" y="45720"/>
              </a:moveTo>
              <a:lnTo>
                <a:pt x="301002" y="45720"/>
              </a:lnTo>
            </a:path>
          </a:pathLst>
        </a:custGeom>
        <a:noFill/>
        <a:ln w="6350" cap="flat" cmpd="sng" algn="ctr">
          <a:solidFill>
            <a:schemeClr val="accent1">
              <a:shade val="90000"/>
              <a:hueOff val="242332"/>
              <a:satOff val="-5175"/>
              <a:lumOff val="1931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3619064" y="1629819"/>
        <a:ext cx="16580" cy="3316"/>
      </dsp:txXfrm>
    </dsp:sp>
    <dsp:sp modelId="{04839F99-8016-4E62-B687-5742C369AC63}">
      <dsp:nvSpPr>
        <dsp:cNvPr id="0" name=""/>
        <dsp:cNvSpPr/>
      </dsp:nvSpPr>
      <dsp:spPr>
        <a:xfrm>
          <a:off x="2036902" y="1198952"/>
          <a:ext cx="1441750" cy="865050"/>
        </a:xfrm>
        <a:prstGeom prst="rect">
          <a:avLst/>
        </a:prstGeom>
        <a:gradFill rotWithShape="0">
          <a:gsLst>
            <a:gs pos="0">
              <a:schemeClr val="accent1">
                <a:shade val="50000"/>
                <a:hueOff val="225396"/>
                <a:satOff val="-5489"/>
                <a:lumOff val="24022"/>
                <a:alphaOff val="0"/>
                <a:lumMod val="110000"/>
                <a:satMod val="105000"/>
                <a:tint val="67000"/>
              </a:schemeClr>
            </a:gs>
            <a:gs pos="50000">
              <a:schemeClr val="accent1">
                <a:shade val="50000"/>
                <a:hueOff val="225396"/>
                <a:satOff val="-5489"/>
                <a:lumOff val="24022"/>
                <a:alphaOff val="0"/>
                <a:lumMod val="105000"/>
                <a:satMod val="103000"/>
                <a:tint val="73000"/>
              </a:schemeClr>
            </a:gs>
            <a:gs pos="100000">
              <a:schemeClr val="accent1">
                <a:shade val="50000"/>
                <a:hueOff val="225396"/>
                <a:satOff val="-5489"/>
                <a:lumOff val="240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cs typeface="Arial" panose="020B0604020202020204" pitchFamily="34" charset="0"/>
            </a:rPr>
            <a:t>Comercio Transfronterizo de Servicios</a:t>
          </a:r>
        </a:p>
      </dsp:txBody>
      <dsp:txXfrm>
        <a:off x="2036902" y="1198952"/>
        <a:ext cx="1441750" cy="865050"/>
      </dsp:txXfrm>
    </dsp:sp>
    <dsp:sp modelId="{B135A68C-3011-46F3-91A9-C6ED05258AFB}">
      <dsp:nvSpPr>
        <dsp:cNvPr id="0" name=""/>
        <dsp:cNvSpPr/>
      </dsp:nvSpPr>
      <dsp:spPr>
        <a:xfrm>
          <a:off x="5250207" y="1585757"/>
          <a:ext cx="301002" cy="91440"/>
        </a:xfrm>
        <a:custGeom>
          <a:avLst/>
          <a:gdLst/>
          <a:ahLst/>
          <a:cxnLst/>
          <a:rect l="0" t="0" r="0" b="0"/>
          <a:pathLst>
            <a:path>
              <a:moveTo>
                <a:pt x="0" y="45720"/>
              </a:moveTo>
              <a:lnTo>
                <a:pt x="301002" y="45720"/>
              </a:lnTo>
            </a:path>
          </a:pathLst>
        </a:custGeom>
        <a:noFill/>
        <a:ln w="6350" cap="flat" cmpd="sng" algn="ctr">
          <a:solidFill>
            <a:schemeClr val="accent1">
              <a:shade val="90000"/>
              <a:hueOff val="276951"/>
              <a:satOff val="-5914"/>
              <a:lumOff val="2207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5392418" y="1629819"/>
        <a:ext cx="16580" cy="3316"/>
      </dsp:txXfrm>
    </dsp:sp>
    <dsp:sp modelId="{3D3CE670-EFC4-4CAA-912D-554E1E456141}">
      <dsp:nvSpPr>
        <dsp:cNvPr id="0" name=""/>
        <dsp:cNvSpPr/>
      </dsp:nvSpPr>
      <dsp:spPr>
        <a:xfrm>
          <a:off x="3810256" y="1198952"/>
          <a:ext cx="1441750" cy="865050"/>
        </a:xfrm>
        <a:prstGeom prst="rect">
          <a:avLst/>
        </a:prstGeom>
        <a:gradFill rotWithShape="0">
          <a:gsLst>
            <a:gs pos="0">
              <a:schemeClr val="accent1">
                <a:shade val="50000"/>
                <a:hueOff val="257596"/>
                <a:satOff val="-6273"/>
                <a:lumOff val="27453"/>
                <a:alphaOff val="0"/>
                <a:lumMod val="110000"/>
                <a:satMod val="105000"/>
                <a:tint val="67000"/>
              </a:schemeClr>
            </a:gs>
            <a:gs pos="50000">
              <a:schemeClr val="accent1">
                <a:shade val="50000"/>
                <a:hueOff val="257596"/>
                <a:satOff val="-6273"/>
                <a:lumOff val="27453"/>
                <a:alphaOff val="0"/>
                <a:lumMod val="105000"/>
                <a:satMod val="103000"/>
                <a:tint val="73000"/>
              </a:schemeClr>
            </a:gs>
            <a:gs pos="100000">
              <a:schemeClr val="accent1">
                <a:shade val="50000"/>
                <a:hueOff val="257596"/>
                <a:satOff val="-6273"/>
                <a:lumOff val="2745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cs typeface="Arial" panose="020B0604020202020204" pitchFamily="34" charset="0"/>
            </a:rPr>
            <a:t>Contratación Pública</a:t>
          </a:r>
        </a:p>
      </dsp:txBody>
      <dsp:txXfrm>
        <a:off x="3810256" y="1198952"/>
        <a:ext cx="1441750" cy="865050"/>
      </dsp:txXfrm>
    </dsp:sp>
    <dsp:sp modelId="{93B08FB7-3884-41BB-953F-039F0FA306A6}">
      <dsp:nvSpPr>
        <dsp:cNvPr id="0" name=""/>
        <dsp:cNvSpPr/>
      </dsp:nvSpPr>
      <dsp:spPr>
        <a:xfrm>
          <a:off x="7023560" y="1585757"/>
          <a:ext cx="301002" cy="91440"/>
        </a:xfrm>
        <a:custGeom>
          <a:avLst/>
          <a:gdLst/>
          <a:ahLst/>
          <a:cxnLst/>
          <a:rect l="0" t="0" r="0" b="0"/>
          <a:pathLst>
            <a:path>
              <a:moveTo>
                <a:pt x="0" y="45720"/>
              </a:moveTo>
              <a:lnTo>
                <a:pt x="301002" y="45720"/>
              </a:lnTo>
            </a:path>
          </a:pathLst>
        </a:custGeom>
        <a:noFill/>
        <a:ln w="6350" cap="flat" cmpd="sng" algn="ctr">
          <a:solidFill>
            <a:schemeClr val="accent1">
              <a:shade val="90000"/>
              <a:hueOff val="311570"/>
              <a:satOff val="-6653"/>
              <a:lumOff val="2483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7165771" y="1629819"/>
        <a:ext cx="16580" cy="3316"/>
      </dsp:txXfrm>
    </dsp:sp>
    <dsp:sp modelId="{CA4D1AE9-2C59-4A49-B1C4-0B1559768C8C}">
      <dsp:nvSpPr>
        <dsp:cNvPr id="0" name=""/>
        <dsp:cNvSpPr/>
      </dsp:nvSpPr>
      <dsp:spPr>
        <a:xfrm>
          <a:off x="5583609" y="1198952"/>
          <a:ext cx="1441750" cy="865050"/>
        </a:xfrm>
        <a:prstGeom prst="rect">
          <a:avLst/>
        </a:prstGeom>
        <a:gradFill rotWithShape="0">
          <a:gsLst>
            <a:gs pos="0">
              <a:schemeClr val="accent1">
                <a:shade val="50000"/>
                <a:hueOff val="289795"/>
                <a:satOff val="-7057"/>
                <a:lumOff val="30885"/>
                <a:alphaOff val="0"/>
                <a:lumMod val="110000"/>
                <a:satMod val="105000"/>
                <a:tint val="67000"/>
              </a:schemeClr>
            </a:gs>
            <a:gs pos="50000">
              <a:schemeClr val="accent1">
                <a:shade val="50000"/>
                <a:hueOff val="289795"/>
                <a:satOff val="-7057"/>
                <a:lumOff val="30885"/>
                <a:alphaOff val="0"/>
                <a:lumMod val="105000"/>
                <a:satMod val="103000"/>
                <a:tint val="73000"/>
              </a:schemeClr>
            </a:gs>
            <a:gs pos="100000">
              <a:schemeClr val="accent1">
                <a:shade val="50000"/>
                <a:hueOff val="289795"/>
                <a:satOff val="-7057"/>
                <a:lumOff val="3088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cs typeface="Arial" panose="020B0604020202020204" pitchFamily="34" charset="0"/>
            </a:rPr>
            <a:t>Pequeñas y Medianas Empresas</a:t>
          </a:r>
        </a:p>
      </dsp:txBody>
      <dsp:txXfrm>
        <a:off x="5583609" y="1198952"/>
        <a:ext cx="1441750" cy="865050"/>
      </dsp:txXfrm>
    </dsp:sp>
    <dsp:sp modelId="{ABE6743F-8E3C-4F69-928C-B4B27C29E95A}">
      <dsp:nvSpPr>
        <dsp:cNvPr id="0" name=""/>
        <dsp:cNvSpPr/>
      </dsp:nvSpPr>
      <dsp:spPr>
        <a:xfrm>
          <a:off x="8796914" y="1585757"/>
          <a:ext cx="301002" cy="91440"/>
        </a:xfrm>
        <a:custGeom>
          <a:avLst/>
          <a:gdLst/>
          <a:ahLst/>
          <a:cxnLst/>
          <a:rect l="0" t="0" r="0" b="0"/>
          <a:pathLst>
            <a:path>
              <a:moveTo>
                <a:pt x="0" y="45720"/>
              </a:moveTo>
              <a:lnTo>
                <a:pt x="301002" y="45720"/>
              </a:lnTo>
            </a:path>
          </a:pathLst>
        </a:custGeom>
        <a:noFill/>
        <a:ln w="6350" cap="flat" cmpd="sng" algn="ctr">
          <a:solidFill>
            <a:schemeClr val="accent1">
              <a:shade val="90000"/>
              <a:hueOff val="346188"/>
              <a:satOff val="-7393"/>
              <a:lumOff val="2759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8939125" y="1629819"/>
        <a:ext cx="16580" cy="3316"/>
      </dsp:txXfrm>
    </dsp:sp>
    <dsp:sp modelId="{AA324380-0DD7-41A9-A6DC-701B9BAE77E3}">
      <dsp:nvSpPr>
        <dsp:cNvPr id="0" name=""/>
        <dsp:cNvSpPr/>
      </dsp:nvSpPr>
      <dsp:spPr>
        <a:xfrm>
          <a:off x="7356963" y="1198952"/>
          <a:ext cx="1441750" cy="865050"/>
        </a:xfrm>
        <a:prstGeom prst="rect">
          <a:avLst/>
        </a:prstGeom>
        <a:gradFill rotWithShape="0">
          <a:gsLst>
            <a:gs pos="0">
              <a:schemeClr val="accent1">
                <a:shade val="50000"/>
                <a:hueOff val="321995"/>
                <a:satOff val="-7842"/>
                <a:lumOff val="34317"/>
                <a:alphaOff val="0"/>
                <a:lumMod val="110000"/>
                <a:satMod val="105000"/>
                <a:tint val="67000"/>
              </a:schemeClr>
            </a:gs>
            <a:gs pos="50000">
              <a:schemeClr val="accent1">
                <a:shade val="50000"/>
                <a:hueOff val="321995"/>
                <a:satOff val="-7842"/>
                <a:lumOff val="34317"/>
                <a:alphaOff val="0"/>
                <a:lumMod val="105000"/>
                <a:satMod val="103000"/>
                <a:tint val="73000"/>
              </a:schemeClr>
            </a:gs>
            <a:gs pos="100000">
              <a:schemeClr val="accent1">
                <a:shade val="50000"/>
                <a:hueOff val="321995"/>
                <a:satOff val="-7842"/>
                <a:lumOff val="3431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cs typeface="Arial" panose="020B0604020202020204" pitchFamily="34" charset="0"/>
            </a:rPr>
            <a:t>Defensa Comercial</a:t>
          </a:r>
        </a:p>
      </dsp:txBody>
      <dsp:txXfrm>
        <a:off x="7356963" y="1198952"/>
        <a:ext cx="1441750" cy="865050"/>
      </dsp:txXfrm>
    </dsp:sp>
    <dsp:sp modelId="{73C126A4-EB2C-43F6-AFCE-F029AEAF850D}">
      <dsp:nvSpPr>
        <dsp:cNvPr id="0" name=""/>
        <dsp:cNvSpPr/>
      </dsp:nvSpPr>
      <dsp:spPr>
        <a:xfrm>
          <a:off x="984424" y="2062203"/>
          <a:ext cx="8866767" cy="301002"/>
        </a:xfrm>
        <a:custGeom>
          <a:avLst/>
          <a:gdLst/>
          <a:ahLst/>
          <a:cxnLst/>
          <a:rect l="0" t="0" r="0" b="0"/>
          <a:pathLst>
            <a:path>
              <a:moveTo>
                <a:pt x="8866767" y="0"/>
              </a:moveTo>
              <a:lnTo>
                <a:pt x="8866767" y="167601"/>
              </a:lnTo>
              <a:lnTo>
                <a:pt x="0" y="167601"/>
              </a:lnTo>
              <a:lnTo>
                <a:pt x="0" y="301002"/>
              </a:lnTo>
            </a:path>
          </a:pathLst>
        </a:custGeom>
        <a:noFill/>
        <a:ln w="6350" cap="flat" cmpd="sng" algn="ctr">
          <a:solidFill>
            <a:schemeClr val="accent1">
              <a:shade val="90000"/>
              <a:hueOff val="380807"/>
              <a:satOff val="-8132"/>
              <a:lumOff val="3035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5195984" y="2211046"/>
        <a:ext cx="443648" cy="3316"/>
      </dsp:txXfrm>
    </dsp:sp>
    <dsp:sp modelId="{F614BA5E-7112-4823-9128-F0BED8D12A7D}">
      <dsp:nvSpPr>
        <dsp:cNvPr id="0" name=""/>
        <dsp:cNvSpPr/>
      </dsp:nvSpPr>
      <dsp:spPr>
        <a:xfrm>
          <a:off x="9130316" y="1198952"/>
          <a:ext cx="1441750" cy="865050"/>
        </a:xfrm>
        <a:prstGeom prst="rect">
          <a:avLst/>
        </a:prstGeom>
        <a:gradFill rotWithShape="0">
          <a:gsLst>
            <a:gs pos="0">
              <a:schemeClr val="accent1">
                <a:shade val="50000"/>
                <a:hueOff val="354194"/>
                <a:satOff val="-8626"/>
                <a:lumOff val="37748"/>
                <a:alphaOff val="0"/>
                <a:lumMod val="110000"/>
                <a:satMod val="105000"/>
                <a:tint val="67000"/>
              </a:schemeClr>
            </a:gs>
            <a:gs pos="50000">
              <a:schemeClr val="accent1">
                <a:shade val="50000"/>
                <a:hueOff val="354194"/>
                <a:satOff val="-8626"/>
                <a:lumOff val="37748"/>
                <a:alphaOff val="0"/>
                <a:lumMod val="105000"/>
                <a:satMod val="103000"/>
                <a:tint val="73000"/>
              </a:schemeClr>
            </a:gs>
            <a:gs pos="100000">
              <a:schemeClr val="accent1">
                <a:shade val="50000"/>
                <a:hueOff val="354194"/>
                <a:satOff val="-8626"/>
                <a:lumOff val="3774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cs typeface="Arial" panose="020B0604020202020204" pitchFamily="34" charset="0"/>
            </a:rPr>
            <a:t>Entrada temporal de personas de negocios</a:t>
          </a:r>
        </a:p>
      </dsp:txBody>
      <dsp:txXfrm>
        <a:off x="9130316" y="1198952"/>
        <a:ext cx="1441750" cy="865050"/>
      </dsp:txXfrm>
    </dsp:sp>
    <dsp:sp modelId="{F4A2193C-17A2-4F61-BCD4-F8ABAA5DA0E7}">
      <dsp:nvSpPr>
        <dsp:cNvPr id="0" name=""/>
        <dsp:cNvSpPr/>
      </dsp:nvSpPr>
      <dsp:spPr>
        <a:xfrm>
          <a:off x="1703500" y="2773821"/>
          <a:ext cx="337579" cy="91440"/>
        </a:xfrm>
        <a:custGeom>
          <a:avLst/>
          <a:gdLst/>
          <a:ahLst/>
          <a:cxnLst/>
          <a:rect l="0" t="0" r="0" b="0"/>
          <a:pathLst>
            <a:path>
              <a:moveTo>
                <a:pt x="0" y="54309"/>
              </a:moveTo>
              <a:lnTo>
                <a:pt x="185889" y="54309"/>
              </a:lnTo>
              <a:lnTo>
                <a:pt x="185889" y="45720"/>
              </a:lnTo>
              <a:lnTo>
                <a:pt x="337579" y="45720"/>
              </a:lnTo>
            </a:path>
          </a:pathLst>
        </a:custGeom>
        <a:noFill/>
        <a:ln w="6350" cap="flat" cmpd="sng" algn="ctr">
          <a:solidFill>
            <a:schemeClr val="accent1">
              <a:shade val="90000"/>
              <a:hueOff val="415426"/>
              <a:satOff val="-8871"/>
              <a:lumOff val="3310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1863083" y="2817883"/>
        <a:ext cx="18414" cy="3316"/>
      </dsp:txXfrm>
    </dsp:sp>
    <dsp:sp modelId="{F989BDD1-2A7E-412D-8EAC-92F30905322E}">
      <dsp:nvSpPr>
        <dsp:cNvPr id="0" name=""/>
        <dsp:cNvSpPr/>
      </dsp:nvSpPr>
      <dsp:spPr>
        <a:xfrm>
          <a:off x="263549" y="2395605"/>
          <a:ext cx="1441750" cy="865050"/>
        </a:xfrm>
        <a:prstGeom prst="rect">
          <a:avLst/>
        </a:prstGeom>
        <a:gradFill rotWithShape="0">
          <a:gsLst>
            <a:gs pos="0">
              <a:schemeClr val="accent1">
                <a:shade val="50000"/>
                <a:hueOff val="386394"/>
                <a:satOff val="-9410"/>
                <a:lumOff val="41180"/>
                <a:alphaOff val="0"/>
                <a:lumMod val="110000"/>
                <a:satMod val="105000"/>
                <a:tint val="67000"/>
              </a:schemeClr>
            </a:gs>
            <a:gs pos="50000">
              <a:schemeClr val="accent1">
                <a:shade val="50000"/>
                <a:hueOff val="386394"/>
                <a:satOff val="-9410"/>
                <a:lumOff val="41180"/>
                <a:alphaOff val="0"/>
                <a:lumMod val="105000"/>
                <a:satMod val="103000"/>
                <a:tint val="73000"/>
              </a:schemeClr>
            </a:gs>
            <a:gs pos="100000">
              <a:schemeClr val="accent1">
                <a:shade val="50000"/>
                <a:hueOff val="386394"/>
                <a:satOff val="-9410"/>
                <a:lumOff val="4118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cs typeface="Arial" panose="020B0604020202020204" pitchFamily="34" charset="0"/>
            </a:rPr>
            <a:t>Inversiones</a:t>
          </a:r>
        </a:p>
      </dsp:txBody>
      <dsp:txXfrm>
        <a:off x="263549" y="2395605"/>
        <a:ext cx="1441750" cy="865050"/>
      </dsp:txXfrm>
    </dsp:sp>
    <dsp:sp modelId="{4D2D7678-7404-4012-8D14-566E004221FB}">
      <dsp:nvSpPr>
        <dsp:cNvPr id="0" name=""/>
        <dsp:cNvSpPr/>
      </dsp:nvSpPr>
      <dsp:spPr>
        <a:xfrm>
          <a:off x="3513430" y="2773821"/>
          <a:ext cx="264425" cy="91440"/>
        </a:xfrm>
        <a:custGeom>
          <a:avLst/>
          <a:gdLst/>
          <a:ahLst/>
          <a:cxnLst/>
          <a:rect l="0" t="0" r="0" b="0"/>
          <a:pathLst>
            <a:path>
              <a:moveTo>
                <a:pt x="0" y="45720"/>
              </a:moveTo>
              <a:lnTo>
                <a:pt x="149312" y="45720"/>
              </a:lnTo>
              <a:lnTo>
                <a:pt x="149312" y="54309"/>
              </a:lnTo>
              <a:lnTo>
                <a:pt x="264425" y="54309"/>
              </a:lnTo>
            </a:path>
          </a:pathLst>
        </a:custGeom>
        <a:noFill/>
        <a:ln w="6350" cap="flat" cmpd="sng" algn="ctr">
          <a:solidFill>
            <a:schemeClr val="accent1">
              <a:shade val="90000"/>
              <a:hueOff val="380807"/>
              <a:satOff val="-8132"/>
              <a:lumOff val="3035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3638264" y="2817883"/>
        <a:ext cx="14757" cy="3316"/>
      </dsp:txXfrm>
    </dsp:sp>
    <dsp:sp modelId="{5DA7A68F-04E7-4C81-84B8-DC55EE94DE93}">
      <dsp:nvSpPr>
        <dsp:cNvPr id="0" name=""/>
        <dsp:cNvSpPr/>
      </dsp:nvSpPr>
      <dsp:spPr>
        <a:xfrm>
          <a:off x="2073480" y="2387015"/>
          <a:ext cx="1441750" cy="865050"/>
        </a:xfrm>
        <a:prstGeom prst="rect">
          <a:avLst/>
        </a:prstGeom>
        <a:gradFill rotWithShape="0">
          <a:gsLst>
            <a:gs pos="0">
              <a:schemeClr val="accent1">
                <a:shade val="50000"/>
                <a:hueOff val="386394"/>
                <a:satOff val="-9410"/>
                <a:lumOff val="41180"/>
                <a:alphaOff val="0"/>
                <a:lumMod val="110000"/>
                <a:satMod val="105000"/>
                <a:tint val="67000"/>
              </a:schemeClr>
            </a:gs>
            <a:gs pos="50000">
              <a:schemeClr val="accent1">
                <a:shade val="50000"/>
                <a:hueOff val="386394"/>
                <a:satOff val="-9410"/>
                <a:lumOff val="41180"/>
                <a:alphaOff val="0"/>
                <a:lumMod val="105000"/>
                <a:satMod val="103000"/>
                <a:tint val="73000"/>
              </a:schemeClr>
            </a:gs>
            <a:gs pos="100000">
              <a:schemeClr val="accent1">
                <a:shade val="50000"/>
                <a:hueOff val="386394"/>
                <a:satOff val="-9410"/>
                <a:lumOff val="4118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cs typeface="Arial" panose="020B0604020202020204" pitchFamily="34" charset="0"/>
            </a:rPr>
            <a:t>Comercio Electrónico</a:t>
          </a:r>
        </a:p>
      </dsp:txBody>
      <dsp:txXfrm>
        <a:off x="2073480" y="2387015"/>
        <a:ext cx="1441750" cy="865050"/>
      </dsp:txXfrm>
    </dsp:sp>
    <dsp:sp modelId="{50618A8C-C72C-425F-B7AD-6CB645F3AE8E}">
      <dsp:nvSpPr>
        <dsp:cNvPr id="0" name=""/>
        <dsp:cNvSpPr/>
      </dsp:nvSpPr>
      <dsp:spPr>
        <a:xfrm>
          <a:off x="5250207" y="2782411"/>
          <a:ext cx="301002" cy="91440"/>
        </a:xfrm>
        <a:custGeom>
          <a:avLst/>
          <a:gdLst/>
          <a:ahLst/>
          <a:cxnLst/>
          <a:rect l="0" t="0" r="0" b="0"/>
          <a:pathLst>
            <a:path>
              <a:moveTo>
                <a:pt x="0" y="45720"/>
              </a:moveTo>
              <a:lnTo>
                <a:pt x="301002" y="45720"/>
              </a:lnTo>
            </a:path>
          </a:pathLst>
        </a:custGeom>
        <a:noFill/>
        <a:ln w="6350" cap="flat" cmpd="sng" algn="ctr">
          <a:solidFill>
            <a:schemeClr val="accent1">
              <a:shade val="90000"/>
              <a:hueOff val="346188"/>
              <a:satOff val="-7393"/>
              <a:lumOff val="2759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5392418" y="2826472"/>
        <a:ext cx="16580" cy="3316"/>
      </dsp:txXfrm>
    </dsp:sp>
    <dsp:sp modelId="{6ECC43D3-EFE4-44CE-B458-4A8F9EDAF45B}">
      <dsp:nvSpPr>
        <dsp:cNvPr id="0" name=""/>
        <dsp:cNvSpPr/>
      </dsp:nvSpPr>
      <dsp:spPr>
        <a:xfrm>
          <a:off x="3810256" y="2395605"/>
          <a:ext cx="1441750" cy="865050"/>
        </a:xfrm>
        <a:prstGeom prst="rect">
          <a:avLst/>
        </a:prstGeom>
        <a:gradFill rotWithShape="0">
          <a:gsLst>
            <a:gs pos="0">
              <a:schemeClr val="accent1">
                <a:shade val="50000"/>
                <a:hueOff val="354194"/>
                <a:satOff val="-8626"/>
                <a:lumOff val="37748"/>
                <a:alphaOff val="0"/>
                <a:lumMod val="110000"/>
                <a:satMod val="105000"/>
                <a:tint val="67000"/>
              </a:schemeClr>
            </a:gs>
            <a:gs pos="50000">
              <a:schemeClr val="accent1">
                <a:shade val="50000"/>
                <a:hueOff val="354194"/>
                <a:satOff val="-8626"/>
                <a:lumOff val="37748"/>
                <a:alphaOff val="0"/>
                <a:lumMod val="105000"/>
                <a:satMod val="103000"/>
                <a:tint val="73000"/>
              </a:schemeClr>
            </a:gs>
            <a:gs pos="100000">
              <a:schemeClr val="accent1">
                <a:shade val="50000"/>
                <a:hueOff val="354194"/>
                <a:satOff val="-8626"/>
                <a:lumOff val="3774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ea typeface="+mn-ea"/>
              <a:cs typeface="Arial" panose="020B0604020202020204" pitchFamily="34" charset="0"/>
            </a:rPr>
            <a:t>Servicios Financieros</a:t>
          </a:r>
          <a:endParaRPr lang="es-EC" sz="1200" b="1" kern="1200" noProof="0" dirty="0">
            <a:solidFill>
              <a:srgbClr val="332675"/>
            </a:solidFill>
            <a:latin typeface="Arial" panose="020B0604020202020204" pitchFamily="34" charset="0"/>
            <a:cs typeface="Arial" panose="020B0604020202020204" pitchFamily="34" charset="0"/>
          </a:endParaRPr>
        </a:p>
      </dsp:txBody>
      <dsp:txXfrm>
        <a:off x="3810256" y="2395605"/>
        <a:ext cx="1441750" cy="865050"/>
      </dsp:txXfrm>
    </dsp:sp>
    <dsp:sp modelId="{5E33ACC0-BB9D-4D82-93E2-F9ABE6B857D3}">
      <dsp:nvSpPr>
        <dsp:cNvPr id="0" name=""/>
        <dsp:cNvSpPr/>
      </dsp:nvSpPr>
      <dsp:spPr>
        <a:xfrm>
          <a:off x="7023560" y="2782411"/>
          <a:ext cx="301002" cy="91440"/>
        </a:xfrm>
        <a:custGeom>
          <a:avLst/>
          <a:gdLst/>
          <a:ahLst/>
          <a:cxnLst/>
          <a:rect l="0" t="0" r="0" b="0"/>
          <a:pathLst>
            <a:path>
              <a:moveTo>
                <a:pt x="0" y="45720"/>
              </a:moveTo>
              <a:lnTo>
                <a:pt x="301002" y="45720"/>
              </a:lnTo>
            </a:path>
          </a:pathLst>
        </a:custGeom>
        <a:noFill/>
        <a:ln w="6350" cap="flat" cmpd="sng" algn="ctr">
          <a:solidFill>
            <a:schemeClr val="accent1">
              <a:shade val="90000"/>
              <a:hueOff val="311570"/>
              <a:satOff val="-6653"/>
              <a:lumOff val="2483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7165771" y="2826472"/>
        <a:ext cx="16580" cy="3316"/>
      </dsp:txXfrm>
    </dsp:sp>
    <dsp:sp modelId="{6E61FEBE-1EE8-4F6C-81D1-B3B54B846997}">
      <dsp:nvSpPr>
        <dsp:cNvPr id="0" name=""/>
        <dsp:cNvSpPr/>
      </dsp:nvSpPr>
      <dsp:spPr>
        <a:xfrm>
          <a:off x="5583609" y="2395605"/>
          <a:ext cx="1441750" cy="865050"/>
        </a:xfrm>
        <a:prstGeom prst="rect">
          <a:avLst/>
        </a:prstGeom>
        <a:gradFill rotWithShape="0">
          <a:gsLst>
            <a:gs pos="0">
              <a:schemeClr val="accent1">
                <a:shade val="50000"/>
                <a:hueOff val="321995"/>
                <a:satOff val="-7842"/>
                <a:lumOff val="34317"/>
                <a:alphaOff val="0"/>
                <a:lumMod val="110000"/>
                <a:satMod val="105000"/>
                <a:tint val="67000"/>
              </a:schemeClr>
            </a:gs>
            <a:gs pos="50000">
              <a:schemeClr val="accent1">
                <a:shade val="50000"/>
                <a:hueOff val="321995"/>
                <a:satOff val="-7842"/>
                <a:lumOff val="34317"/>
                <a:alphaOff val="0"/>
                <a:lumMod val="105000"/>
                <a:satMod val="103000"/>
                <a:tint val="73000"/>
              </a:schemeClr>
            </a:gs>
            <a:gs pos="100000">
              <a:schemeClr val="accent1">
                <a:shade val="50000"/>
                <a:hueOff val="321995"/>
                <a:satOff val="-7842"/>
                <a:lumOff val="3431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cs typeface="Arial" panose="020B0604020202020204" pitchFamily="34" charset="0"/>
            </a:rPr>
            <a:t>Laboral </a:t>
          </a:r>
        </a:p>
      </dsp:txBody>
      <dsp:txXfrm>
        <a:off x="5583609" y="2395605"/>
        <a:ext cx="1441750" cy="865050"/>
      </dsp:txXfrm>
    </dsp:sp>
    <dsp:sp modelId="{1C225EAB-0E96-43F8-A3EF-C7B4906A1ECA}">
      <dsp:nvSpPr>
        <dsp:cNvPr id="0" name=""/>
        <dsp:cNvSpPr/>
      </dsp:nvSpPr>
      <dsp:spPr>
        <a:xfrm>
          <a:off x="8796914" y="2782411"/>
          <a:ext cx="301002" cy="91440"/>
        </a:xfrm>
        <a:custGeom>
          <a:avLst/>
          <a:gdLst/>
          <a:ahLst/>
          <a:cxnLst/>
          <a:rect l="0" t="0" r="0" b="0"/>
          <a:pathLst>
            <a:path>
              <a:moveTo>
                <a:pt x="0" y="45720"/>
              </a:moveTo>
              <a:lnTo>
                <a:pt x="301002" y="45720"/>
              </a:lnTo>
            </a:path>
          </a:pathLst>
        </a:custGeom>
        <a:noFill/>
        <a:ln w="6350" cap="flat" cmpd="sng" algn="ctr">
          <a:solidFill>
            <a:schemeClr val="accent1">
              <a:shade val="90000"/>
              <a:hueOff val="276951"/>
              <a:satOff val="-5914"/>
              <a:lumOff val="2207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8939125" y="2826472"/>
        <a:ext cx="16580" cy="3316"/>
      </dsp:txXfrm>
    </dsp:sp>
    <dsp:sp modelId="{01570CF2-B1A1-473E-B85A-0D46B07E5777}">
      <dsp:nvSpPr>
        <dsp:cNvPr id="0" name=""/>
        <dsp:cNvSpPr/>
      </dsp:nvSpPr>
      <dsp:spPr>
        <a:xfrm>
          <a:off x="7356963" y="2395605"/>
          <a:ext cx="1441750" cy="865050"/>
        </a:xfrm>
        <a:prstGeom prst="rect">
          <a:avLst/>
        </a:prstGeom>
        <a:gradFill rotWithShape="0">
          <a:gsLst>
            <a:gs pos="0">
              <a:schemeClr val="accent1">
                <a:shade val="50000"/>
                <a:hueOff val="289795"/>
                <a:satOff val="-7057"/>
                <a:lumOff val="30885"/>
                <a:alphaOff val="0"/>
                <a:lumMod val="110000"/>
                <a:satMod val="105000"/>
                <a:tint val="67000"/>
              </a:schemeClr>
            </a:gs>
            <a:gs pos="50000">
              <a:schemeClr val="accent1">
                <a:shade val="50000"/>
                <a:hueOff val="289795"/>
                <a:satOff val="-7057"/>
                <a:lumOff val="30885"/>
                <a:alphaOff val="0"/>
                <a:lumMod val="105000"/>
                <a:satMod val="103000"/>
                <a:tint val="73000"/>
              </a:schemeClr>
            </a:gs>
            <a:gs pos="100000">
              <a:schemeClr val="accent1">
                <a:shade val="50000"/>
                <a:hueOff val="289795"/>
                <a:satOff val="-7057"/>
                <a:lumOff val="3088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cs typeface="Arial" panose="020B0604020202020204" pitchFamily="34" charset="0"/>
            </a:rPr>
            <a:t>Ambiental</a:t>
          </a:r>
        </a:p>
      </dsp:txBody>
      <dsp:txXfrm>
        <a:off x="7356963" y="2395605"/>
        <a:ext cx="1441750" cy="865050"/>
      </dsp:txXfrm>
    </dsp:sp>
    <dsp:sp modelId="{F6094EDD-7342-434F-B434-30DFF9B21F90}">
      <dsp:nvSpPr>
        <dsp:cNvPr id="0" name=""/>
        <dsp:cNvSpPr/>
      </dsp:nvSpPr>
      <dsp:spPr>
        <a:xfrm>
          <a:off x="984424" y="3258856"/>
          <a:ext cx="8866767" cy="301002"/>
        </a:xfrm>
        <a:custGeom>
          <a:avLst/>
          <a:gdLst/>
          <a:ahLst/>
          <a:cxnLst/>
          <a:rect l="0" t="0" r="0" b="0"/>
          <a:pathLst>
            <a:path>
              <a:moveTo>
                <a:pt x="8866767" y="0"/>
              </a:moveTo>
              <a:lnTo>
                <a:pt x="8866767" y="167601"/>
              </a:lnTo>
              <a:lnTo>
                <a:pt x="0" y="167601"/>
              </a:lnTo>
              <a:lnTo>
                <a:pt x="0" y="301002"/>
              </a:lnTo>
            </a:path>
          </a:pathLst>
        </a:custGeom>
        <a:noFill/>
        <a:ln w="6350" cap="flat" cmpd="sng" algn="ctr">
          <a:solidFill>
            <a:schemeClr val="accent1">
              <a:shade val="90000"/>
              <a:hueOff val="242332"/>
              <a:satOff val="-5175"/>
              <a:lumOff val="1931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5195984" y="3407699"/>
        <a:ext cx="443648" cy="3316"/>
      </dsp:txXfrm>
    </dsp:sp>
    <dsp:sp modelId="{E0E6D0D2-D844-4B67-B197-091688F112E6}">
      <dsp:nvSpPr>
        <dsp:cNvPr id="0" name=""/>
        <dsp:cNvSpPr/>
      </dsp:nvSpPr>
      <dsp:spPr>
        <a:xfrm>
          <a:off x="9130316" y="2395605"/>
          <a:ext cx="1441750" cy="865050"/>
        </a:xfrm>
        <a:prstGeom prst="rect">
          <a:avLst/>
        </a:prstGeom>
        <a:gradFill rotWithShape="0">
          <a:gsLst>
            <a:gs pos="0">
              <a:schemeClr val="accent1">
                <a:shade val="50000"/>
                <a:hueOff val="257596"/>
                <a:satOff val="-6273"/>
                <a:lumOff val="27453"/>
                <a:alphaOff val="0"/>
                <a:lumMod val="110000"/>
                <a:satMod val="105000"/>
                <a:tint val="67000"/>
              </a:schemeClr>
            </a:gs>
            <a:gs pos="50000">
              <a:schemeClr val="accent1">
                <a:shade val="50000"/>
                <a:hueOff val="257596"/>
                <a:satOff val="-6273"/>
                <a:lumOff val="27453"/>
                <a:alphaOff val="0"/>
                <a:lumMod val="105000"/>
                <a:satMod val="103000"/>
                <a:tint val="73000"/>
              </a:schemeClr>
            </a:gs>
            <a:gs pos="100000">
              <a:schemeClr val="accent1">
                <a:shade val="50000"/>
                <a:hueOff val="257596"/>
                <a:satOff val="-6273"/>
                <a:lumOff val="2745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cs typeface="Arial" panose="020B0604020202020204" pitchFamily="34" charset="0"/>
            </a:rPr>
            <a:t>Comercio y Género</a:t>
          </a:r>
        </a:p>
      </dsp:txBody>
      <dsp:txXfrm>
        <a:off x="9130316" y="2395605"/>
        <a:ext cx="1441750" cy="865050"/>
      </dsp:txXfrm>
    </dsp:sp>
    <dsp:sp modelId="{7362BECD-91DF-4137-81B4-B9DCB2008F82}">
      <dsp:nvSpPr>
        <dsp:cNvPr id="0" name=""/>
        <dsp:cNvSpPr/>
      </dsp:nvSpPr>
      <dsp:spPr>
        <a:xfrm>
          <a:off x="1703500" y="3979064"/>
          <a:ext cx="301002" cy="91440"/>
        </a:xfrm>
        <a:custGeom>
          <a:avLst/>
          <a:gdLst/>
          <a:ahLst/>
          <a:cxnLst/>
          <a:rect l="0" t="0" r="0" b="0"/>
          <a:pathLst>
            <a:path>
              <a:moveTo>
                <a:pt x="0" y="45720"/>
              </a:moveTo>
              <a:lnTo>
                <a:pt x="301002" y="45720"/>
              </a:lnTo>
            </a:path>
          </a:pathLst>
        </a:custGeom>
        <a:noFill/>
        <a:ln w="6350" cap="flat" cmpd="sng" algn="ctr">
          <a:solidFill>
            <a:schemeClr val="accent1">
              <a:shade val="90000"/>
              <a:hueOff val="207713"/>
              <a:satOff val="-4436"/>
              <a:lumOff val="1655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1845711" y="4023126"/>
        <a:ext cx="16580" cy="3316"/>
      </dsp:txXfrm>
    </dsp:sp>
    <dsp:sp modelId="{9A66AD9B-7B4F-4A59-8F07-1D180D32B234}">
      <dsp:nvSpPr>
        <dsp:cNvPr id="0" name=""/>
        <dsp:cNvSpPr/>
      </dsp:nvSpPr>
      <dsp:spPr>
        <a:xfrm>
          <a:off x="263549" y="3592258"/>
          <a:ext cx="1441750" cy="865050"/>
        </a:xfrm>
        <a:prstGeom prst="rect">
          <a:avLst/>
        </a:prstGeom>
        <a:gradFill rotWithShape="0">
          <a:gsLst>
            <a:gs pos="0">
              <a:schemeClr val="accent1">
                <a:shade val="50000"/>
                <a:hueOff val="225396"/>
                <a:satOff val="-5489"/>
                <a:lumOff val="24022"/>
                <a:alphaOff val="0"/>
                <a:lumMod val="110000"/>
                <a:satMod val="105000"/>
                <a:tint val="67000"/>
              </a:schemeClr>
            </a:gs>
            <a:gs pos="50000">
              <a:schemeClr val="accent1">
                <a:shade val="50000"/>
                <a:hueOff val="225396"/>
                <a:satOff val="-5489"/>
                <a:lumOff val="24022"/>
                <a:alphaOff val="0"/>
                <a:lumMod val="105000"/>
                <a:satMod val="103000"/>
                <a:tint val="73000"/>
              </a:schemeClr>
            </a:gs>
            <a:gs pos="100000">
              <a:schemeClr val="accent1">
                <a:shade val="50000"/>
                <a:hueOff val="225396"/>
                <a:satOff val="-5489"/>
                <a:lumOff val="240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s-EC" sz="1200" b="1" kern="1200" noProof="0" dirty="0">
              <a:solidFill>
                <a:srgbClr val="332675"/>
              </a:solidFill>
              <a:latin typeface="Arial" panose="020B0604020202020204" pitchFamily="34" charset="0"/>
              <a:ea typeface="+mn-ea"/>
              <a:cs typeface="Arial" panose="020B0604020202020204" pitchFamily="34" charset="0"/>
            </a:rPr>
            <a:t>Pueblos Indígenas</a:t>
          </a:r>
          <a:endParaRPr lang="es-EC" sz="1200" b="1" kern="1200" noProof="0" dirty="0">
            <a:solidFill>
              <a:srgbClr val="332675"/>
            </a:solidFill>
            <a:latin typeface="Arial" panose="020B0604020202020204" pitchFamily="34" charset="0"/>
            <a:cs typeface="Arial" panose="020B0604020202020204" pitchFamily="34" charset="0"/>
          </a:endParaRPr>
        </a:p>
      </dsp:txBody>
      <dsp:txXfrm>
        <a:off x="263549" y="3592258"/>
        <a:ext cx="1441750" cy="865050"/>
      </dsp:txXfrm>
    </dsp:sp>
    <dsp:sp modelId="{3BC0711B-1245-4780-A1F1-ADE093490312}">
      <dsp:nvSpPr>
        <dsp:cNvPr id="0" name=""/>
        <dsp:cNvSpPr/>
      </dsp:nvSpPr>
      <dsp:spPr>
        <a:xfrm>
          <a:off x="3476853" y="3979064"/>
          <a:ext cx="301002" cy="91440"/>
        </a:xfrm>
        <a:custGeom>
          <a:avLst/>
          <a:gdLst/>
          <a:ahLst/>
          <a:cxnLst/>
          <a:rect l="0" t="0" r="0" b="0"/>
          <a:pathLst>
            <a:path>
              <a:moveTo>
                <a:pt x="0" y="45720"/>
              </a:moveTo>
              <a:lnTo>
                <a:pt x="301002" y="45720"/>
              </a:lnTo>
            </a:path>
          </a:pathLst>
        </a:custGeom>
        <a:noFill/>
        <a:ln w="6350" cap="flat" cmpd="sng" algn="ctr">
          <a:solidFill>
            <a:schemeClr val="accent1">
              <a:shade val="90000"/>
              <a:hueOff val="173094"/>
              <a:satOff val="-3696"/>
              <a:lumOff val="1379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p>
      </dsp:txBody>
      <dsp:txXfrm>
        <a:off x="3619064" y="4023126"/>
        <a:ext cx="16580" cy="3316"/>
      </dsp:txXfrm>
    </dsp:sp>
    <dsp:sp modelId="{A1BB84AE-FD61-4939-9536-3136D487382A}">
      <dsp:nvSpPr>
        <dsp:cNvPr id="0" name=""/>
        <dsp:cNvSpPr/>
      </dsp:nvSpPr>
      <dsp:spPr>
        <a:xfrm>
          <a:off x="2036902" y="3592258"/>
          <a:ext cx="1441750" cy="865050"/>
        </a:xfrm>
        <a:prstGeom prst="rect">
          <a:avLst/>
        </a:prstGeom>
        <a:gradFill rotWithShape="0">
          <a:gsLst>
            <a:gs pos="0">
              <a:schemeClr val="accent1">
                <a:shade val="50000"/>
                <a:hueOff val="193197"/>
                <a:satOff val="-4705"/>
                <a:lumOff val="20590"/>
                <a:alphaOff val="0"/>
                <a:lumMod val="110000"/>
                <a:satMod val="105000"/>
                <a:tint val="67000"/>
              </a:schemeClr>
            </a:gs>
            <a:gs pos="50000">
              <a:schemeClr val="accent1">
                <a:shade val="50000"/>
                <a:hueOff val="193197"/>
                <a:satOff val="-4705"/>
                <a:lumOff val="20590"/>
                <a:alphaOff val="0"/>
                <a:lumMod val="105000"/>
                <a:satMod val="103000"/>
                <a:tint val="73000"/>
              </a:schemeClr>
            </a:gs>
            <a:gs pos="100000">
              <a:schemeClr val="accent1">
                <a:shade val="50000"/>
                <a:hueOff val="193197"/>
                <a:satOff val="-4705"/>
                <a:lumOff val="2059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232" tIns="78232" rIns="78232" bIns="78232" numCol="1" spcCol="1270" anchor="ctr" anchorCtr="0">
          <a:noAutofit/>
        </a:bodyPr>
        <a:lstStyle/>
        <a:p>
          <a:pPr marL="0" lvl="0" indent="0" algn="ctr" defTabSz="400050">
            <a:lnSpc>
              <a:spcPct val="90000"/>
            </a:lnSpc>
            <a:spcBef>
              <a:spcPct val="0"/>
            </a:spcBef>
            <a:spcAft>
              <a:spcPct val="35000"/>
            </a:spcAft>
            <a:buNone/>
          </a:pPr>
          <a:r>
            <a:rPr lang="es-EC" sz="1100" b="1" kern="1200" noProof="0" dirty="0">
              <a:solidFill>
                <a:srgbClr val="332675"/>
              </a:solidFill>
              <a:latin typeface="Arial" panose="020B0604020202020204" pitchFamily="34" charset="0"/>
              <a:ea typeface="+mn-ea"/>
              <a:cs typeface="Arial" panose="020B0604020202020204" pitchFamily="34" charset="0"/>
            </a:rPr>
            <a:t>Empresas Públicas</a:t>
          </a:r>
        </a:p>
      </dsp:txBody>
      <dsp:txXfrm>
        <a:off x="2036902" y="3592258"/>
        <a:ext cx="1441750" cy="865050"/>
      </dsp:txXfrm>
    </dsp:sp>
    <dsp:sp modelId="{DD295813-E4DB-4BDE-987F-87DD2EB2615E}">
      <dsp:nvSpPr>
        <dsp:cNvPr id="0" name=""/>
        <dsp:cNvSpPr/>
      </dsp:nvSpPr>
      <dsp:spPr>
        <a:xfrm>
          <a:off x="5250207" y="3979064"/>
          <a:ext cx="301002" cy="91440"/>
        </a:xfrm>
        <a:custGeom>
          <a:avLst/>
          <a:gdLst/>
          <a:ahLst/>
          <a:cxnLst/>
          <a:rect l="0" t="0" r="0" b="0"/>
          <a:pathLst>
            <a:path>
              <a:moveTo>
                <a:pt x="0" y="45720"/>
              </a:moveTo>
              <a:lnTo>
                <a:pt x="301002" y="45720"/>
              </a:lnTo>
            </a:path>
          </a:pathLst>
        </a:custGeom>
        <a:noFill/>
        <a:ln w="6350" cap="flat" cmpd="sng" algn="ctr">
          <a:solidFill>
            <a:schemeClr val="accent1">
              <a:shade val="90000"/>
              <a:hueOff val="138475"/>
              <a:satOff val="-2957"/>
              <a:lumOff val="1103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p>
      </dsp:txBody>
      <dsp:txXfrm>
        <a:off x="5392418" y="4023126"/>
        <a:ext cx="16580" cy="3316"/>
      </dsp:txXfrm>
    </dsp:sp>
    <dsp:sp modelId="{5E04DE8F-6C02-4242-B600-D0535574196C}">
      <dsp:nvSpPr>
        <dsp:cNvPr id="0" name=""/>
        <dsp:cNvSpPr/>
      </dsp:nvSpPr>
      <dsp:spPr>
        <a:xfrm>
          <a:off x="3810256" y="3592258"/>
          <a:ext cx="1441750" cy="865050"/>
        </a:xfrm>
        <a:prstGeom prst="rect">
          <a:avLst/>
        </a:prstGeom>
        <a:gradFill rotWithShape="0">
          <a:gsLst>
            <a:gs pos="0">
              <a:schemeClr val="accent1">
                <a:shade val="50000"/>
                <a:hueOff val="160997"/>
                <a:satOff val="-3921"/>
                <a:lumOff val="17158"/>
                <a:alphaOff val="0"/>
                <a:lumMod val="110000"/>
                <a:satMod val="105000"/>
                <a:tint val="67000"/>
              </a:schemeClr>
            </a:gs>
            <a:gs pos="50000">
              <a:schemeClr val="accent1">
                <a:shade val="50000"/>
                <a:hueOff val="160997"/>
                <a:satOff val="-3921"/>
                <a:lumOff val="17158"/>
                <a:alphaOff val="0"/>
                <a:lumMod val="105000"/>
                <a:satMod val="103000"/>
                <a:tint val="73000"/>
              </a:schemeClr>
            </a:gs>
            <a:gs pos="100000">
              <a:schemeClr val="accent1">
                <a:shade val="50000"/>
                <a:hueOff val="160997"/>
                <a:satOff val="-3921"/>
                <a:lumOff val="1715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232" tIns="78232" rIns="78232" bIns="78232" numCol="1" spcCol="1270" anchor="ctr" anchorCtr="0">
          <a:noAutofit/>
        </a:bodyPr>
        <a:lstStyle/>
        <a:p>
          <a:pPr marL="0" lvl="0" indent="0" algn="ctr" defTabSz="400050">
            <a:lnSpc>
              <a:spcPct val="90000"/>
            </a:lnSpc>
            <a:spcBef>
              <a:spcPct val="0"/>
            </a:spcBef>
            <a:spcAft>
              <a:spcPct val="35000"/>
            </a:spcAft>
            <a:buNone/>
          </a:pPr>
          <a:r>
            <a:rPr lang="es-EC" sz="1100" b="1" kern="1200" noProof="0" dirty="0">
              <a:solidFill>
                <a:srgbClr val="332675"/>
              </a:solidFill>
              <a:latin typeface="Arial" panose="020B0604020202020204" pitchFamily="34" charset="0"/>
              <a:ea typeface="+mn-ea"/>
              <a:cs typeface="Arial" panose="020B0604020202020204" pitchFamily="34" charset="0"/>
            </a:rPr>
            <a:t>Transparencia y Anticorrupción </a:t>
          </a:r>
        </a:p>
      </dsp:txBody>
      <dsp:txXfrm>
        <a:off x="3810256" y="3592258"/>
        <a:ext cx="1441750" cy="865050"/>
      </dsp:txXfrm>
    </dsp:sp>
    <dsp:sp modelId="{3F8031BF-0E7B-4174-977E-77A39A53288B}">
      <dsp:nvSpPr>
        <dsp:cNvPr id="0" name=""/>
        <dsp:cNvSpPr/>
      </dsp:nvSpPr>
      <dsp:spPr>
        <a:xfrm>
          <a:off x="7023560" y="3979064"/>
          <a:ext cx="301002" cy="91440"/>
        </a:xfrm>
        <a:custGeom>
          <a:avLst/>
          <a:gdLst/>
          <a:ahLst/>
          <a:cxnLst/>
          <a:rect l="0" t="0" r="0" b="0"/>
          <a:pathLst>
            <a:path>
              <a:moveTo>
                <a:pt x="0" y="45720"/>
              </a:moveTo>
              <a:lnTo>
                <a:pt x="301002" y="45720"/>
              </a:lnTo>
            </a:path>
          </a:pathLst>
        </a:custGeom>
        <a:noFill/>
        <a:ln w="6350" cap="flat" cmpd="sng" algn="ctr">
          <a:solidFill>
            <a:schemeClr val="accent1">
              <a:shade val="90000"/>
              <a:hueOff val="103857"/>
              <a:satOff val="-2218"/>
              <a:lumOff val="827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p>
      </dsp:txBody>
      <dsp:txXfrm>
        <a:off x="7165771" y="4023126"/>
        <a:ext cx="16580" cy="3316"/>
      </dsp:txXfrm>
    </dsp:sp>
    <dsp:sp modelId="{1FD065CC-80DC-416D-9674-8809504B7440}">
      <dsp:nvSpPr>
        <dsp:cNvPr id="0" name=""/>
        <dsp:cNvSpPr/>
      </dsp:nvSpPr>
      <dsp:spPr>
        <a:xfrm>
          <a:off x="5583609" y="3592258"/>
          <a:ext cx="1441750" cy="865050"/>
        </a:xfrm>
        <a:prstGeom prst="rect">
          <a:avLst/>
        </a:prstGeom>
        <a:gradFill rotWithShape="0">
          <a:gsLst>
            <a:gs pos="0">
              <a:schemeClr val="accent1">
                <a:shade val="50000"/>
                <a:hueOff val="128798"/>
                <a:satOff val="-3137"/>
                <a:lumOff val="13727"/>
                <a:alphaOff val="0"/>
                <a:lumMod val="110000"/>
                <a:satMod val="105000"/>
                <a:tint val="67000"/>
              </a:schemeClr>
            </a:gs>
            <a:gs pos="50000">
              <a:schemeClr val="accent1">
                <a:shade val="50000"/>
                <a:hueOff val="128798"/>
                <a:satOff val="-3137"/>
                <a:lumOff val="13727"/>
                <a:alphaOff val="0"/>
                <a:lumMod val="105000"/>
                <a:satMod val="103000"/>
                <a:tint val="73000"/>
              </a:schemeClr>
            </a:gs>
            <a:gs pos="100000">
              <a:schemeClr val="accent1">
                <a:shade val="50000"/>
                <a:hueOff val="128798"/>
                <a:satOff val="-3137"/>
                <a:lumOff val="1372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232" tIns="78232" rIns="78232" bIns="78232" numCol="1" spcCol="1270" anchor="ctr" anchorCtr="0">
          <a:noAutofit/>
        </a:bodyPr>
        <a:lstStyle/>
        <a:p>
          <a:pPr marL="0" lvl="0" indent="0" algn="ctr" defTabSz="400050">
            <a:lnSpc>
              <a:spcPct val="90000"/>
            </a:lnSpc>
            <a:spcBef>
              <a:spcPct val="0"/>
            </a:spcBef>
            <a:spcAft>
              <a:spcPct val="35000"/>
            </a:spcAft>
            <a:buNone/>
          </a:pPr>
          <a:r>
            <a:rPr lang="es-EC" sz="1100" b="1" kern="1200" noProof="0" dirty="0">
              <a:solidFill>
                <a:srgbClr val="332675"/>
              </a:solidFill>
              <a:latin typeface="Arial" panose="020B0604020202020204" pitchFamily="34" charset="0"/>
              <a:ea typeface="+mn-ea"/>
              <a:cs typeface="Arial" panose="020B0604020202020204" pitchFamily="34" charset="0"/>
            </a:rPr>
            <a:t>Desarrollo y Gestión de Medidas</a:t>
          </a:r>
        </a:p>
      </dsp:txBody>
      <dsp:txXfrm>
        <a:off x="5583609" y="3592258"/>
        <a:ext cx="1441750" cy="865050"/>
      </dsp:txXfrm>
    </dsp:sp>
    <dsp:sp modelId="{18F19887-1277-41E8-A953-69191BE8A10E}">
      <dsp:nvSpPr>
        <dsp:cNvPr id="0" name=""/>
        <dsp:cNvSpPr/>
      </dsp:nvSpPr>
      <dsp:spPr>
        <a:xfrm>
          <a:off x="8796914" y="3979064"/>
          <a:ext cx="301002" cy="91440"/>
        </a:xfrm>
        <a:custGeom>
          <a:avLst/>
          <a:gdLst/>
          <a:ahLst/>
          <a:cxnLst/>
          <a:rect l="0" t="0" r="0" b="0"/>
          <a:pathLst>
            <a:path>
              <a:moveTo>
                <a:pt x="0" y="45720"/>
              </a:moveTo>
              <a:lnTo>
                <a:pt x="167601" y="45720"/>
              </a:lnTo>
              <a:lnTo>
                <a:pt x="167601" y="91437"/>
              </a:lnTo>
              <a:lnTo>
                <a:pt x="301002" y="91437"/>
              </a:lnTo>
            </a:path>
          </a:pathLst>
        </a:custGeom>
        <a:noFill/>
        <a:ln w="6350" cap="flat" cmpd="sng" algn="ctr">
          <a:solidFill>
            <a:schemeClr val="accent1">
              <a:shade val="90000"/>
              <a:hueOff val="69238"/>
              <a:satOff val="-1479"/>
              <a:lumOff val="551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solidFill>
              <a:schemeClr val="accent1">
                <a:lumMod val="50000"/>
              </a:schemeClr>
            </a:solidFill>
            <a:latin typeface="Arial" panose="020B0604020202020204" pitchFamily="34" charset="0"/>
            <a:cs typeface="Arial" panose="020B0604020202020204" pitchFamily="34" charset="0"/>
          </a:endParaRPr>
        </a:p>
      </dsp:txBody>
      <dsp:txXfrm>
        <a:off x="8939046" y="4023126"/>
        <a:ext cx="16736" cy="3316"/>
      </dsp:txXfrm>
    </dsp:sp>
    <dsp:sp modelId="{4058CBEC-55E8-4A76-9AA9-1F1E4B7D58C2}">
      <dsp:nvSpPr>
        <dsp:cNvPr id="0" name=""/>
        <dsp:cNvSpPr/>
      </dsp:nvSpPr>
      <dsp:spPr>
        <a:xfrm>
          <a:off x="7356963" y="3592258"/>
          <a:ext cx="1441750" cy="865050"/>
        </a:xfrm>
        <a:prstGeom prst="rect">
          <a:avLst/>
        </a:prstGeom>
        <a:gradFill rotWithShape="0">
          <a:gsLst>
            <a:gs pos="0">
              <a:schemeClr val="accent1">
                <a:shade val="50000"/>
                <a:hueOff val="96598"/>
                <a:satOff val="-2352"/>
                <a:lumOff val="10295"/>
                <a:alphaOff val="0"/>
                <a:lumMod val="110000"/>
                <a:satMod val="105000"/>
                <a:tint val="67000"/>
              </a:schemeClr>
            </a:gs>
            <a:gs pos="50000">
              <a:schemeClr val="accent1">
                <a:shade val="50000"/>
                <a:hueOff val="96598"/>
                <a:satOff val="-2352"/>
                <a:lumOff val="10295"/>
                <a:alphaOff val="0"/>
                <a:lumMod val="105000"/>
                <a:satMod val="103000"/>
                <a:tint val="73000"/>
              </a:schemeClr>
            </a:gs>
            <a:gs pos="100000">
              <a:schemeClr val="accent1">
                <a:shade val="50000"/>
                <a:hueOff val="96598"/>
                <a:satOff val="-2352"/>
                <a:lumOff val="1029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1120" tIns="71120" rIns="71120" bIns="71120" numCol="1" spcCol="1270" anchor="ctr" anchorCtr="0">
          <a:noAutofit/>
        </a:bodyPr>
        <a:lstStyle/>
        <a:p>
          <a:pPr marL="0" lvl="0" indent="0" algn="ctr" defTabSz="400050">
            <a:lnSpc>
              <a:spcPct val="90000"/>
            </a:lnSpc>
            <a:spcBef>
              <a:spcPct val="0"/>
            </a:spcBef>
            <a:spcAft>
              <a:spcPct val="35000"/>
            </a:spcAft>
            <a:buNone/>
          </a:pPr>
          <a:r>
            <a:rPr lang="es-EC" sz="1000" b="1" kern="1200" noProof="0" dirty="0">
              <a:solidFill>
                <a:srgbClr val="332675"/>
              </a:solidFill>
              <a:latin typeface="Arial" panose="020B0604020202020204" pitchFamily="34" charset="0"/>
              <a:ea typeface="+mn-ea"/>
              <a:cs typeface="Arial" panose="020B0604020202020204" pitchFamily="34" charset="0"/>
            </a:rPr>
            <a:t>Telecomunicaciones</a:t>
          </a:r>
          <a:r>
            <a:rPr lang="es-EC" sz="1100" b="1" kern="1200" noProof="0" dirty="0">
              <a:solidFill>
                <a:srgbClr val="332675"/>
              </a:solidFill>
              <a:latin typeface="Arial" panose="020B0604020202020204" pitchFamily="34" charset="0"/>
              <a:ea typeface="+mn-ea"/>
              <a:cs typeface="Arial" panose="020B0604020202020204" pitchFamily="34" charset="0"/>
            </a:rPr>
            <a:t> </a:t>
          </a:r>
        </a:p>
      </dsp:txBody>
      <dsp:txXfrm>
        <a:off x="7356963" y="3592258"/>
        <a:ext cx="1441750" cy="865050"/>
      </dsp:txXfrm>
    </dsp:sp>
    <dsp:sp modelId="{680C47C0-01DE-40E5-8011-74052A8A3373}">
      <dsp:nvSpPr>
        <dsp:cNvPr id="0" name=""/>
        <dsp:cNvSpPr/>
      </dsp:nvSpPr>
      <dsp:spPr>
        <a:xfrm>
          <a:off x="984424" y="4501227"/>
          <a:ext cx="8866767" cy="255284"/>
        </a:xfrm>
        <a:custGeom>
          <a:avLst/>
          <a:gdLst/>
          <a:ahLst/>
          <a:cxnLst/>
          <a:rect l="0" t="0" r="0" b="0"/>
          <a:pathLst>
            <a:path>
              <a:moveTo>
                <a:pt x="8866767" y="0"/>
              </a:moveTo>
              <a:lnTo>
                <a:pt x="8866767" y="144742"/>
              </a:lnTo>
              <a:lnTo>
                <a:pt x="0" y="144742"/>
              </a:lnTo>
              <a:lnTo>
                <a:pt x="0" y="255284"/>
              </a:lnTo>
            </a:path>
          </a:pathLst>
        </a:custGeom>
        <a:noFill/>
        <a:ln w="6350" cap="flat" cmpd="sng" algn="ctr">
          <a:solidFill>
            <a:schemeClr val="accent1">
              <a:shade val="90000"/>
              <a:hueOff val="34619"/>
              <a:satOff val="-739"/>
              <a:lumOff val="275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noProof="0" dirty="0"/>
        </a:p>
      </dsp:txBody>
      <dsp:txXfrm>
        <a:off x="5196024" y="4627211"/>
        <a:ext cx="443568" cy="3316"/>
      </dsp:txXfrm>
    </dsp:sp>
    <dsp:sp modelId="{84CF6926-F0FC-4F14-82B6-5704E5BD9FAE}">
      <dsp:nvSpPr>
        <dsp:cNvPr id="0" name=""/>
        <dsp:cNvSpPr/>
      </dsp:nvSpPr>
      <dsp:spPr>
        <a:xfrm>
          <a:off x="9130316" y="3637976"/>
          <a:ext cx="1441750" cy="865050"/>
        </a:xfrm>
        <a:prstGeom prst="rect">
          <a:avLst/>
        </a:prstGeom>
        <a:gradFill rotWithShape="0">
          <a:gsLst>
            <a:gs pos="0">
              <a:schemeClr val="accent1">
                <a:shade val="50000"/>
                <a:hueOff val="64399"/>
                <a:satOff val="-1568"/>
                <a:lumOff val="6863"/>
                <a:alphaOff val="0"/>
                <a:lumMod val="110000"/>
                <a:satMod val="105000"/>
                <a:tint val="67000"/>
              </a:schemeClr>
            </a:gs>
            <a:gs pos="50000">
              <a:schemeClr val="accent1">
                <a:shade val="50000"/>
                <a:hueOff val="64399"/>
                <a:satOff val="-1568"/>
                <a:lumOff val="6863"/>
                <a:alphaOff val="0"/>
                <a:lumMod val="105000"/>
                <a:satMod val="103000"/>
                <a:tint val="73000"/>
              </a:schemeClr>
            </a:gs>
            <a:gs pos="100000">
              <a:schemeClr val="accent1">
                <a:shade val="50000"/>
                <a:hueOff val="64399"/>
                <a:satOff val="-1568"/>
                <a:lumOff val="686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232" tIns="78232" rIns="78232" bIns="78232" numCol="1" spcCol="1270" anchor="ctr" anchorCtr="0">
          <a:noAutofit/>
        </a:bodyPr>
        <a:lstStyle/>
        <a:p>
          <a:pPr marL="0" lvl="0" indent="0" algn="ctr" defTabSz="400050">
            <a:lnSpc>
              <a:spcPct val="90000"/>
            </a:lnSpc>
            <a:spcBef>
              <a:spcPct val="0"/>
            </a:spcBef>
            <a:spcAft>
              <a:spcPct val="35000"/>
            </a:spcAft>
            <a:buNone/>
          </a:pPr>
          <a:r>
            <a:rPr lang="es-EC" sz="1100" b="1" kern="1200" noProof="0" dirty="0">
              <a:solidFill>
                <a:srgbClr val="332675"/>
              </a:solidFill>
              <a:latin typeface="Arial" panose="020B0604020202020204" pitchFamily="34" charset="0"/>
              <a:cs typeface="Arial" panose="020B0604020202020204" pitchFamily="34" charset="0"/>
            </a:rPr>
            <a:t>Disposiciones Institucionales</a:t>
          </a:r>
          <a:endParaRPr lang="es-EC" sz="1100" b="1" kern="1200" noProof="0" dirty="0">
            <a:solidFill>
              <a:srgbClr val="332675"/>
            </a:solidFill>
            <a:latin typeface="Arial" panose="020B0604020202020204" pitchFamily="34" charset="0"/>
            <a:ea typeface="+mn-ea"/>
            <a:cs typeface="Arial" panose="020B0604020202020204" pitchFamily="34" charset="0"/>
          </a:endParaRPr>
        </a:p>
      </dsp:txBody>
      <dsp:txXfrm>
        <a:off x="9130316" y="3637976"/>
        <a:ext cx="1441750" cy="865050"/>
      </dsp:txXfrm>
    </dsp:sp>
    <dsp:sp modelId="{F23A500F-ABCE-4F86-BBFC-DDDCDAA739F7}">
      <dsp:nvSpPr>
        <dsp:cNvPr id="0" name=""/>
        <dsp:cNvSpPr/>
      </dsp:nvSpPr>
      <dsp:spPr>
        <a:xfrm>
          <a:off x="263549" y="4788912"/>
          <a:ext cx="1441750" cy="865050"/>
        </a:xfrm>
        <a:prstGeom prst="rect">
          <a:avLst/>
        </a:prstGeom>
        <a:gradFill rotWithShape="0">
          <a:gsLst>
            <a:gs pos="0">
              <a:schemeClr val="accent1">
                <a:shade val="50000"/>
                <a:hueOff val="32199"/>
                <a:satOff val="-784"/>
                <a:lumOff val="3432"/>
                <a:alphaOff val="0"/>
                <a:lumMod val="110000"/>
                <a:satMod val="105000"/>
                <a:tint val="67000"/>
              </a:schemeClr>
            </a:gs>
            <a:gs pos="50000">
              <a:schemeClr val="accent1">
                <a:shade val="50000"/>
                <a:hueOff val="32199"/>
                <a:satOff val="-784"/>
                <a:lumOff val="3432"/>
                <a:alphaOff val="0"/>
                <a:lumMod val="105000"/>
                <a:satMod val="103000"/>
                <a:tint val="73000"/>
              </a:schemeClr>
            </a:gs>
            <a:gs pos="100000">
              <a:schemeClr val="accent1">
                <a:shade val="50000"/>
                <a:hueOff val="32199"/>
                <a:satOff val="-784"/>
                <a:lumOff val="343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232" tIns="78232" rIns="78232" bIns="78232" numCol="1" spcCol="1270" anchor="ctr" anchorCtr="0">
          <a:noAutofit/>
        </a:bodyPr>
        <a:lstStyle/>
        <a:p>
          <a:pPr marL="0" lvl="0" indent="0" algn="ctr" defTabSz="400050">
            <a:lnSpc>
              <a:spcPct val="90000"/>
            </a:lnSpc>
            <a:spcBef>
              <a:spcPct val="0"/>
            </a:spcBef>
            <a:spcAft>
              <a:spcPct val="35000"/>
            </a:spcAft>
            <a:buNone/>
          </a:pPr>
          <a:r>
            <a:rPr lang="es-EC" sz="1100" b="1" kern="1200" noProof="0" dirty="0">
              <a:solidFill>
                <a:srgbClr val="332675"/>
              </a:solidFill>
              <a:latin typeface="Arial" panose="020B0604020202020204" pitchFamily="34" charset="0"/>
              <a:ea typeface="+mn-ea"/>
              <a:cs typeface="Arial" panose="020B0604020202020204" pitchFamily="34" charset="0"/>
            </a:rPr>
            <a:t>Solución de Controversias</a:t>
          </a:r>
        </a:p>
      </dsp:txBody>
      <dsp:txXfrm>
        <a:off x="263549" y="4788912"/>
        <a:ext cx="1441750" cy="865050"/>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2A49FB36-30AC-3493-9849-63158D0C7D4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s-EC"/>
          </a:p>
        </p:txBody>
      </p:sp>
      <p:sp>
        <p:nvSpPr>
          <p:cNvPr id="3" name="Marcador de fecha 2">
            <a:extLst>
              <a:ext uri="{FF2B5EF4-FFF2-40B4-BE49-F238E27FC236}">
                <a16:creationId xmlns:a16="http://schemas.microsoft.com/office/drawing/2014/main" id="{40E6F639-E1A6-3A6F-F86A-24AC4F8C7216}"/>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11BDD5A-4786-ED4E-B04E-5DEC830E2E16}" type="datetimeFigureOut">
              <a:rPr lang="es-EC"/>
              <a:pPr>
                <a:defRPr/>
              </a:pPr>
              <a:t>2/7/25</a:t>
            </a:fld>
            <a:endParaRPr lang="es-EC"/>
          </a:p>
        </p:txBody>
      </p:sp>
      <p:sp>
        <p:nvSpPr>
          <p:cNvPr id="4" name="Marcador de imagen de diapositiva 3">
            <a:extLst>
              <a:ext uri="{FF2B5EF4-FFF2-40B4-BE49-F238E27FC236}">
                <a16:creationId xmlns:a16="http://schemas.microsoft.com/office/drawing/2014/main" id="{09DA6106-71F9-D625-2714-7D1357367134}"/>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s-EC" noProof="0"/>
          </a:p>
        </p:txBody>
      </p:sp>
      <p:sp>
        <p:nvSpPr>
          <p:cNvPr id="5" name="Marcador de notas 4">
            <a:extLst>
              <a:ext uri="{FF2B5EF4-FFF2-40B4-BE49-F238E27FC236}">
                <a16:creationId xmlns:a16="http://schemas.microsoft.com/office/drawing/2014/main" id="{56B5877A-1DB3-9B14-0A89-3AD72D5ECF8E}"/>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a:t>Haga clic para modificar los estilos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s-EC" noProof="0"/>
          </a:p>
        </p:txBody>
      </p:sp>
      <p:sp>
        <p:nvSpPr>
          <p:cNvPr id="6" name="Marcador de pie de página 5">
            <a:extLst>
              <a:ext uri="{FF2B5EF4-FFF2-40B4-BE49-F238E27FC236}">
                <a16:creationId xmlns:a16="http://schemas.microsoft.com/office/drawing/2014/main" id="{3DBC3E77-7812-30EF-460D-9C87749E4D5B}"/>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s-EC"/>
          </a:p>
        </p:txBody>
      </p:sp>
      <p:sp>
        <p:nvSpPr>
          <p:cNvPr id="7" name="Marcador de número de diapositiva 6">
            <a:extLst>
              <a:ext uri="{FF2B5EF4-FFF2-40B4-BE49-F238E27FC236}">
                <a16:creationId xmlns:a16="http://schemas.microsoft.com/office/drawing/2014/main" id="{D730A906-0B9B-307B-2070-3239A124FE80}"/>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2AF8CD36-7251-2E47-8B18-298EAF1E8197}" type="slidenum">
              <a:rPr lang="es-EC"/>
              <a:pPr>
                <a:defRPr/>
              </a:pPr>
              <a:t>‹Nº›</a:t>
            </a:fld>
            <a:endParaRPr lang="es-EC"/>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CAMBIAR BANDERA DE LA IMAGEN</a:t>
            </a:r>
            <a:endParaRPr lang="en-US" dirty="0"/>
          </a:p>
        </p:txBody>
      </p:sp>
      <p:sp>
        <p:nvSpPr>
          <p:cNvPr id="4" name="Marcador de número de diapositiva 3"/>
          <p:cNvSpPr>
            <a:spLocks noGrp="1"/>
          </p:cNvSpPr>
          <p:nvPr>
            <p:ph type="sldNum" sz="quarter" idx="5"/>
          </p:nvPr>
        </p:nvSpPr>
        <p:spPr/>
        <p:txBody>
          <a:bodyPr/>
          <a:lstStyle/>
          <a:p>
            <a:pPr>
              <a:defRPr/>
            </a:pPr>
            <a:fld id="{2AF8CD36-7251-2E47-8B18-298EAF1E8197}" type="slidenum">
              <a:rPr lang="es-EC" smtClean="0"/>
              <a:pPr>
                <a:defRPr/>
              </a:pPr>
              <a:t>1</a:t>
            </a:fld>
            <a:endParaRPr lang="es-EC"/>
          </a:p>
        </p:txBody>
      </p:sp>
    </p:spTree>
    <p:extLst>
      <p:ext uri="{BB962C8B-B14F-4D97-AF65-F5344CB8AC3E}">
        <p14:creationId xmlns:p14="http://schemas.microsoft.com/office/powerpoint/2010/main" val="3160791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3D0D0-CF78-8894-0B86-D8A46CED31A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3AF3449-3000-4C27-A973-78BA41EC4ED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6AFB8BB-4DFE-C584-9684-72B78B244C4A}"/>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E93493A2-FFC6-25FA-0E97-6AA254E6F6A0}"/>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C" sz="1200" b="0" i="0" u="none" strike="noStrike" cap="none" smtClean="0">
                <a:solidFill>
                  <a:schemeClr val="dk1"/>
                </a:solidFill>
                <a:latin typeface="Calibri"/>
                <a:ea typeface="Calibri"/>
                <a:cs typeface="Calibri"/>
                <a:sym typeface="Calibri"/>
              </a:rPr>
              <a:t>3</a:t>
            </a:fld>
            <a:endParaRPr lang="es-EC"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14122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35C18-1189-386C-6330-CFCB6F4B9F47}"/>
            </a:ext>
          </a:extLst>
        </p:cNvPr>
        <p:cNvGrpSpPr/>
        <p:nvPr/>
      </p:nvGrpSpPr>
      <p:grpSpPr>
        <a:xfrm>
          <a:off x="0" y="0"/>
          <a:ext cx="0" cy="0"/>
          <a:chOff x="0" y="0"/>
          <a:chExt cx="0" cy="0"/>
        </a:xfrm>
      </p:grpSpPr>
      <p:sp>
        <p:nvSpPr>
          <p:cNvPr id="20482" name="Marcador de imagen de diapositiva 1">
            <a:extLst>
              <a:ext uri="{FF2B5EF4-FFF2-40B4-BE49-F238E27FC236}">
                <a16:creationId xmlns:a16="http://schemas.microsoft.com/office/drawing/2014/main" id="{EFB8783F-D2CD-CF1C-76FC-5EA65AD0658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Marcador de notas 2">
            <a:extLst>
              <a:ext uri="{FF2B5EF4-FFF2-40B4-BE49-F238E27FC236}">
                <a16:creationId xmlns:a16="http://schemas.microsoft.com/office/drawing/2014/main" id="{83F9CF3D-002B-2622-BDB5-556CB1F7AC9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C" altLang="es-EC" dirty="0"/>
          </a:p>
        </p:txBody>
      </p:sp>
      <p:sp>
        <p:nvSpPr>
          <p:cNvPr id="20484" name="Marcador de número de diapositiva 3">
            <a:extLst>
              <a:ext uri="{FF2B5EF4-FFF2-40B4-BE49-F238E27FC236}">
                <a16:creationId xmlns:a16="http://schemas.microsoft.com/office/drawing/2014/main" id="{361FF7AA-ED46-0BA1-A517-11A3AA3AA28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D0495471-F683-6E48-8E2E-D0888181D185}" type="slidenum">
              <a:rPr lang="es-EC" altLang="es-EC" smtClean="0">
                <a:latin typeface="Calibri" panose="020F0502020204030204" pitchFamily="34" charset="0"/>
              </a:rPr>
              <a:pPr fontAlgn="base">
                <a:spcBef>
                  <a:spcPct val="0"/>
                </a:spcBef>
                <a:spcAft>
                  <a:spcPct val="0"/>
                </a:spcAft>
              </a:pPr>
              <a:t>5</a:t>
            </a:fld>
            <a:endParaRPr lang="es-EC" altLang="es-EC">
              <a:latin typeface="Calibri" panose="020F0502020204030204" pitchFamily="34" charset="0"/>
            </a:endParaRPr>
          </a:p>
        </p:txBody>
      </p:sp>
    </p:spTree>
    <p:extLst>
      <p:ext uri="{BB962C8B-B14F-4D97-AF65-F5344CB8AC3E}">
        <p14:creationId xmlns:p14="http://schemas.microsoft.com/office/powerpoint/2010/main" val="2244382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2530" name="Google Shape;103;p3:notes">
            <a:extLst>
              <a:ext uri="{FF2B5EF4-FFF2-40B4-BE49-F238E27FC236}">
                <a16:creationId xmlns:a16="http://schemas.microsoft.com/office/drawing/2014/main" id="{6FEB92A5-A595-6DA1-B9BF-76F57DB2F2E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numCol="1" anchor="t" anchorCtr="0" compatLnSpc="1">
            <a:prstTxWarp prst="textNoShape">
              <a:avLst/>
            </a:prstTxWarp>
          </a:bodyPr>
          <a:lstStyle/>
          <a:p>
            <a:pPr eaLnBrk="1" hangingPunct="1">
              <a:spcBef>
                <a:spcPts val="363"/>
              </a:spcBef>
            </a:pPr>
            <a:endParaRPr lang="es-EC" altLang="es-EC" dirty="0"/>
          </a:p>
        </p:txBody>
      </p:sp>
      <p:sp>
        <p:nvSpPr>
          <p:cNvPr id="22531" name="Google Shape;104;p3:notes">
            <a:extLst>
              <a:ext uri="{FF2B5EF4-FFF2-40B4-BE49-F238E27FC236}">
                <a16:creationId xmlns:a16="http://schemas.microsoft.com/office/drawing/2014/main" id="{D7269613-C71F-840A-B31D-A4D81BF92885}"/>
              </a:ext>
            </a:extLst>
          </p:cNvPr>
          <p:cNvSpPr>
            <a:spLocks noGrp="1" noRot="1" noChangeAspect="1" noTextEdit="1"/>
          </p:cNvSpPr>
          <p:nvPr>
            <p:ph type="sldImg" idx="2"/>
          </p:nvPr>
        </p:nvSpPr>
        <p:spPr bwMode="auto">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Marcador de imagen de diapositiva 1">
            <a:extLst>
              <a:ext uri="{FF2B5EF4-FFF2-40B4-BE49-F238E27FC236}">
                <a16:creationId xmlns:a16="http://schemas.microsoft.com/office/drawing/2014/main" id="{1F274D0A-7BE9-8580-D4F3-32CE9D81BF8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Marcador de notas 2">
            <a:extLst>
              <a:ext uri="{FF2B5EF4-FFF2-40B4-BE49-F238E27FC236}">
                <a16:creationId xmlns:a16="http://schemas.microsoft.com/office/drawing/2014/main" id="{CE9FB811-BDAB-EDED-D8A8-9BB6F23D014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C" altLang="es-EC" dirty="0"/>
              <a:t>Tiene 29 disciplinas. Constan 25 cuadros, ya que se unificó origen y los otros capítulos están dentro de Disposiciones Institucionales: definiciones, excepciones. Es un acuerdo no solo enfocado en bienes, sino que incluye disciplinas que permitirán el incremento de exportaciones de servicios a través de los capítulos de compras públicas, entrada temporal de personas, servicios, comercio electrónico, entre otros. </a:t>
            </a:r>
          </a:p>
        </p:txBody>
      </p:sp>
      <p:sp>
        <p:nvSpPr>
          <p:cNvPr id="24580" name="Marcador de número de diapositiva 3">
            <a:extLst>
              <a:ext uri="{FF2B5EF4-FFF2-40B4-BE49-F238E27FC236}">
                <a16:creationId xmlns:a16="http://schemas.microsoft.com/office/drawing/2014/main" id="{62140F81-5B69-0205-3AC6-2833698B0A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F01F7926-9BA6-3644-94F3-734586DFDA2D}" type="slidenum">
              <a:rPr lang="es-EC" altLang="es-EC" smtClean="0">
                <a:latin typeface="Calibri" panose="020F0502020204030204" pitchFamily="34" charset="0"/>
              </a:rPr>
              <a:pPr fontAlgn="base">
                <a:spcBef>
                  <a:spcPct val="0"/>
                </a:spcBef>
                <a:spcAft>
                  <a:spcPct val="0"/>
                </a:spcAft>
              </a:pPr>
              <a:t>7</a:t>
            </a:fld>
            <a:endParaRPr lang="es-EC" altLang="es-EC">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Marcador de imagen de diapositiva 1">
            <a:extLst>
              <a:ext uri="{FF2B5EF4-FFF2-40B4-BE49-F238E27FC236}">
                <a16:creationId xmlns:a16="http://schemas.microsoft.com/office/drawing/2014/main" id="{D3D3803D-4158-3AE1-C648-18B80D6B551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Marcador de notas 2">
            <a:extLst>
              <a:ext uri="{FF2B5EF4-FFF2-40B4-BE49-F238E27FC236}">
                <a16:creationId xmlns:a16="http://schemas.microsoft.com/office/drawing/2014/main" id="{BE42D524-875D-C8ED-0532-A03BF49079C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C" altLang="es-EC" dirty="0"/>
              <a:t>Este acuerdo entre sus principales logros </a:t>
            </a:r>
          </a:p>
        </p:txBody>
      </p:sp>
      <p:sp>
        <p:nvSpPr>
          <p:cNvPr id="26628" name="Marcador de número de diapositiva 3">
            <a:extLst>
              <a:ext uri="{FF2B5EF4-FFF2-40B4-BE49-F238E27FC236}">
                <a16:creationId xmlns:a16="http://schemas.microsoft.com/office/drawing/2014/main" id="{98DA51C8-E516-2AE4-E211-BFE0D2D769E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1B5FC40F-F053-F04C-9261-400F0C7ED2FB}" type="slidenum">
              <a:rPr lang="es-EC" altLang="es-EC" smtClean="0">
                <a:latin typeface="Calibri" panose="020F0502020204030204" pitchFamily="34" charset="0"/>
              </a:rPr>
              <a:pPr fontAlgn="base">
                <a:spcBef>
                  <a:spcPct val="0"/>
                </a:spcBef>
                <a:spcAft>
                  <a:spcPct val="0"/>
                </a:spcAft>
              </a:pPr>
              <a:t>8</a:t>
            </a:fld>
            <a:endParaRPr lang="es-EC" altLang="es-EC">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CAMBIAR BANDERA DE LA IMÁGEN</a:t>
            </a:r>
            <a:endParaRPr lang="en-US" dirty="0"/>
          </a:p>
        </p:txBody>
      </p:sp>
      <p:sp>
        <p:nvSpPr>
          <p:cNvPr id="4" name="Marcador de número de diapositiva 3"/>
          <p:cNvSpPr>
            <a:spLocks noGrp="1"/>
          </p:cNvSpPr>
          <p:nvPr>
            <p:ph type="sldNum" sz="quarter" idx="5"/>
          </p:nvPr>
        </p:nvSpPr>
        <p:spPr/>
        <p:txBody>
          <a:bodyPr/>
          <a:lstStyle/>
          <a:p>
            <a:pPr>
              <a:defRPr/>
            </a:pPr>
            <a:fld id="{2AF8CD36-7251-2E47-8B18-298EAF1E8197}" type="slidenum">
              <a:rPr lang="es-EC" smtClean="0"/>
              <a:pPr>
                <a:defRPr/>
              </a:pPr>
              <a:t>9</a:t>
            </a:fld>
            <a:endParaRPr lang="es-EC"/>
          </a:p>
        </p:txBody>
      </p:sp>
    </p:spTree>
    <p:extLst>
      <p:ext uri="{BB962C8B-B14F-4D97-AF65-F5344CB8AC3E}">
        <p14:creationId xmlns:p14="http://schemas.microsoft.com/office/powerpoint/2010/main" val="1871759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C" dirty="0"/>
          </a:p>
        </p:txBody>
      </p:sp>
    </p:spTree>
    <p:extLst>
      <p:ext uri="{BB962C8B-B14F-4D97-AF65-F5344CB8AC3E}">
        <p14:creationId xmlns:p14="http://schemas.microsoft.com/office/powerpoint/2010/main" val="1175366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Marcador de imagen de diapositiva 1">
            <a:extLst>
              <a:ext uri="{FF2B5EF4-FFF2-40B4-BE49-F238E27FC236}">
                <a16:creationId xmlns:a16="http://schemas.microsoft.com/office/drawing/2014/main" id="{5FF918EE-C521-26B2-5462-C17CB9C55DB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Marcador de notas 2">
            <a:extLst>
              <a:ext uri="{FF2B5EF4-FFF2-40B4-BE49-F238E27FC236}">
                <a16:creationId xmlns:a16="http://schemas.microsoft.com/office/drawing/2014/main" id="{8A18CA48-D9A7-A624-84B2-980194A0892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C" dirty="0"/>
              <a:t>El crecimiento que se espera de las </a:t>
            </a:r>
            <a:r>
              <a:rPr lang="es-ES" altLang="es-EC" dirty="0" err="1"/>
              <a:t>expor</a:t>
            </a:r>
            <a:r>
              <a:rPr lang="es-ES" altLang="es-EC" dirty="0"/>
              <a:t>. Que nos dieron el 100% de las </a:t>
            </a:r>
            <a:r>
              <a:rPr lang="es-ES" altLang="es-EC" dirty="0" err="1"/>
              <a:t>expor</a:t>
            </a:r>
            <a:r>
              <a:rPr lang="es-ES" altLang="es-EC" dirty="0"/>
              <a:t>. Cuales serían esos principales productos que tienen un arancel y cuanto va a tener</a:t>
            </a:r>
          </a:p>
          <a:p>
            <a:pPr eaLnBrk="1" hangingPunct="1">
              <a:spcBef>
                <a:spcPct val="0"/>
              </a:spcBef>
            </a:pPr>
            <a:endParaRPr lang="es-EC" altLang="es-EC" dirty="0"/>
          </a:p>
        </p:txBody>
      </p:sp>
      <p:sp>
        <p:nvSpPr>
          <p:cNvPr id="29700" name="Marcador de número de diapositiva 3">
            <a:extLst>
              <a:ext uri="{FF2B5EF4-FFF2-40B4-BE49-F238E27FC236}">
                <a16:creationId xmlns:a16="http://schemas.microsoft.com/office/drawing/2014/main" id="{F544DBFB-2138-D805-747A-67E92558A7D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A21CEB5A-7085-A148-AF48-8477DB27D4C5}" type="slidenum">
              <a:rPr lang="es-EC" altLang="es-EC" smtClean="0">
                <a:latin typeface="Calibri" panose="020F0502020204030204" pitchFamily="34" charset="0"/>
              </a:rPr>
              <a:pPr fontAlgn="base">
                <a:spcBef>
                  <a:spcPct val="0"/>
                </a:spcBef>
                <a:spcAft>
                  <a:spcPct val="0"/>
                </a:spcAft>
              </a:pPr>
              <a:t>11</a:t>
            </a:fld>
            <a:endParaRPr lang="es-EC" altLang="es-EC">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705AC-A353-D9D9-2F4B-0DE3B7109BD9}"/>
            </a:ext>
          </a:extLst>
        </p:cNvPr>
        <p:cNvGrpSpPr/>
        <p:nvPr/>
      </p:nvGrpSpPr>
      <p:grpSpPr>
        <a:xfrm>
          <a:off x="0" y="0"/>
          <a:ext cx="0" cy="0"/>
          <a:chOff x="0" y="0"/>
          <a:chExt cx="0" cy="0"/>
        </a:xfrm>
      </p:grpSpPr>
      <p:sp>
        <p:nvSpPr>
          <p:cNvPr id="31746" name="Marcador de imagen de diapositiva 1">
            <a:extLst>
              <a:ext uri="{FF2B5EF4-FFF2-40B4-BE49-F238E27FC236}">
                <a16:creationId xmlns:a16="http://schemas.microsoft.com/office/drawing/2014/main" id="{AF482492-637E-63AF-33AB-6B835915D69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Marcador de notas 2">
            <a:extLst>
              <a:ext uri="{FF2B5EF4-FFF2-40B4-BE49-F238E27FC236}">
                <a16:creationId xmlns:a16="http://schemas.microsoft.com/office/drawing/2014/main" id="{C78AFED2-E869-7C66-1E12-556A848AA43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C" altLang="es-EC" dirty="0"/>
              <a:t>MABE, MODIFICAR</a:t>
            </a:r>
          </a:p>
        </p:txBody>
      </p:sp>
      <p:sp>
        <p:nvSpPr>
          <p:cNvPr id="31748" name="Marcador de número de diapositiva 3">
            <a:extLst>
              <a:ext uri="{FF2B5EF4-FFF2-40B4-BE49-F238E27FC236}">
                <a16:creationId xmlns:a16="http://schemas.microsoft.com/office/drawing/2014/main" id="{B56FD680-947B-9919-27E3-F17C7F5120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A28A8DF4-2209-E042-8DAF-CDD997D2FB20}" type="slidenum">
              <a:rPr lang="es-EC" altLang="es-EC" smtClean="0">
                <a:latin typeface="Calibri" panose="020F0502020204030204" pitchFamily="34" charset="0"/>
              </a:rPr>
              <a:pPr fontAlgn="base">
                <a:spcBef>
                  <a:spcPct val="0"/>
                </a:spcBef>
                <a:spcAft>
                  <a:spcPct val="0"/>
                </a:spcAft>
              </a:pPr>
              <a:t>12</a:t>
            </a:fld>
            <a:endParaRPr lang="es-EC" altLang="es-EC">
              <a:latin typeface="Calibri" panose="020F0502020204030204" pitchFamily="34" charset="0"/>
            </a:endParaRPr>
          </a:p>
        </p:txBody>
      </p:sp>
    </p:spTree>
    <p:extLst>
      <p:ext uri="{BB962C8B-B14F-4D97-AF65-F5344CB8AC3E}">
        <p14:creationId xmlns:p14="http://schemas.microsoft.com/office/powerpoint/2010/main" val="909152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imagen de diapositiva 1">
            <a:extLst>
              <a:ext uri="{FF2B5EF4-FFF2-40B4-BE49-F238E27FC236}">
                <a16:creationId xmlns:a16="http://schemas.microsoft.com/office/drawing/2014/main" id="{E03ADF83-5395-957B-59C5-D8FB6FAE5B6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Marcador de notas 2">
            <a:extLst>
              <a:ext uri="{FF2B5EF4-FFF2-40B4-BE49-F238E27FC236}">
                <a16:creationId xmlns:a16="http://schemas.microsoft.com/office/drawing/2014/main" id="{B77FC7C5-9D88-1432-DB1A-63B38F21B02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C" altLang="es-EC" dirty="0"/>
              <a:t>MABE, MODIFICAR</a:t>
            </a:r>
          </a:p>
        </p:txBody>
      </p:sp>
      <p:sp>
        <p:nvSpPr>
          <p:cNvPr id="31748" name="Marcador de número de diapositiva 3">
            <a:extLst>
              <a:ext uri="{FF2B5EF4-FFF2-40B4-BE49-F238E27FC236}">
                <a16:creationId xmlns:a16="http://schemas.microsoft.com/office/drawing/2014/main" id="{84D77003-B7AA-6CCE-F2E0-2D391F524DC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A28A8DF4-2209-E042-8DAF-CDD997D2FB20}" type="slidenum">
              <a:rPr lang="es-EC" altLang="es-EC" smtClean="0">
                <a:latin typeface="Calibri" panose="020F0502020204030204" pitchFamily="34" charset="0"/>
              </a:rPr>
              <a:pPr fontAlgn="base">
                <a:spcBef>
                  <a:spcPct val="0"/>
                </a:spcBef>
                <a:spcAft>
                  <a:spcPct val="0"/>
                </a:spcAft>
              </a:pPr>
              <a:t>13</a:t>
            </a:fld>
            <a:endParaRPr lang="es-EC" altLang="es-EC">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dirty="0"/>
          </a:p>
        </p:txBody>
      </p:sp>
      <p:sp>
        <p:nvSpPr>
          <p:cNvPr id="251" name="Google Shape;25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s-ES" dirty="0"/>
              <a:t>Lista de pueblos indígenas  productos </a:t>
            </a:r>
            <a:endParaRPr dirty="0"/>
          </a:p>
        </p:txBody>
      </p:sp>
      <p:sp>
        <p:nvSpPr>
          <p:cNvPr id="96" name="Google Shape;9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s-ES" dirty="0"/>
              <a:t>potenciales</a:t>
            </a:r>
            <a:endParaRPr dirty="0"/>
          </a:p>
        </p:txBody>
      </p:sp>
      <p:sp>
        <p:nvSpPr>
          <p:cNvPr id="263" name="Google Shape;26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09893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s-ES" dirty="0"/>
              <a:t>Nota resaltando en las que logró mejor condición que Colombia y Perú</a:t>
            </a:r>
            <a:endParaRPr dirty="0"/>
          </a:p>
        </p:txBody>
      </p:sp>
      <p:sp>
        <p:nvSpPr>
          <p:cNvPr id="213" name="Google Shape;213;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C"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200" name="Google Shape;200;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C" sz="1200" b="0" i="0" u="none" strike="noStrike" cap="none">
                <a:solidFill>
                  <a:schemeClr val="dk1"/>
                </a:solidFill>
                <a:latin typeface="Calibri"/>
                <a:ea typeface="Calibri"/>
                <a:cs typeface="Calibri"/>
                <a:sym typeface="Calibri"/>
              </a:rPr>
              <a:t>18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00" name="Google Shape;200;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s-EC"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19</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25C578A4-7E9F-C242-AAAF-C8A3C9831E10}" type="slidenum">
              <a:rPr lang="es-EC" smtClean="0"/>
              <a:t>21</a:t>
            </a:fld>
            <a:endParaRPr lang="es-EC"/>
          </a:p>
        </p:txBody>
      </p:sp>
    </p:spTree>
    <p:extLst>
      <p:ext uri="{BB962C8B-B14F-4D97-AF65-F5344CB8AC3E}">
        <p14:creationId xmlns:p14="http://schemas.microsoft.com/office/powerpoint/2010/main" val="17054840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Que % son bienes de capital y bienes de consumo</a:t>
            </a:r>
            <a:endParaRPr lang="es-EC" dirty="0"/>
          </a:p>
        </p:txBody>
      </p:sp>
      <p:sp>
        <p:nvSpPr>
          <p:cNvPr id="4" name="Marcador de número de diapositiva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C" sz="1200" b="0" i="0" u="none" strike="noStrike" cap="none" smtClean="0">
                <a:solidFill>
                  <a:schemeClr val="dk1"/>
                </a:solidFill>
                <a:latin typeface="Calibri"/>
                <a:ea typeface="Calibri"/>
                <a:cs typeface="Calibri"/>
                <a:sym typeface="Calibri"/>
              </a:rPr>
              <a:t>22</a:t>
            </a:fld>
            <a:endParaRPr lang="es-EC"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49775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93" name="Google Shape;29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Marcador de imagen de diapositiva 1">
            <a:extLst>
              <a:ext uri="{FF2B5EF4-FFF2-40B4-BE49-F238E27FC236}">
                <a16:creationId xmlns:a16="http://schemas.microsoft.com/office/drawing/2014/main" id="{78805DAC-7367-34DC-3CF6-CC7B8F45EC2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Marcador de notas 2">
            <a:extLst>
              <a:ext uri="{FF2B5EF4-FFF2-40B4-BE49-F238E27FC236}">
                <a16:creationId xmlns:a16="http://schemas.microsoft.com/office/drawing/2014/main" id="{5D1B773F-098E-A240-44E1-84BAC0E4F65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C" altLang="es-EC" dirty="0"/>
          </a:p>
        </p:txBody>
      </p:sp>
      <p:sp>
        <p:nvSpPr>
          <p:cNvPr id="46084" name="Marcador de número de diapositiva 3">
            <a:extLst>
              <a:ext uri="{FF2B5EF4-FFF2-40B4-BE49-F238E27FC236}">
                <a16:creationId xmlns:a16="http://schemas.microsoft.com/office/drawing/2014/main" id="{6AE656F4-99A1-3202-16E2-4D03BDDD7E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6743CB2-188F-484B-90B1-A222AFDD93B9}" type="slidenum">
              <a:rPr lang="es-EC" altLang="es-EC" smtClean="0">
                <a:latin typeface="Calibri" panose="020F0502020204030204" pitchFamily="34" charset="0"/>
              </a:rPr>
              <a:pPr fontAlgn="base">
                <a:spcBef>
                  <a:spcPct val="0"/>
                </a:spcBef>
                <a:spcAft>
                  <a:spcPct val="0"/>
                </a:spcAft>
              </a:pPr>
              <a:t>24</a:t>
            </a:fld>
            <a:endParaRPr lang="es-EC" altLang="es-EC">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Marcador de imagen de diapositiva 1">
            <a:extLst>
              <a:ext uri="{FF2B5EF4-FFF2-40B4-BE49-F238E27FC236}">
                <a16:creationId xmlns:a16="http://schemas.microsoft.com/office/drawing/2014/main" id="{BC6A70FE-5113-052B-18E7-5B303B993A5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Marcador de notas 2">
            <a:extLst>
              <a:ext uri="{FF2B5EF4-FFF2-40B4-BE49-F238E27FC236}">
                <a16:creationId xmlns:a16="http://schemas.microsoft.com/office/drawing/2014/main" id="{FC7CE163-58B4-4B13-8C7E-B11498F6709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s-EC" altLang="es-EC" sz="1200" b="1" dirty="0">
                <a:latin typeface="Calibri Light" panose="020F0302020204030204" pitchFamily="34" charset="0"/>
                <a:ea typeface="TimesNewRomanPSMT"/>
                <a:cs typeface="Times New Roman" panose="02020603050405020304" pitchFamily="18" charset="0"/>
              </a:rPr>
              <a:t>ORIGEN: </a:t>
            </a:r>
            <a:r>
              <a:rPr lang="es-EC" altLang="es-EC" sz="1200" dirty="0">
                <a:latin typeface="Calibri Light" panose="020F0302020204030204" pitchFamily="34" charset="0"/>
                <a:ea typeface="TimesNewRomanPSMT"/>
                <a:cs typeface="Times New Roman" panose="02020603050405020304" pitchFamily="18" charset="0"/>
              </a:rPr>
              <a:t>Se establecen las disposiciones para determinar el origen de las mercancías que tendrán derecho de gozar de preferencias arancelarias, así como los procedimientos aplicables para administrar el régimen de origen. Para obtener la reducción de los aranceles, se debe presentar al momento de la importación ante las autoridades aduaneras un certificado de origen que debe ser completado por el exportador y avalado por una entidad autorizada en cada Parte.</a:t>
            </a:r>
            <a:endParaRPr lang="es-EC" altLang="es-EC" sz="1200" dirty="0">
              <a:ea typeface="Calibri" panose="020F0502020204030204" pitchFamily="34" charset="0"/>
              <a:cs typeface="Times New Roman" panose="02020603050405020304" pitchFamily="18" charset="0"/>
            </a:endParaRPr>
          </a:p>
          <a:p>
            <a:pPr eaLnBrk="1" hangingPunct="1">
              <a:spcBef>
                <a:spcPct val="0"/>
              </a:spcBef>
            </a:pPr>
            <a:endParaRPr lang="es-EC" altLang="es-EC" dirty="0"/>
          </a:p>
        </p:txBody>
      </p:sp>
      <p:sp>
        <p:nvSpPr>
          <p:cNvPr id="48132" name="Marcador de número de diapositiva 3">
            <a:extLst>
              <a:ext uri="{FF2B5EF4-FFF2-40B4-BE49-F238E27FC236}">
                <a16:creationId xmlns:a16="http://schemas.microsoft.com/office/drawing/2014/main" id="{C684C528-F82F-EAEA-81A6-D719607021B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93E86895-1E1A-8B4D-BD37-70E123D871BF}" type="slidenum">
              <a:rPr lang="es-EC" altLang="es-EC" smtClean="0">
                <a:latin typeface="Calibri" panose="020F0502020204030204" pitchFamily="34" charset="0"/>
              </a:rPr>
              <a:pPr fontAlgn="base">
                <a:spcBef>
                  <a:spcPct val="0"/>
                </a:spcBef>
                <a:spcAft>
                  <a:spcPct val="0"/>
                </a:spcAft>
              </a:pPr>
              <a:t>25</a:t>
            </a:fld>
            <a:endParaRPr lang="es-EC" altLang="es-EC">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Marcador de imagen de diapositiva 1">
            <a:extLst>
              <a:ext uri="{FF2B5EF4-FFF2-40B4-BE49-F238E27FC236}">
                <a16:creationId xmlns:a16="http://schemas.microsoft.com/office/drawing/2014/main" id="{0240C09E-BBD7-9B20-2B9A-CB232DE7308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Marcador de notas 2">
            <a:extLst>
              <a:ext uri="{FF2B5EF4-FFF2-40B4-BE49-F238E27FC236}">
                <a16:creationId xmlns:a16="http://schemas.microsoft.com/office/drawing/2014/main" id="{E8F96F7F-3590-EC6B-8352-6A7C617857E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r>
              <a:rPr lang="es-EC" altLang="es-EC" sz="1200" b="1" dirty="0">
                <a:latin typeface="Calibri Light" panose="020F0302020204030204" pitchFamily="34" charset="0"/>
                <a:ea typeface="TimesNewRomanPSMT"/>
                <a:cs typeface="Times New Roman" panose="02020603050405020304" pitchFamily="18" charset="0"/>
              </a:rPr>
              <a:t>Facilitación del Comercio y Procedimientos Aduaneros </a:t>
            </a:r>
            <a:endParaRPr lang="es-EC" altLang="es-EC" sz="1200" dirty="0">
              <a:ea typeface="Calibri" panose="020F0502020204030204" pitchFamily="34" charset="0"/>
              <a:cs typeface="Times New Roman" panose="02020603050405020304" pitchFamily="18" charset="0"/>
            </a:endParaRPr>
          </a:p>
          <a:p>
            <a:pPr algn="just"/>
            <a:r>
              <a:rPr lang="es-EC" altLang="es-EC" sz="1200" dirty="0">
                <a:latin typeface="Calibri Light" panose="020F0302020204030204" pitchFamily="34" charset="0"/>
                <a:ea typeface="TimesNewRomanPSMT"/>
                <a:cs typeface="Times New Roman" panose="02020603050405020304" pitchFamily="18" charset="0"/>
              </a:rPr>
              <a:t>Aborda disposiciones para agilizar los procedimientos aduaneros de importación de las mercancías y crea un Comité de Facilitación del Comercio y Procedimientos Aduaneros.  Incluye la cooperación aduanera y la asistencia mutua, el uso de tecnología de la información y la gestión de riesgos, y la implementación del Programa de Operador Económico Autorizado, regula los procedimientos aduaneros aplicados a los bienes comerciados entre las partes, así como el movimiento de transporte. También menciona la valoración aduanera y la clasificación arancelaria, haciendo referencia al Artículo VII del GATT 1994 y el Acuerdo sobre Valoración en Aduana, y el Convenio Internacional sobre el Sistema Armonizado de Descripción y Codificación de Mercancías, las Partes aplicarán este instrumento esta información mientras se preserva su significado original.</a:t>
            </a:r>
            <a:endParaRPr lang="es-EC" altLang="es-EC" sz="1200" dirty="0">
              <a:ea typeface="Calibri" panose="020F0502020204030204" pitchFamily="34" charset="0"/>
              <a:cs typeface="Times New Roman" panose="02020603050405020304" pitchFamily="18" charset="0"/>
            </a:endParaRPr>
          </a:p>
          <a:p>
            <a:pPr eaLnBrk="1" hangingPunct="1">
              <a:spcBef>
                <a:spcPct val="0"/>
              </a:spcBef>
            </a:pPr>
            <a:endParaRPr lang="es-EC" altLang="es-EC" dirty="0"/>
          </a:p>
        </p:txBody>
      </p:sp>
      <p:sp>
        <p:nvSpPr>
          <p:cNvPr id="50180" name="Marcador de número de diapositiva 3">
            <a:extLst>
              <a:ext uri="{FF2B5EF4-FFF2-40B4-BE49-F238E27FC236}">
                <a16:creationId xmlns:a16="http://schemas.microsoft.com/office/drawing/2014/main" id="{8CFF892B-600D-C04F-0458-6D1176F4C97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3579641A-10E3-604F-94A5-0A6667B64B87}" type="slidenum">
              <a:rPr lang="es-EC" altLang="es-EC" smtClean="0">
                <a:latin typeface="Calibri" panose="020F0502020204030204" pitchFamily="34" charset="0"/>
              </a:rPr>
              <a:pPr fontAlgn="base">
                <a:spcBef>
                  <a:spcPct val="0"/>
                </a:spcBef>
                <a:spcAft>
                  <a:spcPct val="0"/>
                </a:spcAft>
              </a:pPr>
              <a:t>26</a:t>
            </a:fld>
            <a:endParaRPr lang="es-EC" altLang="es-EC">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Marcador de imagen de diapositiva 1">
            <a:extLst>
              <a:ext uri="{FF2B5EF4-FFF2-40B4-BE49-F238E27FC236}">
                <a16:creationId xmlns:a16="http://schemas.microsoft.com/office/drawing/2014/main" id="{08EB3718-0E5E-4084-6D11-0D95AE299A1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Marcador de notas 2">
            <a:extLst>
              <a:ext uri="{FF2B5EF4-FFF2-40B4-BE49-F238E27FC236}">
                <a16:creationId xmlns:a16="http://schemas.microsoft.com/office/drawing/2014/main" id="{298E4D8F-7795-C726-A3CA-5A5F108FA3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07000"/>
              </a:lnSpc>
              <a:spcAft>
                <a:spcPts val="800"/>
              </a:spcAft>
              <a:defRPr/>
            </a:pPr>
            <a:r>
              <a:rPr lang="es-EC" sz="1200" b="1" kern="100" dirty="0">
                <a:ea typeface="Calibri" panose="020F0502020204030204" pitchFamily="34" charset="0"/>
                <a:cs typeface="Times New Roman" panose="02020603050405020304" pitchFamily="18" charset="0"/>
              </a:rPr>
              <a:t>}</a:t>
            </a:r>
          </a:p>
          <a:p>
            <a:pPr eaLnBrk="1" hangingPunct="1">
              <a:spcBef>
                <a:spcPct val="0"/>
              </a:spcBef>
            </a:pPr>
            <a:endParaRPr lang="es-EC" altLang="es-EC" dirty="0"/>
          </a:p>
        </p:txBody>
      </p:sp>
      <p:sp>
        <p:nvSpPr>
          <p:cNvPr id="52228" name="Marcador de número de diapositiva 3">
            <a:extLst>
              <a:ext uri="{FF2B5EF4-FFF2-40B4-BE49-F238E27FC236}">
                <a16:creationId xmlns:a16="http://schemas.microsoft.com/office/drawing/2014/main" id="{9686E77B-3526-F222-6A13-97552FFE81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D2DA279-7BF5-4141-9E12-D1B666766642}" type="slidenum">
              <a:rPr lang="es-EC" altLang="es-EC" smtClean="0">
                <a:latin typeface="Calibri" panose="020F0502020204030204" pitchFamily="34" charset="0"/>
              </a:rPr>
              <a:pPr fontAlgn="base">
                <a:spcBef>
                  <a:spcPct val="0"/>
                </a:spcBef>
                <a:spcAft>
                  <a:spcPct val="0"/>
                </a:spcAft>
              </a:pPr>
              <a:t>27</a:t>
            </a:fld>
            <a:endParaRPr lang="es-EC" altLang="es-EC">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lnSpc>
                <a:spcPct val="107000"/>
              </a:lnSpc>
              <a:spcAft>
                <a:spcPts val="800"/>
              </a:spcAft>
              <a:defRPr/>
            </a:pPr>
            <a:r>
              <a:rPr lang="es-EC" sz="1200" b="1" kern="100" dirty="0">
                <a:ea typeface="Calibri" panose="020F0502020204030204" pitchFamily="34" charset="0"/>
                <a:cs typeface="Times New Roman" panose="02020603050405020304" pitchFamily="18" charset="0"/>
              </a:rPr>
              <a:t>COMPRAS PÚBLICAS</a:t>
            </a:r>
            <a:endParaRPr lang="es-EC" sz="1200" kern="100" dirty="0">
              <a:ea typeface="Calibri" panose="020F0502020204030204" pitchFamily="34" charset="0"/>
              <a:cs typeface="Times New Roman" panose="02020603050405020304" pitchFamily="18" charset="0"/>
            </a:endParaRPr>
          </a:p>
          <a:p>
            <a:pPr algn="just">
              <a:lnSpc>
                <a:spcPct val="107000"/>
              </a:lnSpc>
              <a:spcAft>
                <a:spcPts val="800"/>
              </a:spcAft>
              <a:defRPr/>
            </a:pPr>
            <a:r>
              <a:rPr lang="es-EC" sz="1200" kern="100" dirty="0">
                <a:ea typeface="Calibri" panose="020F0502020204030204" pitchFamily="34" charset="0"/>
                <a:cs typeface="Times New Roman" panose="02020603050405020304" pitchFamily="18" charset="0"/>
              </a:rPr>
              <a:t>El objetivo de este capítulo es lograr la apertura de los mercados de adquisición de bienes y servicios de las entidades públicas y ampliar la concurrencia en los procesos licitatorios de ambos países.  Promueve que las adquisiciones gubernamentales se realicen con reglas claras de manera justa, transparente y no discriminatoria, contribuyendo a la eficiencia, a prevenir la corrupción y mejorar la gobernanza en el sector público.</a:t>
            </a:r>
          </a:p>
          <a:p>
            <a:pPr algn="just">
              <a:lnSpc>
                <a:spcPct val="107000"/>
              </a:lnSpc>
              <a:spcAft>
                <a:spcPts val="800"/>
              </a:spcAft>
              <a:defRPr/>
            </a:pPr>
            <a:r>
              <a:rPr lang="es-EC" sz="1200" kern="100" dirty="0">
                <a:ea typeface="Calibri" panose="020F0502020204030204" pitchFamily="34" charset="0"/>
                <a:cs typeface="Times New Roman" panose="02020603050405020304" pitchFamily="18" charset="0"/>
              </a:rPr>
              <a:t>Establece, dentro de sus principios generales, que las Partes se otorguen un trato no menos favorable que el otorgado a sus propias mercancías o servicios, precisando que la contratación cubierta está sometida a las limitaciones y reservas establecidas en el respectivo capítulo y su anexo.</a:t>
            </a:r>
          </a:p>
          <a:p>
            <a:pPr algn="just">
              <a:lnSpc>
                <a:spcPct val="107000"/>
              </a:lnSpc>
              <a:spcAft>
                <a:spcPts val="800"/>
              </a:spcAft>
              <a:defRPr/>
            </a:pPr>
            <a:r>
              <a:rPr lang="es-EC" sz="1200" kern="100" dirty="0">
                <a:ea typeface="Calibri" panose="020F0502020204030204" pitchFamily="34" charset="0"/>
                <a:cs typeface="Times New Roman" panose="02020603050405020304" pitchFamily="18" charset="0"/>
              </a:rPr>
              <a:t>Cabe destacar que, el capítulo se aplica solamente a las entidades, mercancías y servicios que han sido enlistadas por ambas Partes en el Acuerdo, a través del Anexo y a las contrataciones cuyos montos superen los umbrales acordados. Las reservas que la República del Ecuador aplicará al momento de la entrada en vigor del Acuerdo guardan estricto apego a la aplicación del artículo 288 de la Constitución, en sus dos dimensiones:</a:t>
            </a:r>
          </a:p>
          <a:p>
            <a:pPr algn="just">
              <a:lnSpc>
                <a:spcPct val="107000"/>
              </a:lnSpc>
              <a:spcAft>
                <a:spcPts val="800"/>
              </a:spcAft>
              <a:defRPr/>
            </a:pPr>
            <a:r>
              <a:rPr lang="es-EC" sz="1200" kern="100" dirty="0">
                <a:ea typeface="Calibri" panose="020F0502020204030204" pitchFamily="34" charset="0"/>
                <a:cs typeface="Times New Roman" panose="02020603050405020304" pitchFamily="18" charset="0"/>
              </a:rPr>
              <a:t>1.	Dar prioridades en la Contratación Pública a la producción nacional y al mismo tiempo que los procesos de compras públicas cumplan con criterios de eficiencia, transparencia, calidad, responsabilidad ambiental y social.</a:t>
            </a:r>
          </a:p>
          <a:p>
            <a:pPr algn="just">
              <a:lnSpc>
                <a:spcPct val="107000"/>
              </a:lnSpc>
              <a:spcAft>
                <a:spcPts val="800"/>
              </a:spcAft>
              <a:defRPr/>
            </a:pPr>
            <a:r>
              <a:rPr lang="es-EC" sz="1200" kern="100" dirty="0">
                <a:ea typeface="Calibri" panose="020F0502020204030204" pitchFamily="34" charset="0"/>
                <a:cs typeface="Times New Roman" panose="02020603050405020304" pitchFamily="18" charset="0"/>
              </a:rPr>
              <a:t>2.	Enfocar esta prioridad en las MIPYMES y AEPYS.</a:t>
            </a:r>
          </a:p>
          <a:p>
            <a:endParaRPr lang="es-EC" dirty="0"/>
          </a:p>
        </p:txBody>
      </p:sp>
      <p:sp>
        <p:nvSpPr>
          <p:cNvPr id="4" name="Marcador de número de diapositiva 3"/>
          <p:cNvSpPr>
            <a:spLocks noGrp="1"/>
          </p:cNvSpPr>
          <p:nvPr>
            <p:ph type="sldNum" sz="quarter" idx="5"/>
          </p:nvPr>
        </p:nvSpPr>
        <p:spPr/>
        <p:txBody>
          <a:bodyPr/>
          <a:lstStyle/>
          <a:p>
            <a:pPr>
              <a:defRPr/>
            </a:pPr>
            <a:fld id="{2AF8CD36-7251-2E47-8B18-298EAF1E8197}" type="slidenum">
              <a:rPr lang="es-EC" smtClean="0"/>
              <a:pPr>
                <a:defRPr/>
              </a:pPr>
              <a:t>28</a:t>
            </a:fld>
            <a:endParaRPr lang="es-EC"/>
          </a:p>
        </p:txBody>
      </p:sp>
    </p:spTree>
    <p:extLst>
      <p:ext uri="{BB962C8B-B14F-4D97-AF65-F5344CB8AC3E}">
        <p14:creationId xmlns:p14="http://schemas.microsoft.com/office/powerpoint/2010/main" val="22378344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pPr>
              <a:defRPr/>
            </a:pPr>
            <a:fld id="{2AF8CD36-7251-2E47-8B18-298EAF1E8197}" type="slidenum">
              <a:rPr lang="es-EC" smtClean="0"/>
              <a:pPr>
                <a:defRPr/>
              </a:pPr>
              <a:t>29</a:t>
            </a:fld>
            <a:endParaRPr lang="es-EC"/>
          </a:p>
        </p:txBody>
      </p:sp>
    </p:spTree>
    <p:extLst>
      <p:ext uri="{BB962C8B-B14F-4D97-AF65-F5344CB8AC3E}">
        <p14:creationId xmlns:p14="http://schemas.microsoft.com/office/powerpoint/2010/main" val="24050726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Marcador de imagen de diapositiva 1">
            <a:extLst>
              <a:ext uri="{FF2B5EF4-FFF2-40B4-BE49-F238E27FC236}">
                <a16:creationId xmlns:a16="http://schemas.microsoft.com/office/drawing/2014/main" id="{79DF344E-E091-78DD-7E43-78D8B3430F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Marcador de notas 2">
            <a:extLst>
              <a:ext uri="{FF2B5EF4-FFF2-40B4-BE49-F238E27FC236}">
                <a16:creationId xmlns:a16="http://schemas.microsoft.com/office/drawing/2014/main" id="{EBA7FF40-6F9B-B4D8-5DAF-AD3EB13FE40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C" altLang="es-EC" dirty="0"/>
          </a:p>
        </p:txBody>
      </p:sp>
      <p:sp>
        <p:nvSpPr>
          <p:cNvPr id="60420" name="Marcador de número de diapositiva 3">
            <a:extLst>
              <a:ext uri="{FF2B5EF4-FFF2-40B4-BE49-F238E27FC236}">
                <a16:creationId xmlns:a16="http://schemas.microsoft.com/office/drawing/2014/main" id="{708D871D-1B99-ABC8-F738-BCA7F3B23CB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F93F6AA9-7866-A34F-965A-E904155A7570}" type="slidenum">
              <a:rPr lang="es-EC" altLang="es-EC" smtClean="0">
                <a:latin typeface="Calibri" panose="020F0502020204030204" pitchFamily="34" charset="0"/>
              </a:rPr>
              <a:pPr fontAlgn="base">
                <a:spcBef>
                  <a:spcPct val="0"/>
                </a:spcBef>
                <a:spcAft>
                  <a:spcPct val="0"/>
                </a:spcAft>
              </a:pPr>
              <a:t>30</a:t>
            </a:fld>
            <a:endParaRPr lang="es-EC" altLang="es-EC">
              <a:latin typeface="Calibri" panose="020F0502020204030204" pitchFamily="34" charset="0"/>
            </a:endParaRPr>
          </a:p>
        </p:txBody>
      </p:sp>
    </p:spTree>
    <p:extLst>
      <p:ext uri="{BB962C8B-B14F-4D97-AF65-F5344CB8AC3E}">
        <p14:creationId xmlns:p14="http://schemas.microsoft.com/office/powerpoint/2010/main" val="13811020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Marcador de imagen de diapositiva 1">
            <a:extLst>
              <a:ext uri="{FF2B5EF4-FFF2-40B4-BE49-F238E27FC236}">
                <a16:creationId xmlns:a16="http://schemas.microsoft.com/office/drawing/2014/main" id="{79DF344E-E091-78DD-7E43-78D8B3430F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Marcador de notas 2">
            <a:extLst>
              <a:ext uri="{FF2B5EF4-FFF2-40B4-BE49-F238E27FC236}">
                <a16:creationId xmlns:a16="http://schemas.microsoft.com/office/drawing/2014/main" id="{EBA7FF40-6F9B-B4D8-5DAF-AD3EB13FE40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C" altLang="es-EC" dirty="0"/>
          </a:p>
        </p:txBody>
      </p:sp>
      <p:sp>
        <p:nvSpPr>
          <p:cNvPr id="60420" name="Marcador de número de diapositiva 3">
            <a:extLst>
              <a:ext uri="{FF2B5EF4-FFF2-40B4-BE49-F238E27FC236}">
                <a16:creationId xmlns:a16="http://schemas.microsoft.com/office/drawing/2014/main" id="{708D871D-1B99-ABC8-F738-BCA7F3B23CB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F93F6AA9-7866-A34F-965A-E904155A7570}" type="slidenum">
              <a:rPr lang="es-EC" altLang="es-EC" smtClean="0">
                <a:latin typeface="Calibri" panose="020F0502020204030204" pitchFamily="34" charset="0"/>
              </a:rPr>
              <a:pPr fontAlgn="base">
                <a:spcBef>
                  <a:spcPct val="0"/>
                </a:spcBef>
                <a:spcAft>
                  <a:spcPct val="0"/>
                </a:spcAft>
              </a:pPr>
              <a:t>31</a:t>
            </a:fld>
            <a:endParaRPr lang="es-EC" altLang="es-EC">
              <a:latin typeface="Calibri" panose="020F0502020204030204" pitchFamily="34" charset="0"/>
            </a:endParaRPr>
          </a:p>
        </p:txBody>
      </p:sp>
    </p:spTree>
    <p:extLst>
      <p:ext uri="{BB962C8B-B14F-4D97-AF65-F5344CB8AC3E}">
        <p14:creationId xmlns:p14="http://schemas.microsoft.com/office/powerpoint/2010/main" val="2164620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Marcador de imagen de diapositiva 1">
            <a:extLst>
              <a:ext uri="{FF2B5EF4-FFF2-40B4-BE49-F238E27FC236}">
                <a16:creationId xmlns:a16="http://schemas.microsoft.com/office/drawing/2014/main" id="{79DF344E-E091-78DD-7E43-78D8B3430F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Marcador de notas 2">
            <a:extLst>
              <a:ext uri="{FF2B5EF4-FFF2-40B4-BE49-F238E27FC236}">
                <a16:creationId xmlns:a16="http://schemas.microsoft.com/office/drawing/2014/main" id="{EBA7FF40-6F9B-B4D8-5DAF-AD3EB13FE40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defRPr/>
            </a:pPr>
            <a:endParaRPr lang="es-MX" sz="1200" b="1" dirty="0">
              <a:latin typeface="Calibri Light" panose="020F0302020204030204" pitchFamily="34" charset="0"/>
              <a:ea typeface="Calibri" panose="020F0502020204030204" pitchFamily="34" charset="0"/>
              <a:cs typeface="Times New Roman" panose="02020603050405020304" pitchFamily="18" charset="0"/>
            </a:endParaRPr>
          </a:p>
        </p:txBody>
      </p:sp>
      <p:sp>
        <p:nvSpPr>
          <p:cNvPr id="60420" name="Marcador de número de diapositiva 3">
            <a:extLst>
              <a:ext uri="{FF2B5EF4-FFF2-40B4-BE49-F238E27FC236}">
                <a16:creationId xmlns:a16="http://schemas.microsoft.com/office/drawing/2014/main" id="{708D871D-1B99-ABC8-F738-BCA7F3B23CB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F93F6AA9-7866-A34F-965A-E904155A7570}" type="slidenum">
              <a:rPr lang="es-EC" altLang="es-EC" smtClean="0">
                <a:latin typeface="Calibri" panose="020F0502020204030204" pitchFamily="34" charset="0"/>
              </a:rPr>
              <a:pPr fontAlgn="base">
                <a:spcBef>
                  <a:spcPct val="0"/>
                </a:spcBef>
                <a:spcAft>
                  <a:spcPct val="0"/>
                </a:spcAft>
              </a:pPr>
              <a:t>32</a:t>
            </a:fld>
            <a:endParaRPr lang="es-EC" altLang="es-EC">
              <a:latin typeface="Calibri" panose="020F0502020204030204" pitchFamily="34" charset="0"/>
            </a:endParaRPr>
          </a:p>
        </p:txBody>
      </p:sp>
    </p:spTree>
    <p:extLst>
      <p:ext uri="{BB962C8B-B14F-4D97-AF65-F5344CB8AC3E}">
        <p14:creationId xmlns:p14="http://schemas.microsoft.com/office/powerpoint/2010/main" val="41106140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Marcador de imagen de diapositiva 1">
            <a:extLst>
              <a:ext uri="{FF2B5EF4-FFF2-40B4-BE49-F238E27FC236}">
                <a16:creationId xmlns:a16="http://schemas.microsoft.com/office/drawing/2014/main" id="{88C774C2-AAAC-4AEE-255F-F77C192AD8C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Marcador de notas 2">
            <a:extLst>
              <a:ext uri="{FF2B5EF4-FFF2-40B4-BE49-F238E27FC236}">
                <a16:creationId xmlns:a16="http://schemas.microsoft.com/office/drawing/2014/main" id="{9488AF9C-BDFC-F6F2-74C3-EAA3CB0FBF3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C" altLang="es-EC" dirty="0"/>
          </a:p>
        </p:txBody>
      </p:sp>
      <p:sp>
        <p:nvSpPr>
          <p:cNvPr id="62468" name="Marcador de número de diapositiva 3">
            <a:extLst>
              <a:ext uri="{FF2B5EF4-FFF2-40B4-BE49-F238E27FC236}">
                <a16:creationId xmlns:a16="http://schemas.microsoft.com/office/drawing/2014/main" id="{D7E62213-793F-723E-5395-7D73476828D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422BD793-BF6D-3945-B616-11AACB2BFD88}" type="slidenum">
              <a:rPr lang="es-EC" altLang="es-EC" smtClean="0">
                <a:latin typeface="Calibri" panose="020F0502020204030204" pitchFamily="34" charset="0"/>
              </a:rPr>
              <a:pPr fontAlgn="base">
                <a:spcBef>
                  <a:spcPct val="0"/>
                </a:spcBef>
                <a:spcAft>
                  <a:spcPct val="0"/>
                </a:spcAft>
              </a:pPr>
              <a:t>33</a:t>
            </a:fld>
            <a:endParaRPr lang="es-EC" altLang="es-EC">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Marcador de imagen de diapositiva 1">
            <a:extLst>
              <a:ext uri="{FF2B5EF4-FFF2-40B4-BE49-F238E27FC236}">
                <a16:creationId xmlns:a16="http://schemas.microsoft.com/office/drawing/2014/main" id="{F8CBC898-AB64-D2C8-BFDC-AC483411C3B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Marcador de notas 2">
            <a:extLst>
              <a:ext uri="{FF2B5EF4-FFF2-40B4-BE49-F238E27FC236}">
                <a16:creationId xmlns:a16="http://schemas.microsoft.com/office/drawing/2014/main" id="{82C6F8DF-6B91-BC60-65E6-1DA5FC324AD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C" altLang="es-EC" dirty="0"/>
          </a:p>
        </p:txBody>
      </p:sp>
      <p:sp>
        <p:nvSpPr>
          <p:cNvPr id="64516" name="Marcador de número de diapositiva 3">
            <a:extLst>
              <a:ext uri="{FF2B5EF4-FFF2-40B4-BE49-F238E27FC236}">
                <a16:creationId xmlns:a16="http://schemas.microsoft.com/office/drawing/2014/main" id="{EB577C16-4ECE-11A6-1319-C937AFC8A7C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E5581C4E-3A25-8441-A9E6-59D918A0F4E4}" type="slidenum">
              <a:rPr lang="es-EC" altLang="es-EC" smtClean="0">
                <a:latin typeface="Calibri" panose="020F0502020204030204" pitchFamily="34" charset="0"/>
              </a:rPr>
              <a:pPr fontAlgn="base">
                <a:spcBef>
                  <a:spcPct val="0"/>
                </a:spcBef>
                <a:spcAft>
                  <a:spcPct val="0"/>
                </a:spcAft>
              </a:pPr>
              <a:t>34</a:t>
            </a:fld>
            <a:endParaRPr lang="es-EC" altLang="es-EC">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Marcador de imagen de diapositiva 1">
            <a:extLst>
              <a:ext uri="{FF2B5EF4-FFF2-40B4-BE49-F238E27FC236}">
                <a16:creationId xmlns:a16="http://schemas.microsoft.com/office/drawing/2014/main" id="{79DF344E-E091-78DD-7E43-78D8B3430F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Marcador de notas 2">
            <a:extLst>
              <a:ext uri="{FF2B5EF4-FFF2-40B4-BE49-F238E27FC236}">
                <a16:creationId xmlns:a16="http://schemas.microsoft.com/office/drawing/2014/main" id="{EBA7FF40-6F9B-B4D8-5DAF-AD3EB13FE40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C" altLang="es-EC" dirty="0"/>
          </a:p>
        </p:txBody>
      </p:sp>
      <p:sp>
        <p:nvSpPr>
          <p:cNvPr id="60420" name="Marcador de número de diapositiva 3">
            <a:extLst>
              <a:ext uri="{FF2B5EF4-FFF2-40B4-BE49-F238E27FC236}">
                <a16:creationId xmlns:a16="http://schemas.microsoft.com/office/drawing/2014/main" id="{708D871D-1B99-ABC8-F738-BCA7F3B23CB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F93F6AA9-7866-A34F-965A-E904155A7570}" type="slidenum">
              <a:rPr lang="es-EC" altLang="es-EC" smtClean="0">
                <a:latin typeface="Calibri" panose="020F0502020204030204" pitchFamily="34" charset="0"/>
              </a:rPr>
              <a:pPr fontAlgn="base">
                <a:spcBef>
                  <a:spcPct val="0"/>
                </a:spcBef>
                <a:spcAft>
                  <a:spcPct val="0"/>
                </a:spcAft>
              </a:pPr>
              <a:t>35</a:t>
            </a:fld>
            <a:endParaRPr lang="es-EC" altLang="es-EC">
              <a:latin typeface="Calibri" panose="020F0502020204030204" pitchFamily="34" charset="0"/>
            </a:endParaRPr>
          </a:p>
        </p:txBody>
      </p:sp>
    </p:spTree>
    <p:extLst>
      <p:ext uri="{BB962C8B-B14F-4D97-AF65-F5344CB8AC3E}">
        <p14:creationId xmlns:p14="http://schemas.microsoft.com/office/powerpoint/2010/main" val="25572718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pPr>
              <a:defRPr/>
            </a:pPr>
            <a:fld id="{2AF8CD36-7251-2E47-8B18-298EAF1E8197}" type="slidenum">
              <a:rPr lang="es-EC" smtClean="0"/>
              <a:pPr>
                <a:defRPr/>
              </a:pPr>
              <a:t>36</a:t>
            </a:fld>
            <a:endParaRPr lang="es-EC"/>
          </a:p>
        </p:txBody>
      </p:sp>
    </p:spTree>
    <p:extLst>
      <p:ext uri="{BB962C8B-B14F-4D97-AF65-F5344CB8AC3E}">
        <p14:creationId xmlns:p14="http://schemas.microsoft.com/office/powerpoint/2010/main" val="21623826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C46D1-4D3B-DB8B-6F2F-BED134E2169F}"/>
            </a:ext>
          </a:extLst>
        </p:cNvPr>
        <p:cNvGrpSpPr/>
        <p:nvPr/>
      </p:nvGrpSpPr>
      <p:grpSpPr>
        <a:xfrm>
          <a:off x="0" y="0"/>
          <a:ext cx="0" cy="0"/>
          <a:chOff x="0" y="0"/>
          <a:chExt cx="0" cy="0"/>
        </a:xfrm>
      </p:grpSpPr>
      <p:sp>
        <p:nvSpPr>
          <p:cNvPr id="46082" name="Marcador de imagen de diapositiva 1">
            <a:extLst>
              <a:ext uri="{FF2B5EF4-FFF2-40B4-BE49-F238E27FC236}">
                <a16:creationId xmlns:a16="http://schemas.microsoft.com/office/drawing/2014/main" id="{A92FD5CF-6843-63A9-FC14-B8EE9BFFDB0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Marcador de notas 2">
            <a:extLst>
              <a:ext uri="{FF2B5EF4-FFF2-40B4-BE49-F238E27FC236}">
                <a16:creationId xmlns:a16="http://schemas.microsoft.com/office/drawing/2014/main" id="{0B5F6D05-AF05-5AEA-03D9-4973346A727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C" altLang="es-EC" dirty="0"/>
          </a:p>
        </p:txBody>
      </p:sp>
      <p:sp>
        <p:nvSpPr>
          <p:cNvPr id="46084" name="Marcador de número de diapositiva 3">
            <a:extLst>
              <a:ext uri="{FF2B5EF4-FFF2-40B4-BE49-F238E27FC236}">
                <a16:creationId xmlns:a16="http://schemas.microsoft.com/office/drawing/2014/main" id="{1FF392CB-228C-881B-8B4E-609D13A12FD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6743CB2-188F-484B-90B1-A222AFDD93B9}" type="slidenum">
              <a:rPr lang="es-EC" altLang="es-EC" smtClean="0">
                <a:latin typeface="Calibri" panose="020F0502020204030204" pitchFamily="34" charset="0"/>
              </a:rPr>
              <a:pPr fontAlgn="base">
                <a:spcBef>
                  <a:spcPct val="0"/>
                </a:spcBef>
                <a:spcAft>
                  <a:spcPct val="0"/>
                </a:spcAft>
              </a:pPr>
              <a:t>37</a:t>
            </a:fld>
            <a:endParaRPr lang="es-EC" altLang="es-EC">
              <a:latin typeface="Calibri" panose="020F0502020204030204" pitchFamily="34" charset="0"/>
            </a:endParaRPr>
          </a:p>
        </p:txBody>
      </p:sp>
    </p:spTree>
    <p:extLst>
      <p:ext uri="{BB962C8B-B14F-4D97-AF65-F5344CB8AC3E}">
        <p14:creationId xmlns:p14="http://schemas.microsoft.com/office/powerpoint/2010/main" val="18179993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Marcador de imagen de diapositiva 1">
            <a:extLst>
              <a:ext uri="{FF2B5EF4-FFF2-40B4-BE49-F238E27FC236}">
                <a16:creationId xmlns:a16="http://schemas.microsoft.com/office/drawing/2014/main" id="{C1B20080-1565-EE59-D7D7-07BDA3F9294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Marcador de notas 2">
            <a:extLst>
              <a:ext uri="{FF2B5EF4-FFF2-40B4-BE49-F238E27FC236}">
                <a16:creationId xmlns:a16="http://schemas.microsoft.com/office/drawing/2014/main" id="{790038ED-A56B-D34B-3F34-6A4C212FB55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C" altLang="es-EC" dirty="0"/>
          </a:p>
        </p:txBody>
      </p:sp>
      <p:sp>
        <p:nvSpPr>
          <p:cNvPr id="67588" name="Marcador de número de diapositiva 3">
            <a:extLst>
              <a:ext uri="{FF2B5EF4-FFF2-40B4-BE49-F238E27FC236}">
                <a16:creationId xmlns:a16="http://schemas.microsoft.com/office/drawing/2014/main" id="{07EFA7DB-3348-116B-7A1B-0B0DD84384B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9DBCEAA9-B6B1-9841-AC52-D26347EB782E}" type="slidenum">
              <a:rPr lang="es-EC" altLang="es-EC" smtClean="0">
                <a:latin typeface="Calibri" panose="020F0502020204030204" pitchFamily="34" charset="0"/>
              </a:rPr>
              <a:pPr fontAlgn="base">
                <a:spcBef>
                  <a:spcPct val="0"/>
                </a:spcBef>
                <a:spcAft>
                  <a:spcPct val="0"/>
                </a:spcAft>
              </a:pPr>
              <a:t>38</a:t>
            </a:fld>
            <a:endParaRPr lang="es-EC" altLang="es-EC">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5730D136-F4F6-11C3-5228-61166D0CAB74}"/>
            </a:ext>
          </a:extLst>
        </p:cNvPr>
        <p:cNvGrpSpPr/>
        <p:nvPr/>
      </p:nvGrpSpPr>
      <p:grpSpPr>
        <a:xfrm>
          <a:off x="0" y="0"/>
          <a:ext cx="0" cy="0"/>
          <a:chOff x="0" y="0"/>
          <a:chExt cx="0" cy="0"/>
        </a:xfrm>
      </p:grpSpPr>
      <p:sp>
        <p:nvSpPr>
          <p:cNvPr id="146" name="Google Shape;146;p20:notes">
            <a:extLst>
              <a:ext uri="{FF2B5EF4-FFF2-40B4-BE49-F238E27FC236}">
                <a16:creationId xmlns:a16="http://schemas.microsoft.com/office/drawing/2014/main" id="{9B015852-6E29-4413-8EE6-C3D7C52D645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20:notes">
            <a:extLst>
              <a:ext uri="{FF2B5EF4-FFF2-40B4-BE49-F238E27FC236}">
                <a16:creationId xmlns:a16="http://schemas.microsoft.com/office/drawing/2014/main" id="{4B63D2D8-79B6-59BB-A4CA-A78BCC9968B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148" name="Google Shape;148;p20:notes">
            <a:extLst>
              <a:ext uri="{FF2B5EF4-FFF2-40B4-BE49-F238E27FC236}">
                <a16:creationId xmlns:a16="http://schemas.microsoft.com/office/drawing/2014/main" id="{66B312DF-00F4-7C61-BEE7-79EEFF7A930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s-EC"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39</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7400256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Marcador de imagen de diapositiva 1">
            <a:extLst>
              <a:ext uri="{FF2B5EF4-FFF2-40B4-BE49-F238E27FC236}">
                <a16:creationId xmlns:a16="http://schemas.microsoft.com/office/drawing/2014/main" id="{8A6DFECC-5444-FA56-CB03-9B23EF95D99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Marcador de notas 2">
            <a:extLst>
              <a:ext uri="{FF2B5EF4-FFF2-40B4-BE49-F238E27FC236}">
                <a16:creationId xmlns:a16="http://schemas.microsoft.com/office/drawing/2014/main" id="{3421DE13-FE27-2E46-1D1F-7F58867E132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C" altLang="es-EC"/>
          </a:p>
        </p:txBody>
      </p:sp>
      <p:sp>
        <p:nvSpPr>
          <p:cNvPr id="71684" name="Marcador de número de diapositiva 3">
            <a:extLst>
              <a:ext uri="{FF2B5EF4-FFF2-40B4-BE49-F238E27FC236}">
                <a16:creationId xmlns:a16="http://schemas.microsoft.com/office/drawing/2014/main" id="{51DB23FF-113F-77B6-DD29-70757E05769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E702E379-3E44-F948-90F4-E47456A8F4EF}" type="slidenum">
              <a:rPr lang="es-EC" altLang="es-EC" smtClean="0">
                <a:latin typeface="Calibri" panose="020F0502020204030204" pitchFamily="34" charset="0"/>
              </a:rPr>
              <a:pPr fontAlgn="base">
                <a:spcBef>
                  <a:spcPct val="0"/>
                </a:spcBef>
                <a:spcAft>
                  <a:spcPct val="0"/>
                </a:spcAft>
              </a:pPr>
              <a:t>41</a:t>
            </a:fld>
            <a:endParaRPr lang="es-EC" altLang="es-EC">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BB989BAB-B2E0-9F41-BFF1-6DB36A47BAE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54727"/>
            <a:ext cx="12192000" cy="7368514"/>
          </a:xfrm>
          <a:prstGeom prst="rect">
            <a:avLst/>
          </a:prstGeom>
        </p:spPr>
      </p:pic>
      <p:sp>
        <p:nvSpPr>
          <p:cNvPr id="2" name="Título 1"/>
          <p:cNvSpPr>
            <a:spLocks noGrp="1"/>
          </p:cNvSpPr>
          <p:nvPr>
            <p:ph type="ctrTitle"/>
          </p:nvPr>
        </p:nvSpPr>
        <p:spPr>
          <a:xfrm>
            <a:off x="1524000" y="1122363"/>
            <a:ext cx="9144000" cy="2387600"/>
          </a:xfrm>
        </p:spPr>
        <p:txBody>
          <a:bodyPr anchor="b"/>
          <a:lstStyle>
            <a:lvl1pPr algn="ctr">
              <a:defRPr sz="6000" b="1">
                <a:solidFill>
                  <a:schemeClr val="bg1"/>
                </a:solidFill>
              </a:defRPr>
            </a:lvl1pPr>
          </a:lstStyle>
          <a:p>
            <a:r>
              <a:rPr lang="es-ES" dirty="0"/>
              <a:t>Haga clic para modificar el estilo de título del patrón</a:t>
            </a:r>
            <a:endParaRPr lang="es-EC" dirty="0"/>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pic>
        <p:nvPicPr>
          <p:cNvPr id="7" name="Imagen 6">
            <a:extLst>
              <a:ext uri="{FF2B5EF4-FFF2-40B4-BE49-F238E27FC236}">
                <a16:creationId xmlns:a16="http://schemas.microsoft.com/office/drawing/2014/main" id="{670ADF48-4CF8-22D5-3434-63D0C19310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40957" y="5858128"/>
            <a:ext cx="4768443" cy="697273"/>
          </a:xfrm>
          <a:prstGeom prst="rect">
            <a:avLst/>
          </a:prstGeom>
        </p:spPr>
      </p:pic>
    </p:spTree>
    <p:extLst>
      <p:ext uri="{BB962C8B-B14F-4D97-AF65-F5344CB8AC3E}">
        <p14:creationId xmlns:p14="http://schemas.microsoft.com/office/powerpoint/2010/main" val="380658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2558F0CA-1911-2C6A-62E2-07DFEEE3AB74}"/>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7BD0F93C-A4EF-CA40-B676-FF901C3D7C49}" type="datetimeFigureOut">
              <a:rPr lang="es-EC"/>
              <a:pPr>
                <a:defRPr/>
              </a:pPr>
              <a:t>2/7/25</a:t>
            </a:fld>
            <a:endParaRPr lang="es-EC"/>
          </a:p>
        </p:txBody>
      </p:sp>
      <p:sp>
        <p:nvSpPr>
          <p:cNvPr id="5" name="Marcador de pie de página 4">
            <a:extLst>
              <a:ext uri="{FF2B5EF4-FFF2-40B4-BE49-F238E27FC236}">
                <a16:creationId xmlns:a16="http://schemas.microsoft.com/office/drawing/2014/main" id="{30BD3802-65E2-768E-8564-2353B00488EC}"/>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s-EC"/>
          </a:p>
        </p:txBody>
      </p:sp>
      <p:sp>
        <p:nvSpPr>
          <p:cNvPr id="6" name="Marcador de número de diapositiva 5">
            <a:extLst>
              <a:ext uri="{FF2B5EF4-FFF2-40B4-BE49-F238E27FC236}">
                <a16:creationId xmlns:a16="http://schemas.microsoft.com/office/drawing/2014/main" id="{0FE7ECED-4027-8B57-39B6-7B801E27F734}"/>
              </a:ext>
            </a:extLst>
          </p:cNvPr>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5FDEA245-4CD3-0248-BC83-D7B98F1020B0}" type="slidenum">
              <a:rPr lang="es-EC"/>
              <a:pPr>
                <a:defRPr/>
              </a:pPr>
              <a:t>‹Nº›</a:t>
            </a:fld>
            <a:endParaRPr lang="es-EC"/>
          </a:p>
        </p:txBody>
      </p:sp>
    </p:spTree>
    <p:extLst>
      <p:ext uri="{BB962C8B-B14F-4D97-AF65-F5344CB8AC3E}">
        <p14:creationId xmlns:p14="http://schemas.microsoft.com/office/powerpoint/2010/main" val="2952760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82F8887D-2B2B-9877-6766-756B7A9EE4B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099" y="-171747"/>
            <a:ext cx="12153901" cy="7219354"/>
          </a:xfrm>
          <a:prstGeom prst="rect">
            <a:avLst/>
          </a:prstGeom>
        </p:spPr>
      </p:pic>
      <p:pic>
        <p:nvPicPr>
          <p:cNvPr id="7" name="Imagen 8">
            <a:extLst>
              <a:ext uri="{FF2B5EF4-FFF2-40B4-BE49-F238E27FC236}">
                <a16:creationId xmlns:a16="http://schemas.microsoft.com/office/drawing/2014/main" id="{F1DF9598-B19A-54C8-6869-4B61F42B8E7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72625" y="336550"/>
            <a:ext cx="2411413"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title"/>
          </p:nvPr>
        </p:nvSpPr>
        <p:spPr>
          <a:xfrm>
            <a:off x="5297850" y="2006681"/>
            <a:ext cx="6125801" cy="2000516"/>
          </a:xfrm>
        </p:spPr>
        <p:txBody>
          <a:bodyPr anchor="b">
            <a:noAutofit/>
          </a:bodyPr>
          <a:lstStyle>
            <a:lvl1pPr>
              <a:defRPr sz="4400">
                <a:solidFill>
                  <a:schemeClr val="bg1"/>
                </a:solidFill>
              </a:defRPr>
            </a:lvl1pPr>
          </a:lstStyle>
          <a:p>
            <a:r>
              <a:rPr lang="es-ES" dirty="0"/>
              <a:t>Haga clic para modificar el estilo de título del patrón</a:t>
            </a:r>
            <a:endParaRPr lang="es-EC" dirty="0"/>
          </a:p>
        </p:txBody>
      </p:sp>
      <p:sp>
        <p:nvSpPr>
          <p:cNvPr id="3" name="Marcador de texto 2"/>
          <p:cNvSpPr>
            <a:spLocks noGrp="1"/>
          </p:cNvSpPr>
          <p:nvPr>
            <p:ph type="body" idx="1"/>
          </p:nvPr>
        </p:nvSpPr>
        <p:spPr>
          <a:xfrm>
            <a:off x="5297850" y="4027214"/>
            <a:ext cx="464185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dirty="0"/>
              <a:t>Haga clic para modificar los estilos de texto del patrón</a:t>
            </a:r>
          </a:p>
        </p:txBody>
      </p:sp>
    </p:spTree>
    <p:extLst>
      <p:ext uri="{BB962C8B-B14F-4D97-AF65-F5344CB8AC3E}">
        <p14:creationId xmlns:p14="http://schemas.microsoft.com/office/powerpoint/2010/main" val="1504305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Encabezado de sección">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1A3FA1C-1450-4170-B44B-BC85D9DCD867}"/>
              </a:ext>
            </a:extLst>
          </p:cNvPr>
          <p:cNvSpPr/>
          <p:nvPr userDrawn="1"/>
        </p:nvSpPr>
        <p:spPr>
          <a:xfrm>
            <a:off x="5878285" y="1851065"/>
            <a:ext cx="6313715" cy="3733306"/>
          </a:xfrm>
          <a:prstGeom prst="rect">
            <a:avLst/>
          </a:prstGeom>
          <a:solidFill>
            <a:srgbClr val="4C3D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8">
            <a:extLst>
              <a:ext uri="{FF2B5EF4-FFF2-40B4-BE49-F238E27FC236}">
                <a16:creationId xmlns:a16="http://schemas.microsoft.com/office/drawing/2014/main" id="{F9AE3921-A4CB-B4DC-AD71-ADE0F85330FC}"/>
              </a:ext>
            </a:extLst>
          </p:cNvPr>
          <p:cNvSpPr txBox="1">
            <a:spLocks noChangeArrowheads="1"/>
          </p:cNvSpPr>
          <p:nvPr userDrawn="1"/>
        </p:nvSpPr>
        <p:spPr bwMode="auto">
          <a:xfrm>
            <a:off x="482600" y="571500"/>
            <a:ext cx="184150" cy="369888"/>
          </a:xfrm>
          <a:prstGeom prst="rect">
            <a:avLst/>
          </a:prstGeom>
          <a:noFill/>
          <a:ln>
            <a:noFill/>
          </a:ln>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s-EC" altLang="es-EC"/>
          </a:p>
        </p:txBody>
      </p:sp>
      <p:sp>
        <p:nvSpPr>
          <p:cNvPr id="7" name="CuadroTexto 9">
            <a:extLst>
              <a:ext uri="{FF2B5EF4-FFF2-40B4-BE49-F238E27FC236}">
                <a16:creationId xmlns:a16="http://schemas.microsoft.com/office/drawing/2014/main" id="{09C6A6D5-2684-E8B4-A59D-5FE9385EEF6C}"/>
              </a:ext>
            </a:extLst>
          </p:cNvPr>
          <p:cNvSpPr txBox="1">
            <a:spLocks noChangeArrowheads="1"/>
          </p:cNvSpPr>
          <p:nvPr userDrawn="1"/>
        </p:nvSpPr>
        <p:spPr bwMode="auto">
          <a:xfrm>
            <a:off x="381000" y="419100"/>
            <a:ext cx="184150" cy="369888"/>
          </a:xfrm>
          <a:prstGeom prst="rect">
            <a:avLst/>
          </a:prstGeom>
          <a:noFill/>
          <a:ln>
            <a:noFill/>
          </a:ln>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s-EC" altLang="es-EC"/>
          </a:p>
        </p:txBody>
      </p:sp>
      <p:sp>
        <p:nvSpPr>
          <p:cNvPr id="2" name="Título 1"/>
          <p:cNvSpPr>
            <a:spLocks noGrp="1"/>
          </p:cNvSpPr>
          <p:nvPr>
            <p:ph type="title"/>
          </p:nvPr>
        </p:nvSpPr>
        <p:spPr>
          <a:xfrm>
            <a:off x="6542314" y="2340429"/>
            <a:ext cx="5221460" cy="2363373"/>
          </a:xfrm>
        </p:spPr>
        <p:txBody>
          <a:bodyPr anchor="b">
            <a:noAutofit/>
          </a:bodyPr>
          <a:lstStyle>
            <a:lvl1pPr>
              <a:defRPr sz="4400">
                <a:solidFill>
                  <a:schemeClr val="bg1"/>
                </a:solidFill>
              </a:defRPr>
            </a:lvl1pPr>
          </a:lstStyle>
          <a:p>
            <a:r>
              <a:rPr lang="es-ES" dirty="0"/>
              <a:t>Haga clic para modificar el estilo de título del patrón</a:t>
            </a:r>
            <a:endParaRPr lang="es-EC" dirty="0"/>
          </a:p>
        </p:txBody>
      </p:sp>
      <p:pic>
        <p:nvPicPr>
          <p:cNvPr id="10" name="Imagen 9">
            <a:extLst>
              <a:ext uri="{FF2B5EF4-FFF2-40B4-BE49-F238E27FC236}">
                <a16:creationId xmlns:a16="http://schemas.microsoft.com/office/drawing/2014/main" id="{E3005264-D5DB-BBC9-FCA9-04F612A7399A}"/>
              </a:ext>
            </a:extLst>
          </p:cNvPr>
          <p:cNvPicPr>
            <a:picLocks noChangeAspect="1"/>
          </p:cNvPicPr>
          <p:nvPr userDrawn="1"/>
        </p:nvPicPr>
        <p:blipFill rotWithShape="1">
          <a:blip r:embed="rId2"/>
          <a:srcRect l="21727" r="22670"/>
          <a:stretch/>
        </p:blipFill>
        <p:spPr>
          <a:xfrm>
            <a:off x="0" y="0"/>
            <a:ext cx="5878285" cy="7130143"/>
          </a:xfrm>
          <a:prstGeom prst="rect">
            <a:avLst/>
          </a:prstGeom>
        </p:spPr>
      </p:pic>
    </p:spTree>
    <p:extLst>
      <p:ext uri="{BB962C8B-B14F-4D97-AF65-F5344CB8AC3E}">
        <p14:creationId xmlns:p14="http://schemas.microsoft.com/office/powerpoint/2010/main" val="2404774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253331"/>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253331"/>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Tree>
    <p:extLst>
      <p:ext uri="{BB962C8B-B14F-4D97-AF65-F5344CB8AC3E}">
        <p14:creationId xmlns:p14="http://schemas.microsoft.com/office/powerpoint/2010/main" val="3837207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ED1B26FB-9D1B-22D6-643C-14A7DAA27EEE}"/>
              </a:ext>
            </a:extLst>
          </p:cNvPr>
          <p:cNvSpPr/>
          <p:nvPr userDrawn="1"/>
        </p:nvSpPr>
        <p:spPr>
          <a:xfrm>
            <a:off x="0" y="5664200"/>
            <a:ext cx="12192000" cy="1193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a:p>
        </p:txBody>
      </p:sp>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Tree>
    <p:extLst>
      <p:ext uri="{BB962C8B-B14F-4D97-AF65-F5344CB8AC3E}">
        <p14:creationId xmlns:p14="http://schemas.microsoft.com/office/powerpoint/2010/main" val="1112286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187CE355-725F-ADD2-3526-856898DF0CD9}"/>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77DEE3DA-6FD2-2B43-BFAB-3129A3A1818E}" type="datetimeFigureOut">
              <a:rPr lang="es-EC"/>
              <a:pPr>
                <a:defRPr/>
              </a:pPr>
              <a:t>2/7/25</a:t>
            </a:fld>
            <a:endParaRPr lang="es-EC"/>
          </a:p>
        </p:txBody>
      </p:sp>
      <p:sp>
        <p:nvSpPr>
          <p:cNvPr id="4" name="Marcador de pie de página 3">
            <a:extLst>
              <a:ext uri="{FF2B5EF4-FFF2-40B4-BE49-F238E27FC236}">
                <a16:creationId xmlns:a16="http://schemas.microsoft.com/office/drawing/2014/main" id="{19463AD7-ED8C-B643-82AF-20FF2C1322AB}"/>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s-EC"/>
          </a:p>
        </p:txBody>
      </p:sp>
      <p:sp>
        <p:nvSpPr>
          <p:cNvPr id="5" name="Marcador de número de diapositiva 4">
            <a:extLst>
              <a:ext uri="{FF2B5EF4-FFF2-40B4-BE49-F238E27FC236}">
                <a16:creationId xmlns:a16="http://schemas.microsoft.com/office/drawing/2014/main" id="{2B0E6398-4582-E385-ECA1-1C778C1584CF}"/>
              </a:ext>
            </a:extLst>
          </p:cNvPr>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CB5424DE-9612-DF49-8D6A-3A3959D9BDF8}" type="slidenum">
              <a:rPr lang="es-EC"/>
              <a:pPr>
                <a:defRPr/>
              </a:pPr>
              <a:t>‹Nº›</a:t>
            </a:fld>
            <a:endParaRPr lang="es-EC"/>
          </a:p>
        </p:txBody>
      </p:sp>
    </p:spTree>
    <p:extLst>
      <p:ext uri="{BB962C8B-B14F-4D97-AF65-F5344CB8AC3E}">
        <p14:creationId xmlns:p14="http://schemas.microsoft.com/office/powerpoint/2010/main" val="2368722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A549A8B-A5E1-1A64-989C-12F632A70D1E}"/>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9B8F2296-B604-0D46-B5B9-E6E583F87C85}" type="datetimeFigureOut">
              <a:rPr lang="es-EC"/>
              <a:pPr>
                <a:defRPr/>
              </a:pPr>
              <a:t>2/7/25</a:t>
            </a:fld>
            <a:endParaRPr lang="es-EC"/>
          </a:p>
        </p:txBody>
      </p:sp>
      <p:sp>
        <p:nvSpPr>
          <p:cNvPr id="3" name="Marcador de pie de página 2">
            <a:extLst>
              <a:ext uri="{FF2B5EF4-FFF2-40B4-BE49-F238E27FC236}">
                <a16:creationId xmlns:a16="http://schemas.microsoft.com/office/drawing/2014/main" id="{B370BAC8-133F-4FFA-5735-41C1DC0BD88B}"/>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s-EC"/>
          </a:p>
        </p:txBody>
      </p:sp>
      <p:sp>
        <p:nvSpPr>
          <p:cNvPr id="4" name="Marcador de número de diapositiva 3">
            <a:extLst>
              <a:ext uri="{FF2B5EF4-FFF2-40B4-BE49-F238E27FC236}">
                <a16:creationId xmlns:a16="http://schemas.microsoft.com/office/drawing/2014/main" id="{844916DC-3B5E-5EDD-A55B-B9366B00066D}"/>
              </a:ext>
            </a:extLst>
          </p:cNvPr>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15DF0EA0-0104-7C4C-9D5B-D214F29DC22D}" type="slidenum">
              <a:rPr lang="es-EC"/>
              <a:pPr>
                <a:defRPr/>
              </a:pPr>
              <a:t>‹Nº›</a:t>
            </a:fld>
            <a:endParaRPr lang="es-EC"/>
          </a:p>
        </p:txBody>
      </p:sp>
    </p:spTree>
    <p:extLst>
      <p:ext uri="{BB962C8B-B14F-4D97-AF65-F5344CB8AC3E}">
        <p14:creationId xmlns:p14="http://schemas.microsoft.com/office/powerpoint/2010/main" val="409268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8253215-0CD1-B02E-354E-D3C7E820CE77}"/>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D34255BD-421D-B746-8AD8-B267D7D228FB}" type="datetimeFigureOut">
              <a:rPr lang="es-EC"/>
              <a:pPr>
                <a:defRPr/>
              </a:pPr>
              <a:t>2/7/25</a:t>
            </a:fld>
            <a:endParaRPr lang="es-EC"/>
          </a:p>
        </p:txBody>
      </p:sp>
      <p:sp>
        <p:nvSpPr>
          <p:cNvPr id="6" name="Marcador de pie de página 5">
            <a:extLst>
              <a:ext uri="{FF2B5EF4-FFF2-40B4-BE49-F238E27FC236}">
                <a16:creationId xmlns:a16="http://schemas.microsoft.com/office/drawing/2014/main" id="{3235EDD9-62A9-76C0-3652-7A7C69364ABA}"/>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s-EC"/>
          </a:p>
        </p:txBody>
      </p:sp>
      <p:sp>
        <p:nvSpPr>
          <p:cNvPr id="7" name="Marcador de número de diapositiva 6">
            <a:extLst>
              <a:ext uri="{FF2B5EF4-FFF2-40B4-BE49-F238E27FC236}">
                <a16:creationId xmlns:a16="http://schemas.microsoft.com/office/drawing/2014/main" id="{40C89620-10FA-0489-764D-77AB1BFCF60F}"/>
              </a:ext>
            </a:extLst>
          </p:cNvPr>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80C68BE3-7076-7A4F-9E5A-D44196A82ACA}" type="slidenum">
              <a:rPr lang="es-EC"/>
              <a:pPr>
                <a:defRPr/>
              </a:pPr>
              <a:t>‹Nº›</a:t>
            </a:fld>
            <a:endParaRPr lang="es-EC"/>
          </a:p>
        </p:txBody>
      </p:sp>
    </p:spTree>
    <p:extLst>
      <p:ext uri="{BB962C8B-B14F-4D97-AF65-F5344CB8AC3E}">
        <p14:creationId xmlns:p14="http://schemas.microsoft.com/office/powerpoint/2010/main" val="2939696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C" noProof="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EB1F444-D130-8CC3-7B4E-8BB1E044AF77}"/>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F83CDD99-EFA1-0E40-A3AB-7EFA1F6037B7}" type="datetimeFigureOut">
              <a:rPr lang="es-EC"/>
              <a:pPr>
                <a:defRPr/>
              </a:pPr>
              <a:t>2/7/25</a:t>
            </a:fld>
            <a:endParaRPr lang="es-EC"/>
          </a:p>
        </p:txBody>
      </p:sp>
      <p:sp>
        <p:nvSpPr>
          <p:cNvPr id="6" name="Marcador de pie de página 5">
            <a:extLst>
              <a:ext uri="{FF2B5EF4-FFF2-40B4-BE49-F238E27FC236}">
                <a16:creationId xmlns:a16="http://schemas.microsoft.com/office/drawing/2014/main" id="{4841AB5C-D97F-7D27-A526-C458ADA3C26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s-EC"/>
          </a:p>
        </p:txBody>
      </p:sp>
      <p:sp>
        <p:nvSpPr>
          <p:cNvPr id="7" name="Marcador de número de diapositiva 6">
            <a:extLst>
              <a:ext uri="{FF2B5EF4-FFF2-40B4-BE49-F238E27FC236}">
                <a16:creationId xmlns:a16="http://schemas.microsoft.com/office/drawing/2014/main" id="{DE284CAF-8CC1-3E71-3CB0-8D2295611009}"/>
              </a:ext>
            </a:extLst>
          </p:cNvPr>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D7054D86-A36C-254F-82F6-96ADD52B4921}" type="slidenum">
              <a:rPr lang="es-EC"/>
              <a:pPr>
                <a:defRPr/>
              </a:pPr>
              <a:t>‹Nº›</a:t>
            </a:fld>
            <a:endParaRPr lang="es-EC"/>
          </a:p>
        </p:txBody>
      </p:sp>
    </p:spTree>
    <p:extLst>
      <p:ext uri="{BB962C8B-B14F-4D97-AF65-F5344CB8AC3E}">
        <p14:creationId xmlns:p14="http://schemas.microsoft.com/office/powerpoint/2010/main" val="4057546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7DB6124D-9472-3334-487C-2E325481B75E}"/>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438A034F-F2D8-8C4B-90DB-960C61B1A5AD}" type="datetimeFigureOut">
              <a:rPr lang="es-EC"/>
              <a:pPr>
                <a:defRPr/>
              </a:pPr>
              <a:t>2/7/25</a:t>
            </a:fld>
            <a:endParaRPr lang="es-EC"/>
          </a:p>
        </p:txBody>
      </p:sp>
      <p:sp>
        <p:nvSpPr>
          <p:cNvPr id="5" name="Marcador de pie de página 4">
            <a:extLst>
              <a:ext uri="{FF2B5EF4-FFF2-40B4-BE49-F238E27FC236}">
                <a16:creationId xmlns:a16="http://schemas.microsoft.com/office/drawing/2014/main" id="{AB64F53B-B033-F3FB-9654-83EA98207419}"/>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s-EC"/>
          </a:p>
        </p:txBody>
      </p:sp>
      <p:sp>
        <p:nvSpPr>
          <p:cNvPr id="6" name="Marcador de número de diapositiva 5">
            <a:extLst>
              <a:ext uri="{FF2B5EF4-FFF2-40B4-BE49-F238E27FC236}">
                <a16:creationId xmlns:a16="http://schemas.microsoft.com/office/drawing/2014/main" id="{EB5A13E6-2F4D-8C87-13A2-A4737B0F157B}"/>
              </a:ext>
            </a:extLst>
          </p:cNvPr>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2B5380EB-DBD6-2446-A421-BF70D03B2D64}" type="slidenum">
              <a:rPr lang="es-EC"/>
              <a:pPr>
                <a:defRPr/>
              </a:pPr>
              <a:t>‹Nº›</a:t>
            </a:fld>
            <a:endParaRPr lang="es-EC"/>
          </a:p>
        </p:txBody>
      </p:sp>
    </p:spTree>
    <p:extLst>
      <p:ext uri="{BB962C8B-B14F-4D97-AF65-F5344CB8AC3E}">
        <p14:creationId xmlns:p14="http://schemas.microsoft.com/office/powerpoint/2010/main" val="18308880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3E196404-F5F9-72DE-BE3A-F6C98A247A9B}"/>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7F5D94AB-3483-634E-8F15-1F00794545F3}" type="datetimeFigureOut">
              <a:rPr lang="es-EC"/>
              <a:pPr>
                <a:defRPr/>
              </a:pPr>
              <a:t>2/7/25</a:t>
            </a:fld>
            <a:endParaRPr lang="es-EC"/>
          </a:p>
        </p:txBody>
      </p:sp>
      <p:sp>
        <p:nvSpPr>
          <p:cNvPr id="5" name="Marcador de pie de página 4">
            <a:extLst>
              <a:ext uri="{FF2B5EF4-FFF2-40B4-BE49-F238E27FC236}">
                <a16:creationId xmlns:a16="http://schemas.microsoft.com/office/drawing/2014/main" id="{C51F94A1-89D6-63F7-B213-DBCBBA4ABB40}"/>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s-EC"/>
          </a:p>
        </p:txBody>
      </p:sp>
      <p:sp>
        <p:nvSpPr>
          <p:cNvPr id="6" name="Marcador de número de diapositiva 5">
            <a:extLst>
              <a:ext uri="{FF2B5EF4-FFF2-40B4-BE49-F238E27FC236}">
                <a16:creationId xmlns:a16="http://schemas.microsoft.com/office/drawing/2014/main" id="{94612317-CE56-E9C0-C67A-994271380F8D}"/>
              </a:ext>
            </a:extLst>
          </p:cNvPr>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5F9CCBF1-8992-AB4B-B94B-D627814F1388}" type="slidenum">
              <a:rPr lang="es-EC"/>
              <a:pPr>
                <a:defRPr/>
              </a:pPr>
              <a:t>‹Nº›</a:t>
            </a:fld>
            <a:endParaRPr lang="es-EC"/>
          </a:p>
        </p:txBody>
      </p:sp>
    </p:spTree>
    <p:extLst>
      <p:ext uri="{BB962C8B-B14F-4D97-AF65-F5344CB8AC3E}">
        <p14:creationId xmlns:p14="http://schemas.microsoft.com/office/powerpoint/2010/main" val="4184156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2" name="Imagen 3">
            <a:extLst>
              <a:ext uri="{FF2B5EF4-FFF2-40B4-BE49-F238E27FC236}">
                <a16:creationId xmlns:a16="http://schemas.microsoft.com/office/drawing/2014/main" id="{56993C9B-24CA-6093-33C5-A2B1E7BF0AC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ángulo 2">
            <a:extLst>
              <a:ext uri="{FF2B5EF4-FFF2-40B4-BE49-F238E27FC236}">
                <a16:creationId xmlns:a16="http://schemas.microsoft.com/office/drawing/2014/main" id="{DC0B9B71-EF52-08DC-5005-01A7786FE249}"/>
              </a:ext>
            </a:extLst>
          </p:cNvPr>
          <p:cNvSpPr/>
          <p:nvPr userDrawn="1"/>
        </p:nvSpPr>
        <p:spPr>
          <a:xfrm>
            <a:off x="6565900" y="2794000"/>
            <a:ext cx="3771900" cy="1435100"/>
          </a:xfrm>
          <a:prstGeom prst="rect">
            <a:avLst/>
          </a:prstGeom>
          <a:solidFill>
            <a:srgbClr val="F1F1F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a:p>
        </p:txBody>
      </p:sp>
      <p:sp>
        <p:nvSpPr>
          <p:cNvPr id="4" name="Google Shape;102;p2">
            <a:extLst>
              <a:ext uri="{FF2B5EF4-FFF2-40B4-BE49-F238E27FC236}">
                <a16:creationId xmlns:a16="http://schemas.microsoft.com/office/drawing/2014/main" id="{0864B1A3-62D5-3862-BBAE-4E8D786026DA}"/>
              </a:ext>
            </a:extLst>
          </p:cNvPr>
          <p:cNvSpPr txBox="1">
            <a:spLocks noChangeArrowheads="1"/>
          </p:cNvSpPr>
          <p:nvPr userDrawn="1"/>
        </p:nvSpPr>
        <p:spPr bwMode="auto">
          <a:xfrm>
            <a:off x="6565900" y="3198813"/>
            <a:ext cx="3263900" cy="460375"/>
          </a:xfrm>
          <a:prstGeom prst="rect">
            <a:avLst/>
          </a:prstGeom>
          <a:noFill/>
          <a:ln>
            <a:noFill/>
          </a:ln>
        </p:spPr>
        <p:txBody>
          <a:bodyPr lIns="91425" tIns="45700" rIns="91425" bIns="45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buClr>
                <a:srgbClr val="000000"/>
              </a:buClr>
              <a:buSzPts val="1400"/>
              <a:buFont typeface="Arial" panose="020B0604020202020204" pitchFamily="34" charset="0"/>
              <a:buNone/>
              <a:defRPr/>
            </a:pPr>
            <a:r>
              <a:rPr lang="es-EC" altLang="es-EC" sz="1200" b="1">
                <a:solidFill>
                  <a:srgbClr val="32266B"/>
                </a:solidFill>
                <a:cs typeface="Arial" panose="020B0604020202020204" pitchFamily="34" charset="0"/>
                <a:sym typeface="Arial" panose="020B0604020202020204" pitchFamily="34" charset="0"/>
              </a:rPr>
              <a:t>Ministerio de Producción, </a:t>
            </a:r>
          </a:p>
          <a:p>
            <a:pPr eaLnBrk="1" hangingPunct="1">
              <a:buClr>
                <a:srgbClr val="000000"/>
              </a:buClr>
              <a:buSzPts val="1400"/>
              <a:buFont typeface="Arial" panose="020B0604020202020204" pitchFamily="34" charset="0"/>
              <a:buNone/>
              <a:defRPr/>
            </a:pPr>
            <a:r>
              <a:rPr lang="es-EC" altLang="es-EC" sz="1200" b="1">
                <a:solidFill>
                  <a:srgbClr val="32266B"/>
                </a:solidFill>
                <a:cs typeface="Arial" panose="020B0604020202020204" pitchFamily="34" charset="0"/>
                <a:sym typeface="Arial" panose="020B0604020202020204" pitchFamily="34" charset="0"/>
              </a:rPr>
              <a:t>Comercio Exterior, Inversiones y Pesca</a:t>
            </a:r>
          </a:p>
        </p:txBody>
      </p:sp>
    </p:spTree>
    <p:extLst>
      <p:ext uri="{BB962C8B-B14F-4D97-AF65-F5344CB8AC3E}">
        <p14:creationId xmlns:p14="http://schemas.microsoft.com/office/powerpoint/2010/main" val="31341576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ítulo y subtítulo">
    <p:spTree>
      <p:nvGrpSpPr>
        <p:cNvPr id="1" name=""/>
        <p:cNvGrpSpPr/>
        <p:nvPr/>
      </p:nvGrpSpPr>
      <p:grpSpPr>
        <a:xfrm>
          <a:off x="0" y="0"/>
          <a:ext cx="0" cy="0"/>
          <a:chOff x="0" y="0"/>
          <a:chExt cx="0" cy="0"/>
        </a:xfrm>
      </p:grpSpPr>
      <p:sp>
        <p:nvSpPr>
          <p:cNvPr id="5" name="Shape 5"/>
          <p:cNvSpPr>
            <a:spLocks noGrp="1"/>
          </p:cNvSpPr>
          <p:nvPr>
            <p:ph type="title"/>
          </p:nvPr>
        </p:nvSpPr>
        <p:spPr>
          <a:xfrm>
            <a:off x="1190625" y="1151930"/>
            <a:ext cx="9810750" cy="2321719"/>
          </a:xfrm>
          <a:prstGeom prst="rect">
            <a:avLst/>
          </a:prstGeom>
        </p:spPr>
        <p:txBody>
          <a:bodyPr anchor="b"/>
          <a:lstStyle/>
          <a:p>
            <a:pPr lvl="0">
              <a:defRPr sz="1800"/>
            </a:pPr>
            <a:r>
              <a:rPr sz="5625"/>
              <a:t>Texto del título</a:t>
            </a:r>
          </a:p>
        </p:txBody>
      </p:sp>
      <p:sp>
        <p:nvSpPr>
          <p:cNvPr id="6" name="Shape 6"/>
          <p:cNvSpPr>
            <a:spLocks noGrp="1"/>
          </p:cNvSpPr>
          <p:nvPr>
            <p:ph type="body" idx="1"/>
          </p:nvPr>
        </p:nvSpPr>
        <p:spPr>
          <a:xfrm>
            <a:off x="1190625" y="3536156"/>
            <a:ext cx="9810750" cy="794742"/>
          </a:xfrm>
          <a:prstGeom prst="rect">
            <a:avLst/>
          </a:prstGeom>
        </p:spPr>
        <p:txBody>
          <a:bodyPr anchor="t"/>
          <a:lstStyle>
            <a:lvl1pPr marL="0" indent="0" algn="ctr">
              <a:spcBef>
                <a:spcPts val="0"/>
              </a:spcBef>
              <a:buSzTx/>
              <a:buNone/>
              <a:defRPr sz="2250"/>
            </a:lvl1pPr>
            <a:lvl2pPr marL="0" indent="160729" algn="ctr">
              <a:spcBef>
                <a:spcPts val="0"/>
              </a:spcBef>
              <a:buSzTx/>
              <a:buNone/>
              <a:defRPr sz="2250"/>
            </a:lvl2pPr>
            <a:lvl3pPr marL="0" indent="321457" algn="ctr">
              <a:spcBef>
                <a:spcPts val="0"/>
              </a:spcBef>
              <a:buSzTx/>
              <a:buNone/>
              <a:defRPr sz="2250"/>
            </a:lvl3pPr>
            <a:lvl4pPr marL="0" indent="482186" algn="ctr">
              <a:spcBef>
                <a:spcPts val="0"/>
              </a:spcBef>
              <a:buSzTx/>
              <a:buNone/>
              <a:defRPr sz="2250"/>
            </a:lvl4pPr>
            <a:lvl5pPr marL="0" indent="642915" algn="ctr">
              <a:spcBef>
                <a:spcPts val="0"/>
              </a:spcBef>
              <a:buSzTx/>
              <a:buNone/>
              <a:defRPr sz="2250"/>
            </a:lvl5pPr>
          </a:lstStyle>
          <a:p>
            <a:pPr lvl="0">
              <a:defRPr sz="1800"/>
            </a:pPr>
            <a:r>
              <a:rPr sz="2250"/>
              <a:t>Nivel de texto 1</a:t>
            </a:r>
          </a:p>
          <a:p>
            <a:pPr lvl="1">
              <a:defRPr sz="1800"/>
            </a:pPr>
            <a:r>
              <a:rPr sz="2250"/>
              <a:t>Nivel de texto 2</a:t>
            </a:r>
          </a:p>
          <a:p>
            <a:pPr lvl="2">
              <a:defRPr sz="1800"/>
            </a:pPr>
            <a:r>
              <a:rPr sz="2250"/>
              <a:t>Nivel de texto 3</a:t>
            </a:r>
          </a:p>
          <a:p>
            <a:pPr lvl="3">
              <a:defRPr sz="1800"/>
            </a:pPr>
            <a:r>
              <a:rPr sz="2250"/>
              <a:t>Nivel de texto 4</a:t>
            </a:r>
          </a:p>
          <a:p>
            <a:pPr lvl="4">
              <a:defRPr sz="1800"/>
            </a:pPr>
            <a:r>
              <a:rPr sz="2250"/>
              <a:t>Nivel de texto 5</a:t>
            </a:r>
          </a:p>
        </p:txBody>
      </p:sp>
    </p:spTree>
    <p:extLst>
      <p:ext uri="{BB962C8B-B14F-4D97-AF65-F5344CB8AC3E}">
        <p14:creationId xmlns:p14="http://schemas.microsoft.com/office/powerpoint/2010/main" val="138508930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2EB1577-F2F0-B5D1-9751-F7D15C4FA233}"/>
              </a:ext>
            </a:extLst>
          </p:cNvPr>
          <p:cNvPicPr>
            <a:picLocks noChangeAspect="1"/>
          </p:cNvPicPr>
          <p:nvPr userDrawn="1"/>
        </p:nvPicPr>
        <p:blipFill>
          <a:blip r:embed="rId16" cstate="email">
            <a:extLst>
              <a:ext uri="{28A0092B-C50C-407E-A947-70E740481C1C}">
                <a14:useLocalDpi xmlns:a14="http://schemas.microsoft.com/office/drawing/2010/main"/>
              </a:ext>
            </a:extLst>
          </a:blip>
          <a:srcRect/>
          <a:stretch/>
        </p:blipFill>
        <p:spPr>
          <a:xfrm>
            <a:off x="0" y="173038"/>
            <a:ext cx="12192000" cy="6858000"/>
          </a:xfrm>
          <a:prstGeom prst="rect">
            <a:avLst/>
          </a:prstGeom>
        </p:spPr>
      </p:pic>
      <p:pic>
        <p:nvPicPr>
          <p:cNvPr id="3" name="Imagen 2">
            <a:extLst>
              <a:ext uri="{FF2B5EF4-FFF2-40B4-BE49-F238E27FC236}">
                <a16:creationId xmlns:a16="http://schemas.microsoft.com/office/drawing/2014/main" id="{BA740638-CC36-1054-C0BD-8558BDB07C2C}"/>
              </a:ext>
            </a:extLst>
          </p:cNvPr>
          <p:cNvPicPr>
            <a:picLocks noChangeAspect="1"/>
          </p:cNvPicPr>
          <p:nvPr userDrawn="1"/>
        </p:nvPicPr>
        <p:blipFill>
          <a:blip r:embed="rId17"/>
          <a:stretch>
            <a:fillRect/>
          </a:stretch>
        </p:blipFill>
        <p:spPr>
          <a:xfrm>
            <a:off x="8165206" y="6334397"/>
            <a:ext cx="4026794" cy="588823"/>
          </a:xfrm>
          <a:prstGeom prst="rect">
            <a:avLst/>
          </a:prstGeom>
        </p:spPr>
      </p:pic>
      <p:sp>
        <p:nvSpPr>
          <p:cNvPr id="1028" name="Marcador de título 1">
            <a:extLst>
              <a:ext uri="{FF2B5EF4-FFF2-40B4-BE49-F238E27FC236}">
                <a16:creationId xmlns:a16="http://schemas.microsoft.com/office/drawing/2014/main" id="{25D02E87-8BD8-6372-989F-094558F911B3}"/>
              </a:ext>
            </a:extLst>
          </p:cNvPr>
          <p:cNvSpPr>
            <a:spLocks noGrp="1" noChangeArrowheads="1"/>
          </p:cNvSpPr>
          <p:nvPr>
            <p:ph type="title"/>
          </p:nvPr>
        </p:nvSpPr>
        <p:spPr bwMode="auto">
          <a:xfrm>
            <a:off x="749300" y="168275"/>
            <a:ext cx="10515600"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C" dirty="0"/>
              <a:t>Haga clic para modificar el estilo de título del patrón</a:t>
            </a:r>
            <a:endParaRPr lang="es-EC" altLang="es-EC" dirty="0"/>
          </a:p>
        </p:txBody>
      </p:sp>
      <p:sp>
        <p:nvSpPr>
          <p:cNvPr id="1029" name="Marcador de texto 2">
            <a:extLst>
              <a:ext uri="{FF2B5EF4-FFF2-40B4-BE49-F238E27FC236}">
                <a16:creationId xmlns:a16="http://schemas.microsoft.com/office/drawing/2014/main" id="{079A04B3-BDBC-6C33-E155-EE469346D320}"/>
              </a:ext>
            </a:extLst>
          </p:cNvPr>
          <p:cNvSpPr>
            <a:spLocks noGrp="1" noChangeArrowheads="1"/>
          </p:cNvSpPr>
          <p:nvPr>
            <p:ph type="body" idx="1"/>
          </p:nvPr>
        </p:nvSpPr>
        <p:spPr bwMode="auto">
          <a:xfrm>
            <a:off x="749300" y="1346200"/>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C"/>
              <a:t>Haga clic para modificar los estilos de texto del patrón</a:t>
            </a:r>
          </a:p>
          <a:p>
            <a:pPr lvl="1"/>
            <a:r>
              <a:rPr lang="es-ES" altLang="es-EC"/>
              <a:t>Segundo nivel</a:t>
            </a:r>
          </a:p>
          <a:p>
            <a:pPr lvl="2"/>
            <a:r>
              <a:rPr lang="es-ES" altLang="es-EC"/>
              <a:t>Tercer nivel</a:t>
            </a:r>
          </a:p>
          <a:p>
            <a:pPr lvl="3"/>
            <a:r>
              <a:rPr lang="es-ES" altLang="es-EC"/>
              <a:t>Cuarto nivel</a:t>
            </a:r>
          </a:p>
          <a:p>
            <a:pPr lvl="4"/>
            <a:r>
              <a:rPr lang="es-ES" altLang="es-EC"/>
              <a:t>Quinto nivel</a:t>
            </a:r>
            <a:endParaRPr lang="es-EC" altLang="es-EC"/>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Lst>
  <p:txStyles>
    <p:titleStyle>
      <a:lvl1pPr algn="l" rtl="0" eaLnBrk="0" fontAlgn="base" hangingPunct="0">
        <a:lnSpc>
          <a:spcPct val="90000"/>
        </a:lnSpc>
        <a:spcBef>
          <a:spcPct val="0"/>
        </a:spcBef>
        <a:spcAft>
          <a:spcPct val="0"/>
        </a:spcAft>
        <a:defRPr sz="2800" b="1" kern="1200">
          <a:solidFill>
            <a:srgbClr val="4C3DA8"/>
          </a:solidFill>
          <a:latin typeface="+mj-lt"/>
          <a:ea typeface="+mj-ea"/>
          <a:cs typeface="+mj-cs"/>
        </a:defRPr>
      </a:lvl1pPr>
      <a:lvl2pPr algn="l" rtl="0" eaLnBrk="0" fontAlgn="base" hangingPunct="0">
        <a:lnSpc>
          <a:spcPct val="90000"/>
        </a:lnSpc>
        <a:spcBef>
          <a:spcPct val="0"/>
        </a:spcBef>
        <a:spcAft>
          <a:spcPct val="0"/>
        </a:spcAft>
        <a:defRPr sz="2800" b="1">
          <a:solidFill>
            <a:srgbClr val="7030A0"/>
          </a:solidFill>
          <a:latin typeface="Arial" panose="020B0604020202020204" pitchFamily="34" charset="0"/>
        </a:defRPr>
      </a:lvl2pPr>
      <a:lvl3pPr algn="l" rtl="0" eaLnBrk="0" fontAlgn="base" hangingPunct="0">
        <a:lnSpc>
          <a:spcPct val="90000"/>
        </a:lnSpc>
        <a:spcBef>
          <a:spcPct val="0"/>
        </a:spcBef>
        <a:spcAft>
          <a:spcPct val="0"/>
        </a:spcAft>
        <a:defRPr sz="2800" b="1">
          <a:solidFill>
            <a:srgbClr val="7030A0"/>
          </a:solidFill>
          <a:latin typeface="Arial" panose="020B0604020202020204" pitchFamily="34" charset="0"/>
        </a:defRPr>
      </a:lvl3pPr>
      <a:lvl4pPr algn="l" rtl="0" eaLnBrk="0" fontAlgn="base" hangingPunct="0">
        <a:lnSpc>
          <a:spcPct val="90000"/>
        </a:lnSpc>
        <a:spcBef>
          <a:spcPct val="0"/>
        </a:spcBef>
        <a:spcAft>
          <a:spcPct val="0"/>
        </a:spcAft>
        <a:defRPr sz="2800" b="1">
          <a:solidFill>
            <a:srgbClr val="7030A0"/>
          </a:solidFill>
          <a:latin typeface="Arial" panose="020B0604020202020204" pitchFamily="34" charset="0"/>
        </a:defRPr>
      </a:lvl4pPr>
      <a:lvl5pPr algn="l" rtl="0" eaLnBrk="0" fontAlgn="base" hangingPunct="0">
        <a:lnSpc>
          <a:spcPct val="90000"/>
        </a:lnSpc>
        <a:spcBef>
          <a:spcPct val="0"/>
        </a:spcBef>
        <a:spcAft>
          <a:spcPct val="0"/>
        </a:spcAft>
        <a:defRPr sz="2800" b="1">
          <a:solidFill>
            <a:srgbClr val="7030A0"/>
          </a:solidFill>
          <a:latin typeface="Arial" panose="020B0604020202020204" pitchFamily="34" charset="0"/>
        </a:defRPr>
      </a:lvl5pPr>
      <a:lvl6pPr marL="457200" algn="l" rtl="0" fontAlgn="base">
        <a:lnSpc>
          <a:spcPct val="90000"/>
        </a:lnSpc>
        <a:spcBef>
          <a:spcPct val="0"/>
        </a:spcBef>
        <a:spcAft>
          <a:spcPct val="0"/>
        </a:spcAft>
        <a:defRPr sz="2800" b="1">
          <a:solidFill>
            <a:srgbClr val="7030A0"/>
          </a:solidFill>
          <a:latin typeface="Arial" panose="020B0604020202020204" pitchFamily="34" charset="0"/>
        </a:defRPr>
      </a:lvl6pPr>
      <a:lvl7pPr marL="914400" algn="l" rtl="0" fontAlgn="base">
        <a:lnSpc>
          <a:spcPct val="90000"/>
        </a:lnSpc>
        <a:spcBef>
          <a:spcPct val="0"/>
        </a:spcBef>
        <a:spcAft>
          <a:spcPct val="0"/>
        </a:spcAft>
        <a:defRPr sz="2800" b="1">
          <a:solidFill>
            <a:srgbClr val="7030A0"/>
          </a:solidFill>
          <a:latin typeface="Arial" panose="020B0604020202020204" pitchFamily="34" charset="0"/>
        </a:defRPr>
      </a:lvl7pPr>
      <a:lvl8pPr marL="1371600" algn="l" rtl="0" fontAlgn="base">
        <a:lnSpc>
          <a:spcPct val="90000"/>
        </a:lnSpc>
        <a:spcBef>
          <a:spcPct val="0"/>
        </a:spcBef>
        <a:spcAft>
          <a:spcPct val="0"/>
        </a:spcAft>
        <a:defRPr sz="2800" b="1">
          <a:solidFill>
            <a:srgbClr val="7030A0"/>
          </a:solidFill>
          <a:latin typeface="Arial" panose="020B0604020202020204" pitchFamily="34" charset="0"/>
        </a:defRPr>
      </a:lvl8pPr>
      <a:lvl9pPr marL="1828800" algn="l" rtl="0" fontAlgn="base">
        <a:lnSpc>
          <a:spcPct val="90000"/>
        </a:lnSpc>
        <a:spcBef>
          <a:spcPct val="0"/>
        </a:spcBef>
        <a:spcAft>
          <a:spcPct val="0"/>
        </a:spcAft>
        <a:defRPr sz="2800" b="1">
          <a:solidFill>
            <a:srgbClr val="7030A0"/>
          </a:solidFill>
          <a:latin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rgbClr val="203864"/>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rgbClr val="203864"/>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rgbClr val="203864"/>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rgbClr val="203864"/>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rgbClr val="20386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18" Type="http://schemas.openxmlformats.org/officeDocument/2006/relationships/image" Target="../media/image2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17" Type="http://schemas.openxmlformats.org/officeDocument/2006/relationships/image" Target="../media/image24.png"/><Relationship Id="rId2" Type="http://schemas.openxmlformats.org/officeDocument/2006/relationships/image" Target="../media/image9.png"/><Relationship Id="rId16" Type="http://schemas.openxmlformats.org/officeDocument/2006/relationships/image" Target="../media/image23.svg"/><Relationship Id="rId1" Type="http://schemas.openxmlformats.org/officeDocument/2006/relationships/slideLayout" Target="../slideLayouts/slideLayout8.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sv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svg"/><Relationship Id="rId5" Type="http://schemas.openxmlformats.org/officeDocument/2006/relationships/image" Target="../media/image30.sv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svg"/></Relationships>
</file>

<file path=ppt/slides/_rels/slide5.xml.rels><?xml version="1.0" encoding="UTF-8" standalone="yes"?>
<Relationships xmlns="http://schemas.openxmlformats.org/package/2006/relationships"><Relationship Id="rId3" Type="http://schemas.microsoft.com/office/2018/10/relationships/comments" Target="../comments/modernComment_1087_366C2B46.xml"/><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13" Type="http://schemas.microsoft.com/office/2014/relationships/chartEx" Target="../charts/chartEx1.xml"/><Relationship Id="rId3" Type="http://schemas.microsoft.com/office/2018/10/relationships/comments" Target="../comments/modernComment_102_0.xml"/><Relationship Id="rId7" Type="http://schemas.openxmlformats.org/officeDocument/2006/relationships/diagramQuickStyle" Target="../diagrams/quickStyle1.xml"/><Relationship Id="rId12" Type="http://schemas.openxmlformats.org/officeDocument/2006/relationships/image" Target="../media/image46.png"/><Relationship Id="rId2" Type="http://schemas.openxmlformats.org/officeDocument/2006/relationships/notesSlide" Target="../notesSlides/notesSlide4.xml"/><Relationship Id="rId16"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45.png"/><Relationship Id="rId5" Type="http://schemas.openxmlformats.org/officeDocument/2006/relationships/diagramData" Target="../diagrams/data1.xml"/><Relationship Id="rId15" Type="http://schemas.microsoft.com/office/2014/relationships/chartEx" Target="../charts/chartEx2.xml"/><Relationship Id="rId10" Type="http://schemas.openxmlformats.org/officeDocument/2006/relationships/image" Target="../media/image44.png"/><Relationship Id="rId4" Type="http://schemas.openxmlformats.org/officeDocument/2006/relationships/image" Target="../media/image39.png"/><Relationship Id="rId9" Type="http://schemas.microsoft.com/office/2007/relationships/diagramDrawing" Target="../diagrams/drawing1.xml"/><Relationship Id="rId1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8" Type="http://schemas.openxmlformats.org/officeDocument/2006/relationships/image" Target="../media/image60.png"/><Relationship Id="rId13" Type="http://schemas.microsoft.com/office/2007/relationships/hdphoto" Target="../media/hdphoto5.wdp"/><Relationship Id="rId3" Type="http://schemas.openxmlformats.org/officeDocument/2006/relationships/image" Target="../media/image57.png"/><Relationship Id="rId7" Type="http://schemas.microsoft.com/office/2007/relationships/hdphoto" Target="../media/hdphoto2.wdp"/><Relationship Id="rId12" Type="http://schemas.openxmlformats.org/officeDocument/2006/relationships/image" Target="../media/image62.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59.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61.png"/><Relationship Id="rId4" Type="http://schemas.openxmlformats.org/officeDocument/2006/relationships/image" Target="../media/image58.png"/><Relationship Id="rId9"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emf"/><Relationship Id="rId18" Type="http://schemas.openxmlformats.org/officeDocument/2006/relationships/image" Target="../media/image78.pn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72.png"/><Relationship Id="rId17" Type="http://schemas.openxmlformats.org/officeDocument/2006/relationships/image" Target="../media/image77.png"/><Relationship Id="rId2" Type="http://schemas.openxmlformats.org/officeDocument/2006/relationships/notesSlide" Target="../notesSlides/notesSlide12.xml"/><Relationship Id="rId16" Type="http://schemas.openxmlformats.org/officeDocument/2006/relationships/image" Target="../media/image76.png"/><Relationship Id="rId1" Type="http://schemas.openxmlformats.org/officeDocument/2006/relationships/slideLayout" Target="../slideLayouts/slideLayout7.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png"/><Relationship Id="rId15" Type="http://schemas.openxmlformats.org/officeDocument/2006/relationships/image" Target="../media/image75.jpe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 Id="rId14" Type="http://schemas.openxmlformats.org/officeDocument/2006/relationships/image" Target="../media/image74.png"/></Relationships>
</file>

<file path=ppt/slides/_rels/slide1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63.png"/><Relationship Id="rId7" Type="http://schemas.openxmlformats.org/officeDocument/2006/relationships/image" Target="../media/image8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81.png"/><Relationship Id="rId10" Type="http://schemas.microsoft.com/office/2007/relationships/hdphoto" Target="../media/hdphoto8.wdp"/><Relationship Id="rId4" Type="http://schemas.openxmlformats.org/officeDocument/2006/relationships/image" Target="../media/image80.png"/><Relationship Id="rId9" Type="http://schemas.openxmlformats.org/officeDocument/2006/relationships/image" Target="../media/image83.png"/></Relationships>
</file>

<file path=ppt/slides/_rels/slide18.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8.svg"/><Relationship Id="rId18" Type="http://schemas.openxmlformats.org/officeDocument/2006/relationships/image" Target="../media/image80.png"/><Relationship Id="rId3" Type="http://schemas.openxmlformats.org/officeDocument/2006/relationships/image" Target="../media/image84.png"/><Relationship Id="rId7" Type="http://schemas.microsoft.com/office/2007/relationships/hdphoto" Target="../media/hdphoto7.wdp"/><Relationship Id="rId12" Type="http://schemas.openxmlformats.org/officeDocument/2006/relationships/image" Target="../media/image87.png"/><Relationship Id="rId17" Type="http://schemas.openxmlformats.org/officeDocument/2006/relationships/image" Target="../media/image92.svg"/><Relationship Id="rId2" Type="http://schemas.openxmlformats.org/officeDocument/2006/relationships/notesSlide" Target="../notesSlides/notesSlide16.xml"/><Relationship Id="rId16" Type="http://schemas.openxmlformats.org/officeDocument/2006/relationships/image" Target="../media/image91.png"/><Relationship Id="rId1" Type="http://schemas.openxmlformats.org/officeDocument/2006/relationships/slideLayout" Target="../slideLayouts/slideLayout2.xml"/><Relationship Id="rId6" Type="http://schemas.openxmlformats.org/officeDocument/2006/relationships/image" Target="../media/image82.png"/><Relationship Id="rId11" Type="http://schemas.openxmlformats.org/officeDocument/2006/relationships/image" Target="../media/image86.svg"/><Relationship Id="rId5" Type="http://schemas.microsoft.com/office/2007/relationships/hdphoto" Target="../media/hdphoto6.wdp"/><Relationship Id="rId15" Type="http://schemas.openxmlformats.org/officeDocument/2006/relationships/image" Target="../media/image90.svg"/><Relationship Id="rId10" Type="http://schemas.openxmlformats.org/officeDocument/2006/relationships/image" Target="../media/image85.png"/><Relationship Id="rId4" Type="http://schemas.openxmlformats.org/officeDocument/2006/relationships/image" Target="../media/image81.png"/><Relationship Id="rId9" Type="http://schemas.microsoft.com/office/2007/relationships/hdphoto" Target="../media/hdphoto8.wdp"/><Relationship Id="rId14" Type="http://schemas.openxmlformats.org/officeDocument/2006/relationships/image" Target="../media/image89.png"/></Relationships>
</file>

<file path=ppt/slides/_rels/slide1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20.xml.rels><?xml version="1.0" encoding="UTF-8" standalone="yes"?>
<Relationships xmlns="http://schemas.openxmlformats.org/package/2006/relationships"><Relationship Id="rId8" Type="http://schemas.openxmlformats.org/officeDocument/2006/relationships/image" Target="../media/image100.png"/><Relationship Id="rId13" Type="http://schemas.openxmlformats.org/officeDocument/2006/relationships/image" Target="../media/image105.png"/><Relationship Id="rId3" Type="http://schemas.openxmlformats.org/officeDocument/2006/relationships/image" Target="../media/image80.png"/><Relationship Id="rId7" Type="http://schemas.openxmlformats.org/officeDocument/2006/relationships/image" Target="../media/image99.png"/><Relationship Id="rId12" Type="http://schemas.openxmlformats.org/officeDocument/2006/relationships/image" Target="../media/image104.png"/><Relationship Id="rId2" Type="http://schemas.openxmlformats.org/officeDocument/2006/relationships/image" Target="../media/image95.jpg"/><Relationship Id="rId1" Type="http://schemas.openxmlformats.org/officeDocument/2006/relationships/slideLayout" Target="../slideLayouts/slideLayout7.xml"/><Relationship Id="rId6" Type="http://schemas.openxmlformats.org/officeDocument/2006/relationships/image" Target="../media/image98.png"/><Relationship Id="rId11" Type="http://schemas.openxmlformats.org/officeDocument/2006/relationships/image" Target="../media/image103.png"/><Relationship Id="rId5" Type="http://schemas.openxmlformats.org/officeDocument/2006/relationships/image" Target="../media/image97.png"/><Relationship Id="rId10" Type="http://schemas.openxmlformats.org/officeDocument/2006/relationships/image" Target="../media/image102.png"/><Relationship Id="rId4" Type="http://schemas.openxmlformats.org/officeDocument/2006/relationships/image" Target="../media/image96.png"/><Relationship Id="rId9" Type="http://schemas.openxmlformats.org/officeDocument/2006/relationships/image" Target="../media/image101.png"/><Relationship Id="rId14" Type="http://schemas.openxmlformats.org/officeDocument/2006/relationships/image" Target="../media/image106.png"/></Relationships>
</file>

<file path=ppt/slides/_rels/slide2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08.jp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chart" Target="../charts/chart3.xml"/><Relationship Id="rId4" Type="http://schemas.openxmlformats.org/officeDocument/2006/relationships/image" Target="../media/image109.png"/></Relationships>
</file>

<file path=ppt/slides/_rels/slide23.xml.rels><?xml version="1.0" encoding="UTF-8" standalone="yes"?>
<Relationships xmlns="http://schemas.openxmlformats.org/package/2006/relationships"><Relationship Id="rId8" Type="http://schemas.openxmlformats.org/officeDocument/2006/relationships/image" Target="../media/image115.tiff"/><Relationship Id="rId3" Type="http://schemas.openxmlformats.org/officeDocument/2006/relationships/image" Target="../media/image110.png"/><Relationship Id="rId7" Type="http://schemas.openxmlformats.org/officeDocument/2006/relationships/image" Target="../media/image114.tiff"/><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113.tiff"/><Relationship Id="rId11" Type="http://schemas.microsoft.com/office/2007/relationships/hdphoto" Target="../media/hdphoto9.wdp"/><Relationship Id="rId5" Type="http://schemas.openxmlformats.org/officeDocument/2006/relationships/image" Target="../media/image112.tiff"/><Relationship Id="rId10" Type="http://schemas.openxmlformats.org/officeDocument/2006/relationships/image" Target="../media/image117.png"/><Relationship Id="rId4" Type="http://schemas.openxmlformats.org/officeDocument/2006/relationships/image" Target="../media/image111.png"/><Relationship Id="rId9" Type="http://schemas.openxmlformats.org/officeDocument/2006/relationships/image" Target="../media/image116.tiff"/></Relationships>
</file>

<file path=ppt/slides/_rels/slide24.xml.rels><?xml version="1.0" encoding="UTF-8" standalone="yes"?>
<Relationships xmlns="http://schemas.openxmlformats.org/package/2006/relationships"><Relationship Id="rId3" Type="http://schemas.openxmlformats.org/officeDocument/2006/relationships/image" Target="../media/image118.png"/><Relationship Id="rId7" Type="http://schemas.openxmlformats.org/officeDocument/2006/relationships/image" Target="../media/image12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20.png"/><Relationship Id="rId5" Type="http://schemas.openxmlformats.org/officeDocument/2006/relationships/image" Target="../media/image119.png"/><Relationship Id="rId4" Type="http://schemas.microsoft.com/office/2007/relationships/hdphoto" Target="../media/hdphoto10.wdp"/></Relationships>
</file>

<file path=ppt/slides/_rels/slide2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microsoft.com/office/2007/relationships/hdphoto" Target="../media/hdphoto11.wdp"/></Relationships>
</file>

<file path=ppt/slides/_rels/slide2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125.png"/><Relationship Id="rId4" Type="http://schemas.openxmlformats.org/officeDocument/2006/relationships/image" Target="../media/image124.png"/></Relationships>
</file>

<file path=ppt/slides/_rels/slide2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4.xml"/><Relationship Id="rId1" Type="http://schemas.openxmlformats.org/officeDocument/2006/relationships/slideLayout" Target="../slideLayouts/slideLayout8.xml"/><Relationship Id="rId5" Type="http://schemas.openxmlformats.org/officeDocument/2006/relationships/image" Target="../media/image38.png"/><Relationship Id="rId4" Type="http://schemas.microsoft.com/office/2007/relationships/hdphoto" Target="../media/hdphoto12.wdp"/></Relationships>
</file>

<file path=ppt/slides/_rels/slide2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128.emf"/><Relationship Id="rId4" Type="http://schemas.microsoft.com/office/2007/relationships/hdphoto" Target="../media/hdphoto13.wdp"/></Relationships>
</file>

<file path=ppt/slides/_rels/slide2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38.png"/><Relationship Id="rId4" Type="http://schemas.microsoft.com/office/2007/relationships/hdphoto" Target="../media/hdphoto14.wdp"/></Relationships>
</file>

<file path=ppt/slides/_rels/slide30.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131.png"/><Relationship Id="rId7" Type="http://schemas.openxmlformats.org/officeDocument/2006/relationships/image" Target="../media/image134.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133.png"/><Relationship Id="rId5" Type="http://schemas.openxmlformats.org/officeDocument/2006/relationships/image" Target="../media/image132.png"/><Relationship Id="rId4" Type="http://schemas.microsoft.com/office/2007/relationships/hdphoto" Target="../media/hdphoto15.wdp"/></Relationships>
</file>

<file path=ppt/slides/_rels/slide3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136.png"/><Relationship Id="rId7"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38.png"/><Relationship Id="rId5" Type="http://schemas.openxmlformats.org/officeDocument/2006/relationships/image" Target="../media/image137.png"/><Relationship Id="rId4" Type="http://schemas.microsoft.com/office/2007/relationships/hdphoto" Target="../media/hdphoto16.wdp"/><Relationship Id="rId9" Type="http://schemas.openxmlformats.org/officeDocument/2006/relationships/image" Target="../media/image128.emf"/></Relationships>
</file>

<file path=ppt/slides/_rels/slide35.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147.svg"/><Relationship Id="rId3" Type="http://schemas.openxmlformats.org/officeDocument/2006/relationships/image" Target="../media/image139.png"/><Relationship Id="rId7" Type="http://schemas.openxmlformats.org/officeDocument/2006/relationships/image" Target="../media/image142.svg"/><Relationship Id="rId12" Type="http://schemas.openxmlformats.org/officeDocument/2006/relationships/image" Target="../media/image146.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141.png"/><Relationship Id="rId11" Type="http://schemas.openxmlformats.org/officeDocument/2006/relationships/image" Target="../media/image145.svg"/><Relationship Id="rId5" Type="http://schemas.openxmlformats.org/officeDocument/2006/relationships/image" Target="../media/image140.svg"/><Relationship Id="rId10" Type="http://schemas.openxmlformats.org/officeDocument/2006/relationships/image" Target="../media/image144.png"/><Relationship Id="rId4" Type="http://schemas.openxmlformats.org/officeDocument/2006/relationships/image" Target="../media/image22.png"/><Relationship Id="rId9" Type="http://schemas.openxmlformats.org/officeDocument/2006/relationships/image" Target="../media/image143.svg"/></Relationships>
</file>

<file path=ppt/slides/_rels/slide36.xml.rels><?xml version="1.0" encoding="UTF-8" standalone="yes"?>
<Relationships xmlns="http://schemas.openxmlformats.org/package/2006/relationships"><Relationship Id="rId8" Type="http://schemas.openxmlformats.org/officeDocument/2006/relationships/image" Target="../media/image144.png"/><Relationship Id="rId13" Type="http://schemas.openxmlformats.org/officeDocument/2006/relationships/image" Target="../media/image140.svg"/><Relationship Id="rId3" Type="http://schemas.openxmlformats.org/officeDocument/2006/relationships/image" Target="../media/image148.png"/><Relationship Id="rId7" Type="http://schemas.openxmlformats.org/officeDocument/2006/relationships/image" Target="../media/image147.svg"/><Relationship Id="rId12"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146.png"/><Relationship Id="rId11" Type="http://schemas.openxmlformats.org/officeDocument/2006/relationships/image" Target="../media/image142.svg"/><Relationship Id="rId5" Type="http://schemas.openxmlformats.org/officeDocument/2006/relationships/image" Target="../media/image150.svg"/><Relationship Id="rId10" Type="http://schemas.openxmlformats.org/officeDocument/2006/relationships/image" Target="../media/image141.png"/><Relationship Id="rId4" Type="http://schemas.openxmlformats.org/officeDocument/2006/relationships/image" Target="../media/image149.png"/><Relationship Id="rId9" Type="http://schemas.openxmlformats.org/officeDocument/2006/relationships/image" Target="../media/image145.svg"/></Relationships>
</file>

<file path=ppt/slides/_rels/slide37.xml.rels><?xml version="1.0" encoding="UTF-8" standalone="yes"?>
<Relationships xmlns="http://schemas.openxmlformats.org/package/2006/relationships"><Relationship Id="rId3" Type="http://schemas.openxmlformats.org/officeDocument/2006/relationships/image" Target="../media/image118.png"/><Relationship Id="rId7" Type="http://schemas.openxmlformats.org/officeDocument/2006/relationships/image" Target="../media/image121.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20.png"/><Relationship Id="rId5" Type="http://schemas.openxmlformats.org/officeDocument/2006/relationships/image" Target="../media/image119.png"/><Relationship Id="rId4" Type="http://schemas.microsoft.com/office/2007/relationships/hdphoto" Target="../media/hdphoto10.wdp"/></Relationships>
</file>

<file path=ppt/slides/_rels/slide38.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158.svg"/><Relationship Id="rId3" Type="http://schemas.openxmlformats.org/officeDocument/2006/relationships/image" Target="../media/image152.png"/><Relationship Id="rId7" Type="http://schemas.openxmlformats.org/officeDocument/2006/relationships/image" Target="../media/image156.svg"/><Relationship Id="rId12" Type="http://schemas.openxmlformats.org/officeDocument/2006/relationships/image" Target="../media/image157.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55.png"/><Relationship Id="rId11" Type="http://schemas.openxmlformats.org/officeDocument/2006/relationships/image" Target="../media/image23.svg"/><Relationship Id="rId5" Type="http://schemas.openxmlformats.org/officeDocument/2006/relationships/image" Target="../media/image154.svg"/><Relationship Id="rId10" Type="http://schemas.openxmlformats.org/officeDocument/2006/relationships/image" Target="../media/image22.png"/><Relationship Id="rId4" Type="http://schemas.openxmlformats.org/officeDocument/2006/relationships/image" Target="../media/image153.png"/><Relationship Id="rId9" Type="http://schemas.openxmlformats.org/officeDocument/2006/relationships/image" Target="../media/image21.svg"/></Relationships>
</file>

<file path=ppt/slides/_rels/slide40.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Google Shape;99;p14">
            <a:extLst>
              <a:ext uri="{FF2B5EF4-FFF2-40B4-BE49-F238E27FC236}">
                <a16:creationId xmlns:a16="http://schemas.microsoft.com/office/drawing/2014/main" id="{85F9B9FF-AE3E-70AB-8E01-9C36036B8078}"/>
              </a:ext>
            </a:extLst>
          </p:cNvPr>
          <p:cNvSpPr>
            <a:spLocks noGrp="1" noChangeArrowheads="1"/>
          </p:cNvSpPr>
          <p:nvPr>
            <p:ph type="title"/>
          </p:nvPr>
        </p:nvSpPr>
        <p:spPr>
          <a:xfrm>
            <a:off x="6400800" y="2542105"/>
            <a:ext cx="5473700" cy="2078589"/>
          </a:xfrm>
        </p:spPr>
        <p:txBody>
          <a:bodyPr lIns="91425" tIns="45700" rIns="91425" bIns="45700"/>
          <a:lstStyle/>
          <a:p>
            <a:pPr algn="ctr" eaLnBrk="1" hangingPunct="1">
              <a:buClr>
                <a:srgbClr val="FFFFFF"/>
              </a:buClr>
              <a:buSzPts val="5400"/>
            </a:pPr>
            <a:r>
              <a:rPr lang="es-EC" noProof="0" dirty="0">
                <a:cs typeface="Arial" panose="020B0604020202020204" pitchFamily="34" charset="0"/>
                <a:sym typeface="Arial" panose="020B0604020202020204" pitchFamily="34" charset="0"/>
              </a:rPr>
              <a:t>Acuerdo de Libre Comercio </a:t>
            </a:r>
            <a:br>
              <a:rPr lang="es-EC" noProof="0" dirty="0">
                <a:cs typeface="Arial" panose="020B0604020202020204" pitchFamily="34" charset="0"/>
                <a:sym typeface="Arial" panose="020B0604020202020204" pitchFamily="34" charset="0"/>
              </a:rPr>
            </a:br>
            <a:r>
              <a:rPr lang="es-EC" noProof="0" dirty="0">
                <a:solidFill>
                  <a:srgbClr val="FFC000"/>
                </a:solidFill>
                <a:cs typeface="Arial" panose="020B0604020202020204" pitchFamily="34" charset="0"/>
                <a:sym typeface="Arial" panose="020B0604020202020204" pitchFamily="34" charset="0"/>
              </a:rPr>
              <a:t>Ecuador – Canadá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ángulo 75">
            <a:extLst>
              <a:ext uri="{FF2B5EF4-FFF2-40B4-BE49-F238E27FC236}">
                <a16:creationId xmlns:a16="http://schemas.microsoft.com/office/drawing/2014/main" id="{F5339E83-7A52-5CCC-206B-3CEDE66A3B26}"/>
              </a:ext>
            </a:extLst>
          </p:cNvPr>
          <p:cNvSpPr/>
          <p:nvPr/>
        </p:nvSpPr>
        <p:spPr>
          <a:xfrm>
            <a:off x="8387351" y="6180523"/>
            <a:ext cx="3804649" cy="838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pic>
        <p:nvPicPr>
          <p:cNvPr id="75" name="Imagen 74">
            <a:extLst>
              <a:ext uri="{FF2B5EF4-FFF2-40B4-BE49-F238E27FC236}">
                <a16:creationId xmlns:a16="http://schemas.microsoft.com/office/drawing/2014/main" id="{9D34AA21-D023-C82E-46B1-82A9B5ADF088}"/>
              </a:ext>
            </a:extLst>
          </p:cNvPr>
          <p:cNvPicPr>
            <a:picLocks noChangeAspect="1"/>
          </p:cNvPicPr>
          <p:nvPr/>
        </p:nvPicPr>
        <p:blipFill>
          <a:blip r:embed="rId2"/>
          <a:stretch>
            <a:fillRect/>
          </a:stretch>
        </p:blipFill>
        <p:spPr>
          <a:xfrm>
            <a:off x="114300" y="532861"/>
            <a:ext cx="8747219" cy="6127860"/>
          </a:xfrm>
          <a:prstGeom prst="rect">
            <a:avLst/>
          </a:prstGeom>
        </p:spPr>
      </p:pic>
      <p:sp>
        <p:nvSpPr>
          <p:cNvPr id="58" name="CuadroTexto 57">
            <a:extLst>
              <a:ext uri="{FF2B5EF4-FFF2-40B4-BE49-F238E27FC236}">
                <a16:creationId xmlns:a16="http://schemas.microsoft.com/office/drawing/2014/main" id="{48C19A7D-BC44-2A1F-2695-96F716D1CF24}"/>
              </a:ext>
            </a:extLst>
          </p:cNvPr>
          <p:cNvSpPr txBox="1"/>
          <p:nvPr/>
        </p:nvSpPr>
        <p:spPr>
          <a:xfrm>
            <a:off x="446936" y="3235457"/>
            <a:ext cx="1755905" cy="1015663"/>
          </a:xfrm>
          <a:prstGeom prst="rect">
            <a:avLst/>
          </a:prstGeom>
          <a:noFill/>
        </p:spPr>
        <p:txBody>
          <a:bodyPr wrap="square">
            <a:spAutoFit/>
          </a:bodyPr>
          <a:lstStyle/>
          <a:p>
            <a:pPr algn="ctr"/>
            <a:r>
              <a:rPr lang="es-EC" sz="2000" b="1" noProof="0" dirty="0">
                <a:solidFill>
                  <a:srgbClr val="4C3DA8"/>
                </a:solidFill>
              </a:rPr>
              <a:t>Objetivos Agenda Comercial </a:t>
            </a:r>
            <a:endParaRPr lang="es-EC" sz="2000" noProof="0" dirty="0">
              <a:solidFill>
                <a:srgbClr val="4C3DA8"/>
              </a:solidFill>
            </a:endParaRPr>
          </a:p>
        </p:txBody>
      </p:sp>
      <p:sp>
        <p:nvSpPr>
          <p:cNvPr id="59" name="CuadroTexto 58">
            <a:extLst>
              <a:ext uri="{FF2B5EF4-FFF2-40B4-BE49-F238E27FC236}">
                <a16:creationId xmlns:a16="http://schemas.microsoft.com/office/drawing/2014/main" id="{F4714AD2-0513-34B0-D590-A1663A825A3A}"/>
              </a:ext>
            </a:extLst>
          </p:cNvPr>
          <p:cNvSpPr txBox="1"/>
          <p:nvPr/>
        </p:nvSpPr>
        <p:spPr>
          <a:xfrm>
            <a:off x="1953810" y="509340"/>
            <a:ext cx="5947675" cy="584503"/>
          </a:xfrm>
          <a:prstGeom prst="rect">
            <a:avLst/>
          </a:prstGeom>
          <a:noFill/>
        </p:spPr>
        <p:txBody>
          <a:bodyPr wrap="square" rtlCol="0">
            <a:spAutoFit/>
          </a:bodyPr>
          <a:lstStyle/>
          <a:p>
            <a:r>
              <a:rPr lang="es-EC" sz="1800" b="1" noProof="0"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Incrementar exportaciones y mejorar el acceso real a los mercados.</a:t>
            </a:r>
          </a:p>
        </p:txBody>
      </p:sp>
      <p:sp>
        <p:nvSpPr>
          <p:cNvPr id="60" name="CuadroTexto 59">
            <a:extLst>
              <a:ext uri="{FF2B5EF4-FFF2-40B4-BE49-F238E27FC236}">
                <a16:creationId xmlns:a16="http://schemas.microsoft.com/office/drawing/2014/main" id="{DF1BB92F-AF6C-FF6E-EE1C-5369DCA4A0FD}"/>
              </a:ext>
            </a:extLst>
          </p:cNvPr>
          <p:cNvSpPr txBox="1"/>
          <p:nvPr/>
        </p:nvSpPr>
        <p:spPr>
          <a:xfrm>
            <a:off x="2710859" y="1471829"/>
            <a:ext cx="5450741" cy="584503"/>
          </a:xfrm>
          <a:prstGeom prst="rect">
            <a:avLst/>
          </a:prstGeom>
          <a:noFill/>
        </p:spPr>
        <p:txBody>
          <a:bodyPr wrap="square" rtlCol="0">
            <a:spAutoFit/>
          </a:bodyPr>
          <a:lstStyle/>
          <a:p>
            <a:r>
              <a:rPr lang="es-EC" sz="1800" b="1" noProof="0"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Generar crecimiento económico y mayores plazas de empleo.</a:t>
            </a:r>
          </a:p>
        </p:txBody>
      </p:sp>
      <p:sp>
        <p:nvSpPr>
          <p:cNvPr id="61" name="CuadroTexto 60">
            <a:extLst>
              <a:ext uri="{FF2B5EF4-FFF2-40B4-BE49-F238E27FC236}">
                <a16:creationId xmlns:a16="http://schemas.microsoft.com/office/drawing/2014/main" id="{1034C802-347F-8A02-9CD0-0EDAD989923C}"/>
              </a:ext>
            </a:extLst>
          </p:cNvPr>
          <p:cNvSpPr txBox="1"/>
          <p:nvPr/>
        </p:nvSpPr>
        <p:spPr>
          <a:xfrm>
            <a:off x="3502848" y="2355083"/>
            <a:ext cx="4957689" cy="584503"/>
          </a:xfrm>
          <a:prstGeom prst="rect">
            <a:avLst/>
          </a:prstGeom>
          <a:noFill/>
        </p:spPr>
        <p:txBody>
          <a:bodyPr wrap="square" rtlCol="0">
            <a:spAutoFit/>
          </a:bodyPr>
          <a:lstStyle/>
          <a:p>
            <a:r>
              <a:rPr lang="es-EC" sz="1800" b="1" noProof="0"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Promover y fortalecer internacionalización de MIPYMES.</a:t>
            </a:r>
          </a:p>
        </p:txBody>
      </p:sp>
      <p:sp>
        <p:nvSpPr>
          <p:cNvPr id="62" name="CuadroTexto 61">
            <a:extLst>
              <a:ext uri="{FF2B5EF4-FFF2-40B4-BE49-F238E27FC236}">
                <a16:creationId xmlns:a16="http://schemas.microsoft.com/office/drawing/2014/main" id="{D745EE91-DC18-1DFF-126D-F3389BA26870}"/>
              </a:ext>
            </a:extLst>
          </p:cNvPr>
          <p:cNvSpPr txBox="1"/>
          <p:nvPr/>
        </p:nvSpPr>
        <p:spPr>
          <a:xfrm>
            <a:off x="3724139" y="3350605"/>
            <a:ext cx="4573342" cy="584503"/>
          </a:xfrm>
          <a:prstGeom prst="rect">
            <a:avLst/>
          </a:prstGeom>
          <a:noFill/>
        </p:spPr>
        <p:txBody>
          <a:bodyPr wrap="square" rtlCol="0">
            <a:spAutoFit/>
          </a:bodyPr>
          <a:lstStyle/>
          <a:p>
            <a:r>
              <a:rPr lang="es-EC" sz="1800" b="1" noProof="0"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Promover encadenamientos productivos / </a:t>
            </a:r>
            <a:r>
              <a:rPr lang="es-EC" sz="1800" b="1" noProof="0" dirty="0" err="1">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nearshoring</a:t>
            </a:r>
            <a:r>
              <a:rPr lang="es-EC" sz="1800" b="1" noProof="0"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a:t>
            </a:r>
          </a:p>
        </p:txBody>
      </p:sp>
      <p:sp>
        <p:nvSpPr>
          <p:cNvPr id="63" name="CuadroTexto 62">
            <a:extLst>
              <a:ext uri="{FF2B5EF4-FFF2-40B4-BE49-F238E27FC236}">
                <a16:creationId xmlns:a16="http://schemas.microsoft.com/office/drawing/2014/main" id="{844356DB-3159-6191-5C6D-2DC51CF93CF4}"/>
              </a:ext>
            </a:extLst>
          </p:cNvPr>
          <p:cNvSpPr txBox="1"/>
          <p:nvPr/>
        </p:nvSpPr>
        <p:spPr>
          <a:xfrm>
            <a:off x="3700845" y="4270708"/>
            <a:ext cx="4573342" cy="584503"/>
          </a:xfrm>
          <a:prstGeom prst="rect">
            <a:avLst/>
          </a:prstGeom>
          <a:noFill/>
        </p:spPr>
        <p:txBody>
          <a:bodyPr wrap="square" rtlCol="0">
            <a:spAutoFit/>
          </a:bodyPr>
          <a:lstStyle/>
          <a:p>
            <a:r>
              <a:rPr lang="es-EC" sz="1800" b="1" noProof="0"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Establecer reglas del juego claras para intercambios comerciales.</a:t>
            </a:r>
          </a:p>
        </p:txBody>
      </p:sp>
      <p:sp>
        <p:nvSpPr>
          <p:cNvPr id="64" name="CuadroTexto 63">
            <a:extLst>
              <a:ext uri="{FF2B5EF4-FFF2-40B4-BE49-F238E27FC236}">
                <a16:creationId xmlns:a16="http://schemas.microsoft.com/office/drawing/2014/main" id="{C067A06B-E148-B23D-F77D-357C24BEF476}"/>
              </a:ext>
            </a:extLst>
          </p:cNvPr>
          <p:cNvSpPr txBox="1"/>
          <p:nvPr/>
        </p:nvSpPr>
        <p:spPr>
          <a:xfrm>
            <a:off x="2804034" y="5265398"/>
            <a:ext cx="4573342" cy="334002"/>
          </a:xfrm>
          <a:prstGeom prst="rect">
            <a:avLst/>
          </a:prstGeom>
          <a:noFill/>
        </p:spPr>
        <p:txBody>
          <a:bodyPr wrap="square" rtlCol="0">
            <a:spAutoFit/>
          </a:bodyPr>
          <a:lstStyle/>
          <a:p>
            <a:r>
              <a:rPr lang="es-EC" sz="1800" b="1" noProof="0"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Precautelar sectores productivos sensibles.</a:t>
            </a:r>
          </a:p>
        </p:txBody>
      </p:sp>
      <p:sp>
        <p:nvSpPr>
          <p:cNvPr id="65" name="CuadroTexto 64">
            <a:extLst>
              <a:ext uri="{FF2B5EF4-FFF2-40B4-BE49-F238E27FC236}">
                <a16:creationId xmlns:a16="http://schemas.microsoft.com/office/drawing/2014/main" id="{816AD5C9-651C-5955-2997-5A2F022696C3}"/>
              </a:ext>
            </a:extLst>
          </p:cNvPr>
          <p:cNvSpPr txBox="1"/>
          <p:nvPr/>
        </p:nvSpPr>
        <p:spPr>
          <a:xfrm>
            <a:off x="2023693" y="5959507"/>
            <a:ext cx="6436843" cy="584503"/>
          </a:xfrm>
          <a:prstGeom prst="rect">
            <a:avLst/>
          </a:prstGeom>
          <a:noFill/>
        </p:spPr>
        <p:txBody>
          <a:bodyPr wrap="square" rtlCol="0">
            <a:spAutoFit/>
          </a:bodyPr>
          <a:lstStyle/>
          <a:p>
            <a:r>
              <a:rPr lang="es-EC" sz="1800" b="1" noProof="0"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Mejorar la institucionalidad (sobre todo productiva), asegurando la capacidad de regular del Estado.</a:t>
            </a:r>
          </a:p>
        </p:txBody>
      </p:sp>
      <p:pic>
        <p:nvPicPr>
          <p:cNvPr id="66" name="Gráfico 65" descr="América en globo terráqueo">
            <a:extLst>
              <a:ext uri="{FF2B5EF4-FFF2-40B4-BE49-F238E27FC236}">
                <a16:creationId xmlns:a16="http://schemas.microsoft.com/office/drawing/2014/main" id="{948BD03B-CF69-0545-1772-7BA7E891E62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8512" y="2735334"/>
            <a:ext cx="530628" cy="530628"/>
          </a:xfrm>
          <a:prstGeom prst="rect">
            <a:avLst/>
          </a:prstGeom>
        </p:spPr>
      </p:pic>
      <p:pic>
        <p:nvPicPr>
          <p:cNvPr id="67" name="Gráfico 66" descr="Maleta">
            <a:extLst>
              <a:ext uri="{FF2B5EF4-FFF2-40B4-BE49-F238E27FC236}">
                <a16:creationId xmlns:a16="http://schemas.microsoft.com/office/drawing/2014/main" id="{23352A72-2581-F93D-6CA9-44943A1A3CF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69471" y="1505011"/>
            <a:ext cx="375634" cy="375634"/>
          </a:xfrm>
          <a:prstGeom prst="rect">
            <a:avLst/>
          </a:prstGeom>
        </p:spPr>
      </p:pic>
      <p:pic>
        <p:nvPicPr>
          <p:cNvPr id="68" name="Gráfico 67" descr="Conexiones">
            <a:extLst>
              <a:ext uri="{FF2B5EF4-FFF2-40B4-BE49-F238E27FC236}">
                <a16:creationId xmlns:a16="http://schemas.microsoft.com/office/drawing/2014/main" id="{51C97BCF-839A-D82E-4DF9-421CD96A955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166478" y="3413415"/>
            <a:ext cx="386292" cy="386292"/>
          </a:xfrm>
          <a:prstGeom prst="rect">
            <a:avLst/>
          </a:prstGeom>
        </p:spPr>
      </p:pic>
      <p:pic>
        <p:nvPicPr>
          <p:cNvPr id="69" name="Gráfico 68" descr="Lista de comprobación RTL">
            <a:extLst>
              <a:ext uri="{FF2B5EF4-FFF2-40B4-BE49-F238E27FC236}">
                <a16:creationId xmlns:a16="http://schemas.microsoft.com/office/drawing/2014/main" id="{0E3C0E0B-F836-7468-DDB6-41DE91968E8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32634" y="4355538"/>
            <a:ext cx="413464" cy="413464"/>
          </a:xfrm>
          <a:prstGeom prst="rect">
            <a:avLst/>
          </a:prstGeom>
        </p:spPr>
      </p:pic>
      <p:pic>
        <p:nvPicPr>
          <p:cNvPr id="70" name="Gráfico 69" descr="Repetir">
            <a:extLst>
              <a:ext uri="{FF2B5EF4-FFF2-40B4-BE49-F238E27FC236}">
                <a16:creationId xmlns:a16="http://schemas.microsoft.com/office/drawing/2014/main" id="{0672A4E5-4CA7-684B-70ED-10270A6262E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88151" y="659071"/>
            <a:ext cx="419798" cy="419798"/>
          </a:xfrm>
          <a:prstGeom prst="rect">
            <a:avLst/>
          </a:prstGeom>
        </p:spPr>
      </p:pic>
      <p:pic>
        <p:nvPicPr>
          <p:cNvPr id="71" name="Gráfico 70" descr="Engranajes">
            <a:extLst>
              <a:ext uri="{FF2B5EF4-FFF2-40B4-BE49-F238E27FC236}">
                <a16:creationId xmlns:a16="http://schemas.microsoft.com/office/drawing/2014/main" id="{B8E3E9A6-B5DF-DD78-0732-61DB077AE6F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942357" y="5263320"/>
            <a:ext cx="418379" cy="418379"/>
          </a:xfrm>
          <a:prstGeom prst="rect">
            <a:avLst/>
          </a:prstGeom>
        </p:spPr>
      </p:pic>
      <p:pic>
        <p:nvPicPr>
          <p:cNvPr id="72" name="Gráfico 71" descr="Banco">
            <a:extLst>
              <a:ext uri="{FF2B5EF4-FFF2-40B4-BE49-F238E27FC236}">
                <a16:creationId xmlns:a16="http://schemas.microsoft.com/office/drawing/2014/main" id="{8D691410-E351-2088-896D-525E2F88FEF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310575" y="6044586"/>
            <a:ext cx="433022" cy="433022"/>
          </a:xfrm>
          <a:prstGeom prst="rect">
            <a:avLst/>
          </a:prstGeom>
        </p:spPr>
      </p:pic>
      <p:pic>
        <p:nvPicPr>
          <p:cNvPr id="73" name="Gráfico 72" descr="Quiosco">
            <a:extLst>
              <a:ext uri="{FF2B5EF4-FFF2-40B4-BE49-F238E27FC236}">
                <a16:creationId xmlns:a16="http://schemas.microsoft.com/office/drawing/2014/main" id="{9025A417-707B-0F60-013E-63E103833B52}"/>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2927558" y="2438771"/>
            <a:ext cx="413464" cy="413464"/>
          </a:xfrm>
          <a:prstGeom prst="rect">
            <a:avLst/>
          </a:prstGeom>
        </p:spPr>
      </p:pic>
      <p:sp>
        <p:nvSpPr>
          <p:cNvPr id="3" name="Rectángulo 2">
            <a:extLst>
              <a:ext uri="{FF2B5EF4-FFF2-40B4-BE49-F238E27FC236}">
                <a16:creationId xmlns:a16="http://schemas.microsoft.com/office/drawing/2014/main" id="{F179D792-1ECC-057C-16BB-39028D72B64E}"/>
              </a:ext>
            </a:extLst>
          </p:cNvPr>
          <p:cNvSpPr/>
          <p:nvPr/>
        </p:nvSpPr>
        <p:spPr>
          <a:xfrm>
            <a:off x="9369696" y="509340"/>
            <a:ext cx="2822304" cy="6151382"/>
          </a:xfrm>
          <a:prstGeom prst="rect">
            <a:avLst/>
          </a:prstGeom>
          <a:solidFill>
            <a:srgbClr val="5857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5" name="CuadroTexto 44">
            <a:extLst>
              <a:ext uri="{FF2B5EF4-FFF2-40B4-BE49-F238E27FC236}">
                <a16:creationId xmlns:a16="http://schemas.microsoft.com/office/drawing/2014/main" id="{5D9E8E47-564B-1F6A-0AE0-3C8E8DE24317}"/>
              </a:ext>
            </a:extLst>
          </p:cNvPr>
          <p:cNvSpPr txBox="1">
            <a:spLocks noChangeArrowheads="1"/>
          </p:cNvSpPr>
          <p:nvPr/>
        </p:nvSpPr>
        <p:spPr bwMode="auto">
          <a:xfrm>
            <a:off x="9704719" y="1136103"/>
            <a:ext cx="237298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FontTx/>
              <a:buNone/>
            </a:pPr>
            <a:r>
              <a:rPr lang="es-EC" sz="1800" b="1" noProof="0" dirty="0">
                <a:solidFill>
                  <a:schemeClr val="bg1"/>
                </a:solidFill>
                <a:cs typeface="Arial" panose="020B0604020202020204" pitchFamily="34" charset="0"/>
              </a:rPr>
              <a:t>Conseguir igualdad de condiciones de acceso con nuestros principales competidores</a:t>
            </a:r>
          </a:p>
        </p:txBody>
      </p:sp>
      <p:sp>
        <p:nvSpPr>
          <p:cNvPr id="6" name="CuadroTexto 45">
            <a:extLst>
              <a:ext uri="{FF2B5EF4-FFF2-40B4-BE49-F238E27FC236}">
                <a16:creationId xmlns:a16="http://schemas.microsoft.com/office/drawing/2014/main" id="{8711EDE8-8063-2EBF-FE0E-1338DCE91718}"/>
              </a:ext>
            </a:extLst>
          </p:cNvPr>
          <p:cNvSpPr txBox="1">
            <a:spLocks noChangeArrowheads="1"/>
          </p:cNvSpPr>
          <p:nvPr/>
        </p:nvSpPr>
        <p:spPr bwMode="auto">
          <a:xfrm>
            <a:off x="9511359" y="4711604"/>
            <a:ext cx="25955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FontTx/>
              <a:buNone/>
            </a:pPr>
            <a:r>
              <a:rPr lang="es-EC" sz="1800" b="1" noProof="0" dirty="0">
                <a:solidFill>
                  <a:schemeClr val="bg1"/>
                </a:solidFill>
                <a:cs typeface="Arial" panose="020B0604020202020204" pitchFamily="34" charset="0"/>
              </a:rPr>
              <a:t>Cobertura preferencial de exportaciones no petroleras </a:t>
            </a:r>
          </a:p>
        </p:txBody>
      </p:sp>
      <p:sp>
        <p:nvSpPr>
          <p:cNvPr id="7" name="CuadroTexto 46">
            <a:extLst>
              <a:ext uri="{FF2B5EF4-FFF2-40B4-BE49-F238E27FC236}">
                <a16:creationId xmlns:a16="http://schemas.microsoft.com/office/drawing/2014/main" id="{0A090F94-2DF9-66BB-AEE4-B080C46E4B39}"/>
              </a:ext>
            </a:extLst>
          </p:cNvPr>
          <p:cNvSpPr txBox="1">
            <a:spLocks noChangeArrowheads="1"/>
          </p:cNvSpPr>
          <p:nvPr/>
        </p:nvSpPr>
        <p:spPr bwMode="auto">
          <a:xfrm>
            <a:off x="9843864" y="3162468"/>
            <a:ext cx="20567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FontTx/>
              <a:buNone/>
            </a:pPr>
            <a:r>
              <a:rPr lang="es-EC" sz="2400" b="1" noProof="0" dirty="0">
                <a:solidFill>
                  <a:srgbClr val="FFC000"/>
                </a:solidFill>
                <a:cs typeface="Arial" panose="020B0604020202020204" pitchFamily="34" charset="0"/>
              </a:rPr>
              <a:t>ALCANZAR:</a:t>
            </a:r>
          </a:p>
        </p:txBody>
      </p:sp>
      <p:sp>
        <p:nvSpPr>
          <p:cNvPr id="8" name="CuadroTexto 47">
            <a:extLst>
              <a:ext uri="{FF2B5EF4-FFF2-40B4-BE49-F238E27FC236}">
                <a16:creationId xmlns:a16="http://schemas.microsoft.com/office/drawing/2014/main" id="{0255F264-BA83-A910-AAE3-05A231F33274}"/>
              </a:ext>
            </a:extLst>
          </p:cNvPr>
          <p:cNvSpPr txBox="1">
            <a:spLocks noChangeArrowheads="1"/>
          </p:cNvSpPr>
          <p:nvPr/>
        </p:nvSpPr>
        <p:spPr bwMode="auto">
          <a:xfrm>
            <a:off x="9426280" y="3500812"/>
            <a:ext cx="257651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FontTx/>
              <a:buNone/>
            </a:pPr>
            <a:r>
              <a:rPr lang="es-EC" sz="6000" b="1" noProof="0" dirty="0">
                <a:solidFill>
                  <a:srgbClr val="FFC000"/>
                </a:solidFill>
                <a:cs typeface="Arial" panose="020B0604020202020204" pitchFamily="34" charset="0"/>
              </a:rPr>
              <a:t> 100%</a:t>
            </a:r>
          </a:p>
        </p:txBody>
      </p:sp>
      <p:sp>
        <p:nvSpPr>
          <p:cNvPr id="15" name="Cheurón 14">
            <a:extLst>
              <a:ext uri="{FF2B5EF4-FFF2-40B4-BE49-F238E27FC236}">
                <a16:creationId xmlns:a16="http://schemas.microsoft.com/office/drawing/2014/main" id="{4BA35406-17A9-FDD4-69A1-3A5100C5C6CE}"/>
              </a:ext>
            </a:extLst>
          </p:cNvPr>
          <p:cNvSpPr/>
          <p:nvPr/>
        </p:nvSpPr>
        <p:spPr>
          <a:xfrm>
            <a:off x="9015863" y="2438771"/>
            <a:ext cx="725819" cy="2133038"/>
          </a:xfrm>
          <a:prstGeom prst="chevron">
            <a:avLst/>
          </a:prstGeom>
          <a:solidFill>
            <a:schemeClr val="bg1"/>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solidFill>
                <a:schemeClr val="tx1"/>
              </a:solidFill>
            </a:endParaRPr>
          </a:p>
        </p:txBody>
      </p:sp>
    </p:spTree>
    <p:extLst>
      <p:ext uri="{BB962C8B-B14F-4D97-AF65-F5344CB8AC3E}">
        <p14:creationId xmlns:p14="http://schemas.microsoft.com/office/powerpoint/2010/main" val="2845338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A0197-659E-B287-545B-67D115DFB24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54602DB-431D-0DF2-57A0-ACE2C0A4BA29}"/>
              </a:ext>
            </a:extLst>
          </p:cNvPr>
          <p:cNvSpPr>
            <a:spLocks noGrp="1"/>
          </p:cNvSpPr>
          <p:nvPr>
            <p:ph type="title"/>
          </p:nvPr>
        </p:nvSpPr>
        <p:spPr>
          <a:xfrm>
            <a:off x="887787" y="131031"/>
            <a:ext cx="10515600" cy="1036637"/>
          </a:xfrm>
        </p:spPr>
        <p:txBody>
          <a:bodyPr>
            <a:normAutofit/>
          </a:bodyPr>
          <a:lstStyle/>
          <a:p>
            <a:r>
              <a:rPr lang="es-EC" sz="2800" b="1" noProof="0" dirty="0">
                <a:solidFill>
                  <a:srgbClr val="4C3DA8"/>
                </a:solidFill>
              </a:rPr>
              <a:t>Agenda Comercial en progreso</a:t>
            </a:r>
          </a:p>
        </p:txBody>
      </p:sp>
      <p:sp>
        <p:nvSpPr>
          <p:cNvPr id="26" name="Rectángulo 25">
            <a:extLst>
              <a:ext uri="{FF2B5EF4-FFF2-40B4-BE49-F238E27FC236}">
                <a16:creationId xmlns:a16="http://schemas.microsoft.com/office/drawing/2014/main" id="{2A180AAC-670A-F2C5-FE7B-8462B2B86A89}"/>
              </a:ext>
            </a:extLst>
          </p:cNvPr>
          <p:cNvSpPr/>
          <p:nvPr/>
        </p:nvSpPr>
        <p:spPr>
          <a:xfrm>
            <a:off x="30092" y="6030558"/>
            <a:ext cx="11959123" cy="8274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pic>
        <p:nvPicPr>
          <p:cNvPr id="12" name="Imagen 11">
            <a:extLst>
              <a:ext uri="{FF2B5EF4-FFF2-40B4-BE49-F238E27FC236}">
                <a16:creationId xmlns:a16="http://schemas.microsoft.com/office/drawing/2014/main" id="{E4618FAA-E406-95C6-A34A-173491D1FA95}"/>
              </a:ext>
            </a:extLst>
          </p:cNvPr>
          <p:cNvPicPr>
            <a:picLocks noChangeAspect="1"/>
          </p:cNvPicPr>
          <p:nvPr/>
        </p:nvPicPr>
        <p:blipFill>
          <a:blip r:embed="rId3"/>
          <a:stretch>
            <a:fillRect/>
          </a:stretch>
        </p:blipFill>
        <p:spPr>
          <a:xfrm>
            <a:off x="903367" y="1327942"/>
            <a:ext cx="10500020" cy="4857484"/>
          </a:xfrm>
          <a:prstGeom prst="rect">
            <a:avLst/>
          </a:prstGeom>
        </p:spPr>
      </p:pic>
      <p:sp>
        <p:nvSpPr>
          <p:cNvPr id="15" name="CuadroTexto 14">
            <a:extLst>
              <a:ext uri="{FF2B5EF4-FFF2-40B4-BE49-F238E27FC236}">
                <a16:creationId xmlns:a16="http://schemas.microsoft.com/office/drawing/2014/main" id="{2EF0D790-D71F-4620-1CDC-C1D77D3D4A32}"/>
              </a:ext>
            </a:extLst>
          </p:cNvPr>
          <p:cNvSpPr txBox="1"/>
          <p:nvPr/>
        </p:nvSpPr>
        <p:spPr>
          <a:xfrm>
            <a:off x="903367" y="4643408"/>
            <a:ext cx="2290407" cy="307777"/>
          </a:xfrm>
          <a:prstGeom prst="rect">
            <a:avLst/>
          </a:prstGeom>
          <a:noFill/>
        </p:spPr>
        <p:txBody>
          <a:bodyPr wrap="square" rtlCol="0">
            <a:spAutoFit/>
          </a:bodyPr>
          <a:lstStyle/>
          <a:p>
            <a:pPr algn="ctr"/>
            <a:r>
              <a:rPr lang="es-EC" b="1" noProof="0" dirty="0">
                <a:solidFill>
                  <a:schemeClr val="bg1"/>
                </a:solidFill>
              </a:rPr>
              <a:t>Corea del Sur</a:t>
            </a:r>
          </a:p>
        </p:txBody>
      </p:sp>
      <p:sp>
        <p:nvSpPr>
          <p:cNvPr id="22" name="CuadroTexto 21">
            <a:extLst>
              <a:ext uri="{FF2B5EF4-FFF2-40B4-BE49-F238E27FC236}">
                <a16:creationId xmlns:a16="http://schemas.microsoft.com/office/drawing/2014/main" id="{AE7CA224-9903-75FC-7420-D009F74B0903}"/>
              </a:ext>
            </a:extLst>
          </p:cNvPr>
          <p:cNvSpPr txBox="1"/>
          <p:nvPr/>
        </p:nvSpPr>
        <p:spPr>
          <a:xfrm>
            <a:off x="3574601" y="1371259"/>
            <a:ext cx="2102373" cy="307777"/>
          </a:xfrm>
          <a:prstGeom prst="rect">
            <a:avLst/>
          </a:prstGeom>
          <a:noFill/>
        </p:spPr>
        <p:txBody>
          <a:bodyPr wrap="square" rtlCol="0">
            <a:spAutoFit/>
          </a:bodyPr>
          <a:lstStyle/>
          <a:p>
            <a:pPr algn="ctr"/>
            <a:r>
              <a:rPr lang="es-EC" b="1" noProof="0" dirty="0">
                <a:solidFill>
                  <a:schemeClr val="bg1"/>
                </a:solidFill>
              </a:rPr>
              <a:t>Canadá</a:t>
            </a:r>
          </a:p>
        </p:txBody>
      </p:sp>
      <p:sp>
        <p:nvSpPr>
          <p:cNvPr id="27" name="CuadroTexto 26">
            <a:extLst>
              <a:ext uri="{FF2B5EF4-FFF2-40B4-BE49-F238E27FC236}">
                <a16:creationId xmlns:a16="http://schemas.microsoft.com/office/drawing/2014/main" id="{2B4EB6E4-B617-3421-C281-95048EFB0E35}"/>
              </a:ext>
            </a:extLst>
          </p:cNvPr>
          <p:cNvSpPr txBox="1"/>
          <p:nvPr/>
        </p:nvSpPr>
        <p:spPr>
          <a:xfrm>
            <a:off x="6631009" y="4631492"/>
            <a:ext cx="2100405" cy="307777"/>
          </a:xfrm>
          <a:prstGeom prst="rect">
            <a:avLst/>
          </a:prstGeom>
          <a:noFill/>
        </p:spPr>
        <p:txBody>
          <a:bodyPr wrap="square" rtlCol="0">
            <a:spAutoFit/>
          </a:bodyPr>
          <a:lstStyle/>
          <a:p>
            <a:pPr algn="ctr"/>
            <a:r>
              <a:rPr lang="es-EC" b="1" noProof="0" dirty="0" err="1">
                <a:solidFill>
                  <a:schemeClr val="bg1"/>
                </a:solidFill>
              </a:rPr>
              <a:t>Rep.Dominicana</a:t>
            </a:r>
            <a:endParaRPr lang="es-EC" b="1" noProof="0" dirty="0">
              <a:solidFill>
                <a:schemeClr val="bg1"/>
              </a:solidFill>
            </a:endParaRPr>
          </a:p>
        </p:txBody>
      </p:sp>
      <p:sp>
        <p:nvSpPr>
          <p:cNvPr id="30" name="CuadroTexto 29">
            <a:extLst>
              <a:ext uri="{FF2B5EF4-FFF2-40B4-BE49-F238E27FC236}">
                <a16:creationId xmlns:a16="http://schemas.microsoft.com/office/drawing/2014/main" id="{E86FCD17-F41F-A561-7842-53C4DD95C118}"/>
              </a:ext>
            </a:extLst>
          </p:cNvPr>
          <p:cNvSpPr txBox="1"/>
          <p:nvPr/>
        </p:nvSpPr>
        <p:spPr>
          <a:xfrm>
            <a:off x="9306962" y="1384764"/>
            <a:ext cx="2146853" cy="307777"/>
          </a:xfrm>
          <a:prstGeom prst="rect">
            <a:avLst/>
          </a:prstGeom>
          <a:noFill/>
        </p:spPr>
        <p:txBody>
          <a:bodyPr wrap="square" rtlCol="0">
            <a:spAutoFit/>
          </a:bodyPr>
          <a:lstStyle/>
          <a:p>
            <a:pPr algn="ctr"/>
            <a:r>
              <a:rPr lang="es-EC" b="1" noProof="0" dirty="0">
                <a:solidFill>
                  <a:schemeClr val="bg1"/>
                </a:solidFill>
              </a:rPr>
              <a:t>Emiratos Árabes</a:t>
            </a:r>
          </a:p>
        </p:txBody>
      </p:sp>
      <p:sp>
        <p:nvSpPr>
          <p:cNvPr id="31" name="CuadroTexto 30">
            <a:extLst>
              <a:ext uri="{FF2B5EF4-FFF2-40B4-BE49-F238E27FC236}">
                <a16:creationId xmlns:a16="http://schemas.microsoft.com/office/drawing/2014/main" id="{883E9002-822C-9667-0802-2CBCE2D5E871}"/>
              </a:ext>
            </a:extLst>
          </p:cNvPr>
          <p:cNvSpPr txBox="1"/>
          <p:nvPr/>
        </p:nvSpPr>
        <p:spPr>
          <a:xfrm>
            <a:off x="340909" y="5026328"/>
            <a:ext cx="3396203" cy="830997"/>
          </a:xfrm>
          <a:prstGeom prst="rect">
            <a:avLst/>
          </a:prstGeom>
          <a:noFill/>
        </p:spPr>
        <p:txBody>
          <a:bodyPr wrap="square" rtlCol="0">
            <a:spAutoFit/>
          </a:bodyPr>
          <a:lstStyle/>
          <a:p>
            <a:pPr algn="just"/>
            <a:r>
              <a:rPr lang="es-EC" sz="1200" noProof="0" dirty="0">
                <a:solidFill>
                  <a:schemeClr val="tx2">
                    <a:lumMod val="75000"/>
                  </a:schemeClr>
                </a:solidFill>
              </a:rPr>
              <a:t>En procesos internos para firmar el SECA. En Corea, este proceso toma entre 8 y 12 meses. Se espera que la firma se realice en 1er semestre del 2025</a:t>
            </a:r>
          </a:p>
        </p:txBody>
      </p:sp>
      <p:sp>
        <p:nvSpPr>
          <p:cNvPr id="32" name="CuadroTexto 31">
            <a:extLst>
              <a:ext uri="{FF2B5EF4-FFF2-40B4-BE49-F238E27FC236}">
                <a16:creationId xmlns:a16="http://schemas.microsoft.com/office/drawing/2014/main" id="{4D3234FD-8103-31C7-69EE-A89E2EDCD405}"/>
              </a:ext>
            </a:extLst>
          </p:cNvPr>
          <p:cNvSpPr txBox="1"/>
          <p:nvPr/>
        </p:nvSpPr>
        <p:spPr>
          <a:xfrm>
            <a:off x="6055462" y="5026328"/>
            <a:ext cx="3251500" cy="861774"/>
          </a:xfrm>
          <a:prstGeom prst="rect">
            <a:avLst/>
          </a:prstGeom>
          <a:noFill/>
        </p:spPr>
        <p:txBody>
          <a:bodyPr wrap="square" rtlCol="0">
            <a:spAutoFit/>
          </a:bodyPr>
          <a:lstStyle/>
          <a:p>
            <a:pPr algn="just"/>
            <a:r>
              <a:rPr lang="es-EC" sz="1200" noProof="0" dirty="0">
                <a:solidFill>
                  <a:schemeClr val="tx2">
                    <a:lumMod val="75000"/>
                  </a:schemeClr>
                </a:solidFill>
              </a:rPr>
              <a:t>24 septiembre 2024: Firma de Declaración Conjunta para dar inicio a negociaciones.</a:t>
            </a:r>
          </a:p>
          <a:p>
            <a:pPr algn="just"/>
            <a:endParaRPr lang="es-EC" sz="1200" noProof="0" dirty="0">
              <a:solidFill>
                <a:schemeClr val="tx2">
                  <a:lumMod val="75000"/>
                </a:schemeClr>
              </a:solidFill>
            </a:endParaRPr>
          </a:p>
          <a:p>
            <a:pPr algn="just"/>
            <a:r>
              <a:rPr lang="es-EC" sz="1200" noProof="0" dirty="0">
                <a:solidFill>
                  <a:schemeClr val="tx2">
                    <a:lumMod val="75000"/>
                  </a:schemeClr>
                </a:solidFill>
              </a:rPr>
              <a:t>Firma Mou para zonas Francas</a:t>
            </a:r>
            <a:endParaRPr lang="es-EC" noProof="0" dirty="0">
              <a:solidFill>
                <a:schemeClr val="tx2">
                  <a:lumMod val="75000"/>
                </a:schemeClr>
              </a:solidFill>
            </a:endParaRPr>
          </a:p>
        </p:txBody>
      </p:sp>
      <p:sp>
        <p:nvSpPr>
          <p:cNvPr id="33" name="CuadroTexto 32">
            <a:extLst>
              <a:ext uri="{FF2B5EF4-FFF2-40B4-BE49-F238E27FC236}">
                <a16:creationId xmlns:a16="http://schemas.microsoft.com/office/drawing/2014/main" id="{40DC6B12-44A1-F055-1F96-7E544BCBC4C5}"/>
              </a:ext>
            </a:extLst>
          </p:cNvPr>
          <p:cNvSpPr txBox="1"/>
          <p:nvPr/>
        </p:nvSpPr>
        <p:spPr>
          <a:xfrm>
            <a:off x="8887187" y="1907001"/>
            <a:ext cx="3250641" cy="830997"/>
          </a:xfrm>
          <a:prstGeom prst="rect">
            <a:avLst/>
          </a:prstGeom>
          <a:noFill/>
        </p:spPr>
        <p:txBody>
          <a:bodyPr wrap="square" rtlCol="0">
            <a:spAutoFit/>
          </a:bodyPr>
          <a:lstStyle/>
          <a:p>
            <a:pPr algn="just"/>
            <a:r>
              <a:rPr lang="es-EC" sz="1200" noProof="0" dirty="0">
                <a:solidFill>
                  <a:schemeClr val="tx2">
                    <a:lumMod val="75000"/>
                  </a:schemeClr>
                </a:solidFill>
              </a:rPr>
              <a:t> 22 de abril de 2024: Firma de Declaración Conjunta para dar inicio a negociaciones.</a:t>
            </a:r>
          </a:p>
          <a:p>
            <a:pPr algn="just"/>
            <a:endParaRPr lang="es-EC" sz="1200" noProof="0" dirty="0">
              <a:solidFill>
                <a:schemeClr val="tx2">
                  <a:lumMod val="75000"/>
                </a:schemeClr>
              </a:solidFill>
            </a:endParaRPr>
          </a:p>
          <a:p>
            <a:pPr algn="just"/>
            <a:r>
              <a:rPr lang="es-EC" sz="1200" noProof="0" dirty="0">
                <a:solidFill>
                  <a:schemeClr val="tx2">
                    <a:lumMod val="75000"/>
                  </a:schemeClr>
                </a:solidFill>
              </a:rPr>
              <a:t>Inicio de negociaciones en marzo 2025</a:t>
            </a:r>
          </a:p>
        </p:txBody>
      </p:sp>
      <p:sp>
        <p:nvSpPr>
          <p:cNvPr id="34" name="CuadroTexto 33">
            <a:extLst>
              <a:ext uri="{FF2B5EF4-FFF2-40B4-BE49-F238E27FC236}">
                <a16:creationId xmlns:a16="http://schemas.microsoft.com/office/drawing/2014/main" id="{9DDFAF2B-2D89-6EC7-5D3F-AE11F894AD1D}"/>
              </a:ext>
            </a:extLst>
          </p:cNvPr>
          <p:cNvSpPr txBox="1"/>
          <p:nvPr/>
        </p:nvSpPr>
        <p:spPr>
          <a:xfrm>
            <a:off x="2720481" y="1839310"/>
            <a:ext cx="3769300" cy="738664"/>
          </a:xfrm>
          <a:prstGeom prst="rect">
            <a:avLst/>
          </a:prstGeom>
          <a:noFill/>
        </p:spPr>
        <p:txBody>
          <a:bodyPr wrap="square" rtlCol="0">
            <a:spAutoFit/>
          </a:bodyPr>
          <a:lstStyle/>
          <a:p>
            <a:pPr algn="just"/>
            <a:r>
              <a:rPr lang="es-EC" sz="1200" noProof="0" dirty="0">
                <a:solidFill>
                  <a:schemeClr val="tx2">
                    <a:lumMod val="75000"/>
                  </a:schemeClr>
                </a:solidFill>
                <a:latin typeface="Arial" panose="020B0604020202020204" pitchFamily="34" charset="0"/>
                <a:ea typeface="Calibri" panose="020F0502020204030204" pitchFamily="34" charset="0"/>
              </a:rPr>
              <a:t>El 31 de enero de 2025 concluyeron las negociaciones del acuerdo y se encuentra en revisión legal y traducción del texto previo a la firma</a:t>
            </a:r>
            <a:r>
              <a:rPr lang="es-EC" noProof="0" dirty="0">
                <a:solidFill>
                  <a:schemeClr val="tx2">
                    <a:lumMod val="75000"/>
                  </a:schemeClr>
                </a:solidFill>
                <a:effectLst/>
                <a:latin typeface="Arial" panose="020B0604020202020204" pitchFamily="34" charset="0"/>
                <a:ea typeface="Calibri" panose="020F0502020204030204" pitchFamily="34" charset="0"/>
              </a:rPr>
              <a:t>.</a:t>
            </a:r>
            <a:endParaRPr lang="es-EC" noProof="0" dirty="0">
              <a:solidFill>
                <a:schemeClr val="tx2">
                  <a:lumMod val="75000"/>
                </a:schemeClr>
              </a:solidFill>
            </a:endParaRPr>
          </a:p>
        </p:txBody>
      </p:sp>
      <p:sp>
        <p:nvSpPr>
          <p:cNvPr id="3" name="Triángulo 2">
            <a:extLst>
              <a:ext uri="{FF2B5EF4-FFF2-40B4-BE49-F238E27FC236}">
                <a16:creationId xmlns:a16="http://schemas.microsoft.com/office/drawing/2014/main" id="{A023314A-2443-D06A-9103-64B9EE920DA9}"/>
              </a:ext>
            </a:extLst>
          </p:cNvPr>
          <p:cNvSpPr/>
          <p:nvPr/>
        </p:nvSpPr>
        <p:spPr>
          <a:xfrm>
            <a:off x="4356847" y="3101788"/>
            <a:ext cx="537882" cy="327212"/>
          </a:xfrm>
          <a:prstGeom prst="triangle">
            <a:avLst/>
          </a:prstGeom>
          <a:solidFill>
            <a:srgbClr val="4C3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5" name="Triángulo 4">
            <a:extLst>
              <a:ext uri="{FF2B5EF4-FFF2-40B4-BE49-F238E27FC236}">
                <a16:creationId xmlns:a16="http://schemas.microsoft.com/office/drawing/2014/main" id="{7DFBB0F3-32B5-E252-390C-826D5BE8F04C}"/>
              </a:ext>
            </a:extLst>
          </p:cNvPr>
          <p:cNvSpPr/>
          <p:nvPr/>
        </p:nvSpPr>
        <p:spPr>
          <a:xfrm rot="10800000">
            <a:off x="1770069" y="4141693"/>
            <a:ext cx="537882" cy="327212"/>
          </a:xfrm>
          <a:prstGeom prst="triangle">
            <a:avLst/>
          </a:prstGeom>
          <a:solidFill>
            <a:srgbClr val="4C3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6" name="Triángulo 5">
            <a:extLst>
              <a:ext uri="{FF2B5EF4-FFF2-40B4-BE49-F238E27FC236}">
                <a16:creationId xmlns:a16="http://schemas.microsoft.com/office/drawing/2014/main" id="{54742509-EF5E-6337-BA92-5B2FB3DC4797}"/>
              </a:ext>
            </a:extLst>
          </p:cNvPr>
          <p:cNvSpPr/>
          <p:nvPr/>
        </p:nvSpPr>
        <p:spPr>
          <a:xfrm rot="10800000">
            <a:off x="7412270" y="4141693"/>
            <a:ext cx="537882" cy="327212"/>
          </a:xfrm>
          <a:prstGeom prst="triangle">
            <a:avLst/>
          </a:prstGeom>
          <a:solidFill>
            <a:srgbClr val="4C3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7" name="CuadroTexto 6">
            <a:extLst>
              <a:ext uri="{FF2B5EF4-FFF2-40B4-BE49-F238E27FC236}">
                <a16:creationId xmlns:a16="http://schemas.microsoft.com/office/drawing/2014/main" id="{B32876C8-D12C-7559-14C9-39E19FD15886}"/>
              </a:ext>
            </a:extLst>
          </p:cNvPr>
          <p:cNvSpPr txBox="1"/>
          <p:nvPr/>
        </p:nvSpPr>
        <p:spPr>
          <a:xfrm>
            <a:off x="340909" y="6640260"/>
            <a:ext cx="4978513" cy="276999"/>
          </a:xfrm>
          <a:prstGeom prst="rect">
            <a:avLst/>
          </a:prstGeom>
          <a:noFill/>
        </p:spPr>
        <p:txBody>
          <a:bodyPr wrap="square" rtlCol="0">
            <a:spAutoFit/>
          </a:bodyPr>
          <a:lstStyle/>
          <a:p>
            <a:r>
              <a:rPr lang="es-EC" sz="1200" noProof="0" dirty="0">
                <a:solidFill>
                  <a:schemeClr val="bg1">
                    <a:lumMod val="50000"/>
                  </a:schemeClr>
                </a:solidFill>
              </a:rPr>
              <a:t>Mayor información: PPT Agenda Comercial.</a:t>
            </a:r>
          </a:p>
        </p:txBody>
      </p:sp>
      <p:sp>
        <p:nvSpPr>
          <p:cNvPr id="8" name="Triángulo 7">
            <a:extLst>
              <a:ext uri="{FF2B5EF4-FFF2-40B4-BE49-F238E27FC236}">
                <a16:creationId xmlns:a16="http://schemas.microsoft.com/office/drawing/2014/main" id="{258ED8D6-ACBF-6CDA-E9A5-A3072D861C51}"/>
              </a:ext>
            </a:extLst>
          </p:cNvPr>
          <p:cNvSpPr/>
          <p:nvPr/>
        </p:nvSpPr>
        <p:spPr>
          <a:xfrm>
            <a:off x="10010672" y="3101788"/>
            <a:ext cx="537882" cy="327212"/>
          </a:xfrm>
          <a:prstGeom prst="triangle">
            <a:avLst/>
          </a:prstGeom>
          <a:solidFill>
            <a:srgbClr val="4C3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Tree>
    <p:extLst>
      <p:ext uri="{BB962C8B-B14F-4D97-AF65-F5344CB8AC3E}">
        <p14:creationId xmlns:p14="http://schemas.microsoft.com/office/powerpoint/2010/main" val="600605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80BF0B37-9A04-BEB0-15E2-1F370F99B472}"/>
              </a:ext>
            </a:extLst>
          </p:cNvPr>
          <p:cNvSpPr txBox="1"/>
          <p:nvPr/>
        </p:nvSpPr>
        <p:spPr>
          <a:xfrm>
            <a:off x="717311" y="367739"/>
            <a:ext cx="8014808"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s-EC" sz="2800" b="1" noProof="0" dirty="0">
                <a:solidFill>
                  <a:srgbClr val="4C3DA8"/>
                </a:solidFill>
                <a:latin typeface="Arial" panose="020B0604020202020204" pitchFamily="34" charset="0"/>
                <a:cs typeface="Arial" panose="020B0604020202020204" pitchFamily="34" charset="0"/>
              </a:rPr>
              <a:t>Los objetivos del Plan de Gobierno</a:t>
            </a:r>
          </a:p>
        </p:txBody>
      </p:sp>
      <p:sp>
        <p:nvSpPr>
          <p:cNvPr id="4" name="Rectángulo 3">
            <a:extLst>
              <a:ext uri="{FF2B5EF4-FFF2-40B4-BE49-F238E27FC236}">
                <a16:creationId xmlns:a16="http://schemas.microsoft.com/office/drawing/2014/main" id="{5844925B-9896-8500-B2CD-A0066D7BE9D4}"/>
              </a:ext>
            </a:extLst>
          </p:cNvPr>
          <p:cNvSpPr/>
          <p:nvPr/>
        </p:nvSpPr>
        <p:spPr>
          <a:xfrm>
            <a:off x="1" y="1166410"/>
            <a:ext cx="2421228" cy="5323851"/>
          </a:xfrm>
          <a:prstGeom prst="rect">
            <a:avLst/>
          </a:prstGeom>
          <a:solidFill>
            <a:srgbClr val="3226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pic>
        <p:nvPicPr>
          <p:cNvPr id="1028" name="Picture 4" descr="Análisis económico-financiero: qué es y para qué sirve">
            <a:extLst>
              <a:ext uri="{FF2B5EF4-FFF2-40B4-BE49-F238E27FC236}">
                <a16:creationId xmlns:a16="http://schemas.microsoft.com/office/drawing/2014/main" id="{519FA3EC-A018-5787-E57E-77F7A3294FF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557" r="17996"/>
          <a:stretch/>
        </p:blipFill>
        <p:spPr bwMode="auto">
          <a:xfrm>
            <a:off x="289354" y="1491638"/>
            <a:ext cx="3940831" cy="4718661"/>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F63949E7-A9DB-01F1-7F77-42FFF3E2A0F6}"/>
              </a:ext>
            </a:extLst>
          </p:cNvPr>
          <p:cNvPicPr>
            <a:picLocks noChangeAspect="1"/>
          </p:cNvPicPr>
          <p:nvPr/>
        </p:nvPicPr>
        <p:blipFill>
          <a:blip r:embed="rId3"/>
          <a:stretch>
            <a:fillRect/>
          </a:stretch>
        </p:blipFill>
        <p:spPr>
          <a:xfrm>
            <a:off x="6215277" y="1037121"/>
            <a:ext cx="4396940" cy="1533500"/>
          </a:xfrm>
          <a:prstGeom prst="rect">
            <a:avLst/>
          </a:prstGeom>
        </p:spPr>
      </p:pic>
      <p:sp>
        <p:nvSpPr>
          <p:cNvPr id="9" name="CuadroTexto 8">
            <a:extLst>
              <a:ext uri="{FF2B5EF4-FFF2-40B4-BE49-F238E27FC236}">
                <a16:creationId xmlns:a16="http://schemas.microsoft.com/office/drawing/2014/main" id="{B8394F9D-9BA3-5F80-47CA-533826053097}"/>
              </a:ext>
            </a:extLst>
          </p:cNvPr>
          <p:cNvSpPr txBox="1"/>
          <p:nvPr/>
        </p:nvSpPr>
        <p:spPr>
          <a:xfrm>
            <a:off x="7312573" y="1190142"/>
            <a:ext cx="2467302" cy="954107"/>
          </a:xfrm>
          <a:prstGeom prst="rect">
            <a:avLst/>
          </a:prstGeom>
          <a:noFill/>
        </p:spPr>
        <p:txBody>
          <a:bodyPr wrap="square">
            <a:spAutoFit/>
          </a:bodyPr>
          <a:lstStyle/>
          <a:p>
            <a:r>
              <a:rPr lang="es-EC" sz="2800" b="1" noProof="0" dirty="0">
                <a:solidFill>
                  <a:srgbClr val="4C3DA8"/>
                </a:solidFill>
                <a:latin typeface="Arial" panose="020B0604020202020204" pitchFamily="34" charset="0"/>
                <a:cs typeface="Arial" panose="020B0604020202020204" pitchFamily="34" charset="0"/>
              </a:rPr>
              <a:t>EJE 2: </a:t>
            </a:r>
          </a:p>
          <a:p>
            <a:r>
              <a:rPr lang="es-EC" sz="2800" b="1" noProof="0" dirty="0">
                <a:solidFill>
                  <a:srgbClr val="4C3DA8"/>
                </a:solidFill>
                <a:latin typeface="Arial" panose="020B0604020202020204" pitchFamily="34" charset="0"/>
                <a:cs typeface="Arial" panose="020B0604020202020204" pitchFamily="34" charset="0"/>
              </a:rPr>
              <a:t>ECONÓMICO</a:t>
            </a:r>
          </a:p>
        </p:txBody>
      </p:sp>
      <p:pic>
        <p:nvPicPr>
          <p:cNvPr id="11" name="Gráfico 10" descr="Gráfico de barras">
            <a:extLst>
              <a:ext uri="{FF2B5EF4-FFF2-40B4-BE49-F238E27FC236}">
                <a16:creationId xmlns:a16="http://schemas.microsoft.com/office/drawing/2014/main" id="{5D7FBAA5-085D-B1C6-E765-40ABAF7085A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64082" y="1314018"/>
            <a:ext cx="622074" cy="622074"/>
          </a:xfrm>
          <a:prstGeom prst="rect">
            <a:avLst/>
          </a:prstGeom>
        </p:spPr>
      </p:pic>
      <p:sp>
        <p:nvSpPr>
          <p:cNvPr id="12" name="Elipse 11">
            <a:extLst>
              <a:ext uri="{FF2B5EF4-FFF2-40B4-BE49-F238E27FC236}">
                <a16:creationId xmlns:a16="http://schemas.microsoft.com/office/drawing/2014/main" id="{268AAB9B-4C15-7EE3-B60D-7E5942BE4EB7}"/>
              </a:ext>
            </a:extLst>
          </p:cNvPr>
          <p:cNvSpPr/>
          <p:nvPr/>
        </p:nvSpPr>
        <p:spPr>
          <a:xfrm>
            <a:off x="5175517" y="2279547"/>
            <a:ext cx="950477" cy="950477"/>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13" name="Elipse 12">
            <a:extLst>
              <a:ext uri="{FF2B5EF4-FFF2-40B4-BE49-F238E27FC236}">
                <a16:creationId xmlns:a16="http://schemas.microsoft.com/office/drawing/2014/main" id="{E4AC94C1-3EDD-7179-873E-17C39DBEC4EC}"/>
              </a:ext>
            </a:extLst>
          </p:cNvPr>
          <p:cNvSpPr/>
          <p:nvPr/>
        </p:nvSpPr>
        <p:spPr>
          <a:xfrm>
            <a:off x="5264800" y="2373175"/>
            <a:ext cx="763219" cy="763219"/>
          </a:xfrm>
          <a:prstGeom prst="ellipse">
            <a:avLst/>
          </a:prstGeom>
          <a:solidFill>
            <a:schemeClr val="bg1"/>
          </a:solidFill>
          <a:ln>
            <a:solidFill>
              <a:schemeClr val="bg2">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14" name="CuadroTexto 13">
            <a:extLst>
              <a:ext uri="{FF2B5EF4-FFF2-40B4-BE49-F238E27FC236}">
                <a16:creationId xmlns:a16="http://schemas.microsoft.com/office/drawing/2014/main" id="{D1F588F5-3CC0-1E72-0B65-2BB9A337F57F}"/>
              </a:ext>
            </a:extLst>
          </p:cNvPr>
          <p:cNvSpPr txBox="1"/>
          <p:nvPr/>
        </p:nvSpPr>
        <p:spPr>
          <a:xfrm>
            <a:off x="6362166" y="2556410"/>
            <a:ext cx="4687505" cy="584775"/>
          </a:xfrm>
          <a:prstGeom prst="rect">
            <a:avLst/>
          </a:prstGeom>
          <a:noFill/>
        </p:spPr>
        <p:txBody>
          <a:bodyPr wrap="square" rtlCol="0">
            <a:spAutoFit/>
          </a:bodyPr>
          <a:lstStyle/>
          <a:p>
            <a:r>
              <a:rPr lang="es-EC" sz="1600" b="1" noProof="0"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Reducción de desempleo y atracción de inversiones, (estimulación de MIPYMES) </a:t>
            </a:r>
          </a:p>
        </p:txBody>
      </p:sp>
      <p:pic>
        <p:nvPicPr>
          <p:cNvPr id="16" name="Gráfico 15" descr="Gráfico de barras con tendencia bajista">
            <a:extLst>
              <a:ext uri="{FF2B5EF4-FFF2-40B4-BE49-F238E27FC236}">
                <a16:creationId xmlns:a16="http://schemas.microsoft.com/office/drawing/2014/main" id="{4E7A385C-983D-8171-9F8A-55162B63F22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92975" y="2465468"/>
            <a:ext cx="568817" cy="568817"/>
          </a:xfrm>
          <a:prstGeom prst="rect">
            <a:avLst/>
          </a:prstGeom>
        </p:spPr>
      </p:pic>
      <p:sp>
        <p:nvSpPr>
          <p:cNvPr id="17" name="Elipse 16">
            <a:extLst>
              <a:ext uri="{FF2B5EF4-FFF2-40B4-BE49-F238E27FC236}">
                <a16:creationId xmlns:a16="http://schemas.microsoft.com/office/drawing/2014/main" id="{229F913E-E23C-0F4C-787D-33B29F66D23E}"/>
              </a:ext>
            </a:extLst>
          </p:cNvPr>
          <p:cNvSpPr/>
          <p:nvPr/>
        </p:nvSpPr>
        <p:spPr>
          <a:xfrm>
            <a:off x="5175517" y="3323451"/>
            <a:ext cx="950477" cy="950477"/>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18" name="Elipse 17">
            <a:extLst>
              <a:ext uri="{FF2B5EF4-FFF2-40B4-BE49-F238E27FC236}">
                <a16:creationId xmlns:a16="http://schemas.microsoft.com/office/drawing/2014/main" id="{0DD2FCB0-B047-6460-7FC8-EBBC85106D2B}"/>
              </a:ext>
            </a:extLst>
          </p:cNvPr>
          <p:cNvSpPr/>
          <p:nvPr/>
        </p:nvSpPr>
        <p:spPr>
          <a:xfrm>
            <a:off x="5264800" y="3417079"/>
            <a:ext cx="763219" cy="763219"/>
          </a:xfrm>
          <a:prstGeom prst="ellipse">
            <a:avLst/>
          </a:prstGeom>
          <a:solidFill>
            <a:schemeClr val="bg1"/>
          </a:solidFill>
          <a:ln>
            <a:solidFill>
              <a:schemeClr val="bg2">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19" name="CuadroTexto 18">
            <a:extLst>
              <a:ext uri="{FF2B5EF4-FFF2-40B4-BE49-F238E27FC236}">
                <a16:creationId xmlns:a16="http://schemas.microsoft.com/office/drawing/2014/main" id="{DB03E981-4EB3-EF7E-B7C8-604C1F0A7005}"/>
              </a:ext>
            </a:extLst>
          </p:cNvPr>
          <p:cNvSpPr txBox="1"/>
          <p:nvPr/>
        </p:nvSpPr>
        <p:spPr>
          <a:xfrm>
            <a:off x="6388367" y="3513616"/>
            <a:ext cx="3073134" cy="584775"/>
          </a:xfrm>
          <a:prstGeom prst="rect">
            <a:avLst/>
          </a:prstGeom>
          <a:noFill/>
        </p:spPr>
        <p:txBody>
          <a:bodyPr wrap="square" rtlCol="0">
            <a:spAutoFit/>
          </a:bodyPr>
          <a:lstStyle/>
          <a:p>
            <a:r>
              <a:rPr lang="es-EC" sz="1600" b="1" noProof="0"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Turismo, Agricultura, Ganadería y Pesca</a:t>
            </a:r>
          </a:p>
        </p:txBody>
      </p:sp>
      <p:sp>
        <p:nvSpPr>
          <p:cNvPr id="21" name="Elipse 20">
            <a:extLst>
              <a:ext uri="{FF2B5EF4-FFF2-40B4-BE49-F238E27FC236}">
                <a16:creationId xmlns:a16="http://schemas.microsoft.com/office/drawing/2014/main" id="{7CDA625E-0F67-2CA0-5A4E-7B908F4BD823}"/>
              </a:ext>
            </a:extLst>
          </p:cNvPr>
          <p:cNvSpPr/>
          <p:nvPr/>
        </p:nvSpPr>
        <p:spPr>
          <a:xfrm>
            <a:off x="5175517" y="4368249"/>
            <a:ext cx="950477" cy="950477"/>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2" name="Elipse 21">
            <a:extLst>
              <a:ext uri="{FF2B5EF4-FFF2-40B4-BE49-F238E27FC236}">
                <a16:creationId xmlns:a16="http://schemas.microsoft.com/office/drawing/2014/main" id="{68DAA25F-FC78-1A39-F99D-EC2686E17C65}"/>
              </a:ext>
            </a:extLst>
          </p:cNvPr>
          <p:cNvSpPr/>
          <p:nvPr/>
        </p:nvSpPr>
        <p:spPr>
          <a:xfrm>
            <a:off x="5264800" y="4461877"/>
            <a:ext cx="763219" cy="763219"/>
          </a:xfrm>
          <a:prstGeom prst="ellipse">
            <a:avLst/>
          </a:prstGeom>
          <a:solidFill>
            <a:schemeClr val="bg1"/>
          </a:solidFill>
          <a:ln>
            <a:solidFill>
              <a:schemeClr val="bg2">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3" name="CuadroTexto 22">
            <a:extLst>
              <a:ext uri="{FF2B5EF4-FFF2-40B4-BE49-F238E27FC236}">
                <a16:creationId xmlns:a16="http://schemas.microsoft.com/office/drawing/2014/main" id="{AF07FC95-3719-582F-2BEA-223E24E2E579}"/>
              </a:ext>
            </a:extLst>
          </p:cNvPr>
          <p:cNvSpPr txBox="1"/>
          <p:nvPr/>
        </p:nvSpPr>
        <p:spPr>
          <a:xfrm>
            <a:off x="6362166" y="4484164"/>
            <a:ext cx="5194959" cy="830997"/>
          </a:xfrm>
          <a:prstGeom prst="rect">
            <a:avLst/>
          </a:prstGeom>
          <a:noFill/>
        </p:spPr>
        <p:txBody>
          <a:bodyPr wrap="square" rtlCol="0">
            <a:spAutoFit/>
          </a:bodyPr>
          <a:lstStyle/>
          <a:p>
            <a:r>
              <a:rPr lang="es-EC" sz="1600" b="1" noProof="0"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Fomento de las relaciones internacionales comerciales del Ecuador (diversificación de mercados, negociación de acuerdos comerciales).</a:t>
            </a:r>
          </a:p>
        </p:txBody>
      </p:sp>
      <p:pic>
        <p:nvPicPr>
          <p:cNvPr id="26" name="Gráfico 25" descr="Vaca">
            <a:extLst>
              <a:ext uri="{FF2B5EF4-FFF2-40B4-BE49-F238E27FC236}">
                <a16:creationId xmlns:a16="http://schemas.microsoft.com/office/drawing/2014/main" id="{31A1C69B-EBF2-40DF-0D30-E7D55CDF14F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384166" y="3492871"/>
            <a:ext cx="577626" cy="577626"/>
          </a:xfrm>
          <a:prstGeom prst="rect">
            <a:avLst/>
          </a:prstGeom>
        </p:spPr>
      </p:pic>
      <p:pic>
        <p:nvPicPr>
          <p:cNvPr id="28" name="Gráfico 27" descr="América en globo terráqueo">
            <a:extLst>
              <a:ext uri="{FF2B5EF4-FFF2-40B4-BE49-F238E27FC236}">
                <a16:creationId xmlns:a16="http://schemas.microsoft.com/office/drawing/2014/main" id="{7C094C57-9070-1A3E-C552-8350C552755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339738" y="4532459"/>
            <a:ext cx="622054" cy="622054"/>
          </a:xfrm>
          <a:prstGeom prst="rect">
            <a:avLst/>
          </a:prstGeom>
        </p:spPr>
      </p:pic>
      <p:sp>
        <p:nvSpPr>
          <p:cNvPr id="29" name="Forma en L 28">
            <a:extLst>
              <a:ext uri="{FF2B5EF4-FFF2-40B4-BE49-F238E27FC236}">
                <a16:creationId xmlns:a16="http://schemas.microsoft.com/office/drawing/2014/main" id="{CBC9AD8D-4425-4495-DE22-0AF0A86A23FA}"/>
              </a:ext>
            </a:extLst>
          </p:cNvPr>
          <p:cNvSpPr/>
          <p:nvPr/>
        </p:nvSpPr>
        <p:spPr>
          <a:xfrm rot="16200000">
            <a:off x="3872858" y="5897833"/>
            <a:ext cx="592428" cy="592428"/>
          </a:xfrm>
          <a:prstGeom prst="corner">
            <a:avLst/>
          </a:prstGeom>
          <a:solidFill>
            <a:srgbClr val="3225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 name="Redondear rectángulo de esquina diagonal 1">
            <a:extLst>
              <a:ext uri="{FF2B5EF4-FFF2-40B4-BE49-F238E27FC236}">
                <a16:creationId xmlns:a16="http://schemas.microsoft.com/office/drawing/2014/main" id="{163F4522-D43D-48D7-091D-B2A8E7DBB747}"/>
              </a:ext>
            </a:extLst>
          </p:cNvPr>
          <p:cNvSpPr/>
          <p:nvPr/>
        </p:nvSpPr>
        <p:spPr>
          <a:xfrm>
            <a:off x="5264800" y="5537200"/>
            <a:ext cx="6762100" cy="1485900"/>
          </a:xfrm>
          <a:prstGeom prst="round2DiagRect">
            <a:avLst/>
          </a:prstGeom>
          <a:solidFill>
            <a:srgbClr val="5857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3" name="CuadroTexto 2">
            <a:extLst>
              <a:ext uri="{FF2B5EF4-FFF2-40B4-BE49-F238E27FC236}">
                <a16:creationId xmlns:a16="http://schemas.microsoft.com/office/drawing/2014/main" id="{A614DC7B-F1B5-B79E-A913-21C6A4CB54AB}"/>
              </a:ext>
            </a:extLst>
          </p:cNvPr>
          <p:cNvSpPr txBox="1"/>
          <p:nvPr/>
        </p:nvSpPr>
        <p:spPr>
          <a:xfrm>
            <a:off x="5608442" y="5646116"/>
            <a:ext cx="6074816" cy="1246495"/>
          </a:xfrm>
          <a:prstGeom prst="rect">
            <a:avLst/>
          </a:prstGeom>
          <a:noFill/>
        </p:spPr>
        <p:txBody>
          <a:bodyPr wrap="square" rtlCol="0">
            <a:spAutoFit/>
          </a:bodyPr>
          <a:lstStyle/>
          <a:p>
            <a:pPr algn="just"/>
            <a:r>
              <a:rPr lang="es-EC" sz="1500" b="1" i="1" noProof="0" dirty="0">
                <a:solidFill>
                  <a:schemeClr val="bg1"/>
                </a:solidFill>
                <a:ea typeface="Calibri" panose="020F0502020204030204" pitchFamily="34" charset="0"/>
                <a:cs typeface="Arial" panose="020B0604020202020204" pitchFamily="34" charset="0"/>
              </a:rPr>
              <a:t>“Negociación de Acuerdos Comerciales: Priorizaremos la negociación de acuerdos comerciales bilaterales y multilaterales que permitan a Ecuador acceder a nuevos mercados en términos favorables, protegiendo siempre nuestros sectores sensibles y fomentando un comercio justo y sostenible”</a:t>
            </a:r>
          </a:p>
        </p:txBody>
      </p:sp>
    </p:spTree>
    <p:extLst>
      <p:ext uri="{BB962C8B-B14F-4D97-AF65-F5344CB8AC3E}">
        <p14:creationId xmlns:p14="http://schemas.microsoft.com/office/powerpoint/2010/main" val="3320595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3D877-114A-4B75-71A0-11DA1639573A}"/>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964CA0D4-814C-3544-78F0-C7271F26CEFD}"/>
              </a:ext>
            </a:extLst>
          </p:cNvPr>
          <p:cNvSpPr/>
          <p:nvPr/>
        </p:nvSpPr>
        <p:spPr>
          <a:xfrm>
            <a:off x="7984901" y="6104586"/>
            <a:ext cx="4207099" cy="927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19459" name="CuadroTexto 10">
            <a:extLst>
              <a:ext uri="{FF2B5EF4-FFF2-40B4-BE49-F238E27FC236}">
                <a16:creationId xmlns:a16="http://schemas.microsoft.com/office/drawing/2014/main" id="{4F0153CB-9B06-F448-5364-708B922016BD}"/>
              </a:ext>
            </a:extLst>
          </p:cNvPr>
          <p:cNvSpPr txBox="1">
            <a:spLocks noChangeArrowheads="1"/>
          </p:cNvSpPr>
          <p:nvPr/>
        </p:nvSpPr>
        <p:spPr bwMode="auto">
          <a:xfrm>
            <a:off x="7542213" y="5165725"/>
            <a:ext cx="433705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spcBef>
                <a:spcPct val="0"/>
              </a:spcBef>
              <a:buClr>
                <a:srgbClr val="FFFFFF"/>
              </a:buClr>
              <a:buSzPts val="2700"/>
              <a:buFont typeface="Calibri" panose="020F0502020204030204" pitchFamily="34" charset="0"/>
              <a:buNone/>
            </a:pPr>
            <a:r>
              <a:rPr lang="es-EC" sz="2000" noProof="0" dirty="0">
                <a:solidFill>
                  <a:srgbClr val="FFFFFF"/>
                </a:solidFill>
                <a:ea typeface="Calibri" panose="020F0502020204030204" pitchFamily="34" charset="0"/>
                <a:cs typeface="Arial" panose="020B0604020202020204" pitchFamily="34" charset="0"/>
                <a:sym typeface="Calibri" panose="020F0502020204030204" pitchFamily="34" charset="0"/>
              </a:rPr>
              <a:t>Primer Acuerdo Comercial de Ecuador con un país en Asia</a:t>
            </a:r>
            <a:endParaRPr lang="es-EC" sz="2000" noProof="0" dirty="0">
              <a:solidFill>
                <a:schemeClr val="tx1"/>
              </a:solidFill>
              <a:ea typeface="Calibri" panose="020F0502020204030204" pitchFamily="34" charset="0"/>
              <a:cs typeface="Arial" panose="020B0604020202020204" pitchFamily="34" charset="0"/>
            </a:endParaRPr>
          </a:p>
          <a:p>
            <a:pPr eaLnBrk="1" hangingPunct="1">
              <a:lnSpc>
                <a:spcPct val="100000"/>
              </a:lnSpc>
              <a:spcBef>
                <a:spcPct val="0"/>
              </a:spcBef>
              <a:buFontTx/>
              <a:buNone/>
            </a:pPr>
            <a:endParaRPr lang="es-EC" sz="1800" noProof="0" dirty="0">
              <a:solidFill>
                <a:schemeClr val="tx1"/>
              </a:solidFill>
              <a:ea typeface="Calibri" panose="020F0502020204030204" pitchFamily="34" charset="0"/>
              <a:cs typeface="Arial" panose="020B0604020202020204" pitchFamily="34" charset="0"/>
            </a:endParaRPr>
          </a:p>
        </p:txBody>
      </p:sp>
      <p:sp>
        <p:nvSpPr>
          <p:cNvPr id="13" name="CuadroTexto 12">
            <a:extLst>
              <a:ext uri="{FF2B5EF4-FFF2-40B4-BE49-F238E27FC236}">
                <a16:creationId xmlns:a16="http://schemas.microsoft.com/office/drawing/2014/main" id="{AEDE890E-F910-6A98-16C2-465CC16CEB6E}"/>
              </a:ext>
            </a:extLst>
          </p:cNvPr>
          <p:cNvSpPr txBox="1"/>
          <p:nvPr/>
        </p:nvSpPr>
        <p:spPr>
          <a:xfrm>
            <a:off x="9059863" y="2729065"/>
            <a:ext cx="3057525" cy="1169551"/>
          </a:xfrm>
          <a:prstGeom prst="rect">
            <a:avLst/>
          </a:prstGeom>
          <a:noFill/>
        </p:spPr>
        <p:txBody>
          <a:bodyPr>
            <a:spAutoFit/>
          </a:bodyPr>
          <a:lstStyle/>
          <a:p>
            <a:pPr eaLnBrk="1" fontAlgn="auto" hangingPunct="1">
              <a:spcBef>
                <a:spcPts val="0"/>
              </a:spcBef>
              <a:spcAft>
                <a:spcPts val="0"/>
              </a:spcAft>
              <a:defRPr/>
            </a:pPr>
            <a:r>
              <a:rPr lang="es-EC" sz="1400" b="1" noProof="0" dirty="0">
                <a:solidFill>
                  <a:schemeClr val="accent1">
                    <a:lumMod val="75000"/>
                  </a:schemeClr>
                </a:solidFill>
                <a:cs typeface="Arial" panose="020B0604020202020204" pitchFamily="34" charset="0"/>
              </a:rPr>
              <a:t>Acuerdo inclusivo, contiene acciones de cooperación que busca incorporar a los beneficios del comercio a grupos minoritarios</a:t>
            </a:r>
          </a:p>
        </p:txBody>
      </p:sp>
      <p:sp>
        <p:nvSpPr>
          <p:cNvPr id="15" name="CuadroTexto 14">
            <a:extLst>
              <a:ext uri="{FF2B5EF4-FFF2-40B4-BE49-F238E27FC236}">
                <a16:creationId xmlns:a16="http://schemas.microsoft.com/office/drawing/2014/main" id="{33760BE6-A0F7-ED6C-3093-FC97699CCCEB}"/>
              </a:ext>
            </a:extLst>
          </p:cNvPr>
          <p:cNvSpPr txBox="1"/>
          <p:nvPr/>
        </p:nvSpPr>
        <p:spPr>
          <a:xfrm>
            <a:off x="234951" y="2803843"/>
            <a:ext cx="2897187" cy="738664"/>
          </a:xfrm>
          <a:prstGeom prst="rect">
            <a:avLst/>
          </a:prstGeom>
          <a:noFill/>
        </p:spPr>
        <p:txBody>
          <a:bodyPr>
            <a:spAutoFit/>
          </a:bodyPr>
          <a:lstStyle/>
          <a:p>
            <a:pPr algn="r" eaLnBrk="1" fontAlgn="auto" hangingPunct="1">
              <a:spcBef>
                <a:spcPts val="0"/>
              </a:spcBef>
              <a:spcAft>
                <a:spcPts val="0"/>
              </a:spcAft>
              <a:defRPr/>
            </a:pPr>
            <a:r>
              <a:rPr lang="es-EC" sz="1400" b="1" noProof="0" dirty="0">
                <a:solidFill>
                  <a:schemeClr val="accent1">
                    <a:lumMod val="75000"/>
                  </a:schemeClr>
                </a:solidFill>
                <a:cs typeface="Arial" panose="020B0604020202020204" pitchFamily="34" charset="0"/>
              </a:rPr>
              <a:t>Canadá es uno de los mercados más desarrollados y con un alto poder adquisitivo</a:t>
            </a:r>
            <a:endParaRPr lang="es-EC" sz="1400" noProof="0" dirty="0">
              <a:solidFill>
                <a:schemeClr val="accent1">
                  <a:lumMod val="75000"/>
                </a:schemeClr>
              </a:solidFill>
              <a:cs typeface="Arial" panose="020B0604020202020204" pitchFamily="34" charset="0"/>
            </a:endParaRPr>
          </a:p>
        </p:txBody>
      </p:sp>
      <p:sp>
        <p:nvSpPr>
          <p:cNvPr id="16" name="CuadroTexto 15">
            <a:extLst>
              <a:ext uri="{FF2B5EF4-FFF2-40B4-BE49-F238E27FC236}">
                <a16:creationId xmlns:a16="http://schemas.microsoft.com/office/drawing/2014/main" id="{2DEBC231-568F-2EA0-8D9F-00ED06D15948}"/>
              </a:ext>
            </a:extLst>
          </p:cNvPr>
          <p:cNvSpPr txBox="1"/>
          <p:nvPr/>
        </p:nvSpPr>
        <p:spPr>
          <a:xfrm>
            <a:off x="520247" y="1081255"/>
            <a:ext cx="3057525" cy="1231106"/>
          </a:xfrm>
          <a:prstGeom prst="rect">
            <a:avLst/>
          </a:prstGeom>
          <a:noFill/>
        </p:spPr>
        <p:txBody>
          <a:bodyPr wrap="square">
            <a:spAutoFit/>
          </a:bodyPr>
          <a:lstStyle/>
          <a:p>
            <a:pPr algn="r" eaLnBrk="1" fontAlgn="auto" hangingPunct="1">
              <a:spcBef>
                <a:spcPts val="0"/>
              </a:spcBef>
              <a:spcAft>
                <a:spcPts val="0"/>
              </a:spcAft>
              <a:defRPr/>
            </a:pPr>
            <a:r>
              <a:rPr lang="es-EC" sz="1800" b="1" noProof="0" dirty="0">
                <a:effectLst/>
                <a:latin typeface="Times New Roman" panose="02020603050405020304" pitchFamily="18" charset="0"/>
                <a:ea typeface="Calibri" panose="020F0502020204030204" pitchFamily="34" charset="0"/>
              </a:rPr>
              <a:t> </a:t>
            </a:r>
            <a:r>
              <a:rPr lang="es-EC" sz="1400" b="1" noProof="0" dirty="0">
                <a:solidFill>
                  <a:schemeClr val="accent1">
                    <a:lumMod val="75000"/>
                  </a:schemeClr>
                </a:solidFill>
                <a:effectLst/>
                <a:latin typeface="+mj-lt"/>
                <a:ea typeface="Calibri" panose="020F0502020204030204" pitchFamily="34" charset="0"/>
                <a:cs typeface="Arial" panose="020B0604020202020204" pitchFamily="34" charset="0"/>
              </a:rPr>
              <a:t>L</a:t>
            </a:r>
            <a:r>
              <a:rPr lang="es-EC" sz="1400" b="1" noProof="0" dirty="0">
                <a:solidFill>
                  <a:schemeClr val="accent1">
                    <a:lumMod val="75000"/>
                  </a:schemeClr>
                </a:solidFill>
                <a:latin typeface="+mj-lt"/>
                <a:cs typeface="Arial" panose="020B0604020202020204" pitchFamily="34" charset="0"/>
              </a:rPr>
              <a:t>azos políticos y económicos se fortalecen, lo que puede traducirse en mayor cooperación en temas como educación, tecnología y desarrollo social</a:t>
            </a:r>
          </a:p>
        </p:txBody>
      </p:sp>
      <p:sp>
        <p:nvSpPr>
          <p:cNvPr id="17" name="CuadroTexto 16">
            <a:extLst>
              <a:ext uri="{FF2B5EF4-FFF2-40B4-BE49-F238E27FC236}">
                <a16:creationId xmlns:a16="http://schemas.microsoft.com/office/drawing/2014/main" id="{8E85D840-CF01-BE22-29EE-EACABD3D8A3B}"/>
              </a:ext>
            </a:extLst>
          </p:cNvPr>
          <p:cNvSpPr txBox="1"/>
          <p:nvPr/>
        </p:nvSpPr>
        <p:spPr>
          <a:xfrm>
            <a:off x="7816850" y="1209828"/>
            <a:ext cx="3548063" cy="830262"/>
          </a:xfrm>
          <a:prstGeom prst="rect">
            <a:avLst/>
          </a:prstGeom>
          <a:noFill/>
        </p:spPr>
        <p:txBody>
          <a:bodyPr>
            <a:spAutoFit/>
          </a:bodyPr>
          <a:lstStyle/>
          <a:p>
            <a:pPr eaLnBrk="1" fontAlgn="auto" hangingPunct="1">
              <a:spcBef>
                <a:spcPts val="0"/>
              </a:spcBef>
              <a:spcAft>
                <a:spcPts val="0"/>
              </a:spcAft>
              <a:defRPr/>
            </a:pPr>
            <a:r>
              <a:rPr lang="es-EC" sz="1600" b="1" noProof="0" dirty="0">
                <a:solidFill>
                  <a:schemeClr val="accent1">
                    <a:lumMod val="75000"/>
                  </a:schemeClr>
                </a:solidFill>
                <a:cs typeface="Arial" panose="020B0604020202020204" pitchFamily="34" charset="0"/>
              </a:rPr>
              <a:t>Promueve internacionalización </a:t>
            </a:r>
            <a:r>
              <a:rPr lang="es-EC" sz="1600" noProof="0" dirty="0">
                <a:solidFill>
                  <a:schemeClr val="accent1">
                    <a:lumMod val="75000"/>
                  </a:schemeClr>
                </a:solidFill>
                <a:cs typeface="Arial" panose="020B0604020202020204" pitchFamily="34" charset="0"/>
              </a:rPr>
              <a:t>de MIPYMES y, </a:t>
            </a:r>
            <a:r>
              <a:rPr lang="es-EC" sz="1600" b="1" noProof="0" dirty="0">
                <a:solidFill>
                  <a:schemeClr val="accent1">
                    <a:lumMod val="75000"/>
                  </a:schemeClr>
                </a:solidFill>
                <a:cs typeface="Arial" panose="020B0604020202020204" pitchFamily="34" charset="0"/>
              </a:rPr>
              <a:t>diversificación de oferta exportable</a:t>
            </a:r>
            <a:endParaRPr lang="es-EC" sz="1600" noProof="0" dirty="0">
              <a:solidFill>
                <a:schemeClr val="accent1">
                  <a:lumMod val="75000"/>
                </a:schemeClr>
              </a:solidFill>
              <a:cs typeface="Arial" panose="020B0604020202020204" pitchFamily="34" charset="0"/>
            </a:endParaRPr>
          </a:p>
        </p:txBody>
      </p:sp>
      <p:sp>
        <p:nvSpPr>
          <p:cNvPr id="18" name="CuadroTexto 17">
            <a:extLst>
              <a:ext uri="{FF2B5EF4-FFF2-40B4-BE49-F238E27FC236}">
                <a16:creationId xmlns:a16="http://schemas.microsoft.com/office/drawing/2014/main" id="{4B9EA351-B5C4-94A1-FEE4-873FCFF20CE9}"/>
              </a:ext>
            </a:extLst>
          </p:cNvPr>
          <p:cNvSpPr txBox="1"/>
          <p:nvPr/>
        </p:nvSpPr>
        <p:spPr>
          <a:xfrm>
            <a:off x="0" y="4033990"/>
            <a:ext cx="2971800" cy="1169551"/>
          </a:xfrm>
          <a:prstGeom prst="rect">
            <a:avLst/>
          </a:prstGeom>
          <a:noFill/>
        </p:spPr>
        <p:txBody>
          <a:bodyPr wrap="square">
            <a:spAutoFit/>
          </a:bodyPr>
          <a:lstStyle/>
          <a:p>
            <a:pPr algn="r" eaLnBrk="1" fontAlgn="auto" hangingPunct="1">
              <a:spcBef>
                <a:spcPts val="0"/>
              </a:spcBef>
              <a:spcAft>
                <a:spcPts val="0"/>
              </a:spcAft>
              <a:defRPr/>
            </a:pPr>
            <a:r>
              <a:rPr lang="es-EC" sz="1400" b="1" noProof="0" dirty="0">
                <a:solidFill>
                  <a:schemeClr val="accent1">
                    <a:lumMod val="75000"/>
                  </a:schemeClr>
                </a:solidFill>
                <a:cs typeface="Arial" panose="020B0604020202020204" pitchFamily="34" charset="0"/>
              </a:rPr>
              <a:t>Abrirá puertas para exportaciones ecuatorianas, especialmente en sectores como: agrícolas, flores, pescado y productos manufacturados</a:t>
            </a:r>
          </a:p>
        </p:txBody>
      </p:sp>
      <p:sp>
        <p:nvSpPr>
          <p:cNvPr id="2" name="Rectángulo 1" descr="Se asegura que Ecuador mantenga y consolide su marco constitucional en la gestión de sectores estratégicos y en la prestación de servicios públicos.&#10;&#10;">
            <a:extLst>
              <a:ext uri="{FF2B5EF4-FFF2-40B4-BE49-F238E27FC236}">
                <a16:creationId xmlns:a16="http://schemas.microsoft.com/office/drawing/2014/main" id="{26736045-52F4-4CD2-B265-39FC87CC01E4}"/>
              </a:ext>
            </a:extLst>
          </p:cNvPr>
          <p:cNvSpPr/>
          <p:nvPr/>
        </p:nvSpPr>
        <p:spPr>
          <a:xfrm>
            <a:off x="1641021" y="5582120"/>
            <a:ext cx="4909005" cy="1058496"/>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s-EC" sz="1200" noProof="0" dirty="0"/>
          </a:p>
          <a:p>
            <a:pPr algn="ctr"/>
            <a:endParaRPr lang="es-EC" sz="1200" noProof="0" dirty="0"/>
          </a:p>
          <a:p>
            <a:pPr algn="ctr"/>
            <a:r>
              <a:rPr lang="es-EC" sz="1400" noProof="0" dirty="0">
                <a:solidFill>
                  <a:schemeClr val="accent1">
                    <a:lumMod val="75000"/>
                  </a:schemeClr>
                </a:solidFill>
              </a:rPr>
              <a:t>Se mantiene y consolida el  marco constitucional en la gestión de sectores estratégicos y en la prestación de servicios públicos.</a:t>
            </a:r>
          </a:p>
          <a:p>
            <a:pPr algn="ctr"/>
            <a:endParaRPr lang="es-EC" noProof="0" dirty="0"/>
          </a:p>
        </p:txBody>
      </p:sp>
      <p:sp>
        <p:nvSpPr>
          <p:cNvPr id="3" name="Título 2">
            <a:extLst>
              <a:ext uri="{FF2B5EF4-FFF2-40B4-BE49-F238E27FC236}">
                <a16:creationId xmlns:a16="http://schemas.microsoft.com/office/drawing/2014/main" id="{08FDA849-3DC6-C1DE-2BD6-70D6B64E87CD}"/>
              </a:ext>
            </a:extLst>
          </p:cNvPr>
          <p:cNvSpPr>
            <a:spLocks noGrp="1"/>
          </p:cNvSpPr>
          <p:nvPr>
            <p:ph type="title"/>
          </p:nvPr>
        </p:nvSpPr>
        <p:spPr>
          <a:xfrm>
            <a:off x="688297" y="217384"/>
            <a:ext cx="10515600" cy="744538"/>
          </a:xfrm>
        </p:spPr>
        <p:txBody>
          <a:bodyPr/>
          <a:lstStyle/>
          <a:p>
            <a:r>
              <a:rPr lang="es-EC" noProof="0" dirty="0"/>
              <a:t>El Acuerdo con Canadá cumple con objetivos estratégicos para Ecuador: </a:t>
            </a:r>
          </a:p>
        </p:txBody>
      </p:sp>
      <p:pic>
        <p:nvPicPr>
          <p:cNvPr id="19460" name="Imagen 8">
            <a:extLst>
              <a:ext uri="{FF2B5EF4-FFF2-40B4-BE49-F238E27FC236}">
                <a16:creationId xmlns:a16="http://schemas.microsoft.com/office/drawing/2014/main" id="{473AF2AA-C5B3-5F7E-6147-06E3303DCD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426" y="217384"/>
            <a:ext cx="11436802" cy="6423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5">
            <a:extLst>
              <a:ext uri="{FF2B5EF4-FFF2-40B4-BE49-F238E27FC236}">
                <a16:creationId xmlns:a16="http://schemas.microsoft.com/office/drawing/2014/main" id="{46F0EAB7-B704-9D5C-0A47-E2668A954D6F}"/>
              </a:ext>
            </a:extLst>
          </p:cNvPr>
          <p:cNvPicPr>
            <a:picLocks noChangeAspect="1"/>
          </p:cNvPicPr>
          <p:nvPr/>
        </p:nvPicPr>
        <p:blipFill>
          <a:blip r:embed="rId5"/>
          <a:stretch>
            <a:fillRect/>
          </a:stretch>
        </p:blipFill>
        <p:spPr>
          <a:xfrm>
            <a:off x="5387649" y="3148434"/>
            <a:ext cx="1568041" cy="1565658"/>
          </a:xfrm>
          <a:prstGeom prst="rect">
            <a:avLst/>
          </a:prstGeom>
        </p:spPr>
      </p:pic>
      <p:sp>
        <p:nvSpPr>
          <p:cNvPr id="19" name="CuadroTexto 18">
            <a:extLst>
              <a:ext uri="{FF2B5EF4-FFF2-40B4-BE49-F238E27FC236}">
                <a16:creationId xmlns:a16="http://schemas.microsoft.com/office/drawing/2014/main" id="{CCF7F6FD-545A-8839-15D2-E67F7D3743D5}"/>
              </a:ext>
            </a:extLst>
          </p:cNvPr>
          <p:cNvSpPr txBox="1"/>
          <p:nvPr/>
        </p:nvSpPr>
        <p:spPr>
          <a:xfrm>
            <a:off x="7846789" y="4257109"/>
            <a:ext cx="4207099" cy="1969770"/>
          </a:xfrm>
          <a:prstGeom prst="rect">
            <a:avLst/>
          </a:prstGeom>
          <a:solidFill>
            <a:schemeClr val="bg1"/>
          </a:solidFill>
          <a:ln/>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eaLnBrk="1" fontAlgn="auto" hangingPunct="1">
              <a:spcBef>
                <a:spcPts val="0"/>
              </a:spcBef>
              <a:spcAft>
                <a:spcPts val="0"/>
              </a:spcAft>
              <a:buFont typeface="Arial" panose="020B0604020202020204" pitchFamily="34" charset="0"/>
              <a:buChar char="•"/>
              <a:defRPr/>
            </a:pPr>
            <a:r>
              <a:rPr lang="es-EC" sz="1400" noProof="0" dirty="0">
                <a:solidFill>
                  <a:srgbClr val="002060"/>
                </a:solidFill>
                <a:cs typeface="Arial" panose="020B0604020202020204" pitchFamily="34" charset="0"/>
              </a:rPr>
              <a:t>Exportaciones No Petroleras a Canadá - 2024:  USD 455 millones </a:t>
            </a:r>
          </a:p>
          <a:p>
            <a:pPr marL="285750" indent="-285750" eaLnBrk="1" fontAlgn="auto" hangingPunct="1">
              <a:spcBef>
                <a:spcPts val="0"/>
              </a:spcBef>
              <a:spcAft>
                <a:spcPts val="0"/>
              </a:spcAft>
              <a:buFont typeface="Arial" panose="020B0604020202020204" pitchFamily="34" charset="0"/>
              <a:buChar char="•"/>
              <a:defRPr/>
            </a:pPr>
            <a:r>
              <a:rPr lang="es-EC" sz="1400" noProof="0" dirty="0">
                <a:solidFill>
                  <a:srgbClr val="002060"/>
                </a:solidFill>
                <a:cs typeface="Arial" panose="020B0604020202020204" pitchFamily="34" charset="0"/>
              </a:rPr>
              <a:t>Agroindustria (69%), Minería (21%), Pesca y Acuacultura (8%), Manufacturas (2% de exportaciones no petroleras) </a:t>
            </a:r>
          </a:p>
          <a:p>
            <a:pPr marL="285750" indent="-285750" eaLnBrk="1" fontAlgn="auto" hangingPunct="1">
              <a:spcBef>
                <a:spcPts val="0"/>
              </a:spcBef>
              <a:spcAft>
                <a:spcPts val="0"/>
              </a:spcAft>
              <a:buFont typeface="Arial" panose="020B0604020202020204" pitchFamily="34" charset="0"/>
              <a:buChar char="•"/>
              <a:defRPr/>
            </a:pPr>
            <a:r>
              <a:rPr lang="es-EC" sz="1400" noProof="0" dirty="0">
                <a:solidFill>
                  <a:srgbClr val="002060"/>
                </a:solidFill>
                <a:cs typeface="Arial" panose="020B0604020202020204" pitchFamily="34" charset="0"/>
              </a:rPr>
              <a:t>Balanza Comercial No Petrolera - 2024:                         USD 168 millones, superavitaria para Ecuador </a:t>
            </a:r>
          </a:p>
          <a:p>
            <a:pPr eaLnBrk="1" fontAlgn="auto" hangingPunct="1">
              <a:spcBef>
                <a:spcPts val="0"/>
              </a:spcBef>
              <a:spcAft>
                <a:spcPts val="0"/>
              </a:spcAft>
              <a:defRPr/>
            </a:pPr>
            <a:endParaRPr lang="es-EC" sz="1200" noProof="0" dirty="0">
              <a:solidFill>
                <a:srgbClr val="002060"/>
              </a:solidFill>
              <a:cs typeface="Arial" panose="020B0604020202020204" pitchFamily="34" charset="0"/>
            </a:endParaRPr>
          </a:p>
          <a:p>
            <a:pPr eaLnBrk="1" fontAlgn="auto" hangingPunct="1">
              <a:spcBef>
                <a:spcPts val="0"/>
              </a:spcBef>
              <a:spcAft>
                <a:spcPts val="0"/>
              </a:spcAft>
              <a:defRPr/>
            </a:pPr>
            <a:r>
              <a:rPr lang="es-EC" sz="1200" noProof="0" dirty="0">
                <a:solidFill>
                  <a:srgbClr val="002060"/>
                </a:solidFill>
                <a:cs typeface="Arial" panose="020B0604020202020204" pitchFamily="34" charset="0"/>
              </a:rPr>
              <a:t>Fuente: </a:t>
            </a:r>
            <a:r>
              <a:rPr lang="es-EC" sz="1200" noProof="0" dirty="0" err="1">
                <a:solidFill>
                  <a:srgbClr val="002060"/>
                </a:solidFill>
                <a:cs typeface="Arial" panose="020B0604020202020204" pitchFamily="34" charset="0"/>
              </a:rPr>
              <a:t>TradeMap</a:t>
            </a:r>
            <a:endParaRPr lang="es-EC" sz="1200" noProof="0" dirty="0">
              <a:solidFill>
                <a:srgbClr val="002060"/>
              </a:solidFill>
              <a:cs typeface="Arial" panose="020B0604020202020204" pitchFamily="34" charset="0"/>
            </a:endParaRPr>
          </a:p>
        </p:txBody>
      </p:sp>
    </p:spTree>
    <p:extLst>
      <p:ext uri="{BB962C8B-B14F-4D97-AF65-F5344CB8AC3E}">
        <p14:creationId xmlns:p14="http://schemas.microsoft.com/office/powerpoint/2010/main" val="913058630"/>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n 18">
            <a:extLst>
              <a:ext uri="{FF2B5EF4-FFF2-40B4-BE49-F238E27FC236}">
                <a16:creationId xmlns:a16="http://schemas.microsoft.com/office/drawing/2014/main" id="{97BF0652-3E03-6262-AF50-D6DAF2B89DD2}"/>
              </a:ext>
            </a:extLst>
          </p:cNvPr>
          <p:cNvPicPr>
            <a:picLocks noChangeAspect="1"/>
          </p:cNvPicPr>
          <p:nvPr/>
        </p:nvPicPr>
        <p:blipFill>
          <a:blip r:embed="rId4"/>
          <a:stretch>
            <a:fillRect/>
          </a:stretch>
        </p:blipFill>
        <p:spPr>
          <a:xfrm>
            <a:off x="-28974" y="1075316"/>
            <a:ext cx="3681213" cy="4672955"/>
          </a:xfrm>
          <a:prstGeom prst="rect">
            <a:avLst/>
          </a:prstGeom>
        </p:spPr>
      </p:pic>
      <p:sp>
        <p:nvSpPr>
          <p:cNvPr id="31" name="Rectángulo 30">
            <a:extLst>
              <a:ext uri="{FF2B5EF4-FFF2-40B4-BE49-F238E27FC236}">
                <a16:creationId xmlns:a16="http://schemas.microsoft.com/office/drawing/2014/main" id="{C3FDFE49-3EAF-9D4C-3E23-A07FB48415CE}"/>
              </a:ext>
            </a:extLst>
          </p:cNvPr>
          <p:cNvSpPr/>
          <p:nvPr/>
        </p:nvSpPr>
        <p:spPr>
          <a:xfrm>
            <a:off x="0" y="5748274"/>
            <a:ext cx="12192000" cy="1107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1506" name="Google Shape;107;p15">
            <a:extLst>
              <a:ext uri="{FF2B5EF4-FFF2-40B4-BE49-F238E27FC236}">
                <a16:creationId xmlns:a16="http://schemas.microsoft.com/office/drawing/2014/main" id="{41226A20-FA4D-C455-D2EC-CFDF5E103FD5}"/>
              </a:ext>
            </a:extLst>
          </p:cNvPr>
          <p:cNvSpPr>
            <a:spLocks noGrp="1" noChangeArrowheads="1"/>
          </p:cNvSpPr>
          <p:nvPr>
            <p:ph type="title"/>
          </p:nvPr>
        </p:nvSpPr>
        <p:spPr>
          <a:xfrm>
            <a:off x="749300" y="177800"/>
            <a:ext cx="10975975" cy="574675"/>
          </a:xfrm>
        </p:spPr>
        <p:txBody>
          <a:bodyPr lIns="91425" tIns="45700" rIns="91425" bIns="45700"/>
          <a:lstStyle/>
          <a:p>
            <a:pPr eaLnBrk="1" hangingPunct="1"/>
            <a:r>
              <a:rPr lang="es-EC" noProof="0" dirty="0"/>
              <a:t>Canadá es un importante destino de nuestras exportaciones </a:t>
            </a:r>
            <a:endParaRPr lang="es-EC" sz="2400" noProof="0" dirty="0"/>
          </a:p>
        </p:txBody>
      </p:sp>
      <p:graphicFrame>
        <p:nvGraphicFramePr>
          <p:cNvPr id="13" name="Diagrama 12">
            <a:extLst>
              <a:ext uri="{FF2B5EF4-FFF2-40B4-BE49-F238E27FC236}">
                <a16:creationId xmlns:a16="http://schemas.microsoft.com/office/drawing/2014/main" id="{CDED9AAD-8A94-62A3-96F7-C24A59F756B0}"/>
              </a:ext>
            </a:extLst>
          </p:cNvPr>
          <p:cNvGraphicFramePr/>
          <p:nvPr>
            <p:extLst>
              <p:ext uri="{D42A27DB-BD31-4B8C-83A1-F6EECF244321}">
                <p14:modId xmlns:p14="http://schemas.microsoft.com/office/powerpoint/2010/main" val="500038355"/>
              </p:ext>
            </p:extLst>
          </p:nvPr>
        </p:nvGraphicFramePr>
        <p:xfrm>
          <a:off x="19722" y="5256891"/>
          <a:ext cx="11956377" cy="210229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1512" name="CuadroTexto 2">
            <a:extLst>
              <a:ext uri="{FF2B5EF4-FFF2-40B4-BE49-F238E27FC236}">
                <a16:creationId xmlns:a16="http://schemas.microsoft.com/office/drawing/2014/main" id="{D46C2E6E-4E0D-28FF-A8B9-E62A657A3DB3}"/>
              </a:ext>
            </a:extLst>
          </p:cNvPr>
          <p:cNvSpPr txBox="1">
            <a:spLocks noChangeArrowheads="1"/>
          </p:cNvSpPr>
          <p:nvPr/>
        </p:nvSpPr>
        <p:spPr bwMode="auto">
          <a:xfrm rot="16200000">
            <a:off x="10940782" y="3028790"/>
            <a:ext cx="226681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sz="800" noProof="0" dirty="0">
                <a:solidFill>
                  <a:schemeClr val="tx2"/>
                </a:solidFill>
              </a:rPr>
              <a:t>Fuente: </a:t>
            </a:r>
            <a:r>
              <a:rPr lang="es-EC" sz="800" noProof="0" dirty="0" err="1">
                <a:solidFill>
                  <a:schemeClr val="tx2"/>
                </a:solidFill>
              </a:rPr>
              <a:t>Trade</a:t>
            </a:r>
            <a:r>
              <a:rPr lang="es-EC" sz="800" noProof="0" dirty="0">
                <a:solidFill>
                  <a:schemeClr val="tx2"/>
                </a:solidFill>
              </a:rPr>
              <a:t> </a:t>
            </a:r>
            <a:r>
              <a:rPr lang="es-EC" sz="800" noProof="0" dirty="0" err="1">
                <a:solidFill>
                  <a:schemeClr val="tx2"/>
                </a:solidFill>
              </a:rPr>
              <a:t>Map</a:t>
            </a:r>
            <a:r>
              <a:rPr lang="es-EC" sz="800" noProof="0" dirty="0">
                <a:solidFill>
                  <a:schemeClr val="tx2"/>
                </a:solidFill>
              </a:rPr>
              <a:t>, Banco Mundial</a:t>
            </a:r>
          </a:p>
        </p:txBody>
      </p:sp>
      <p:sp>
        <p:nvSpPr>
          <p:cNvPr id="4" name="Elipse 3">
            <a:extLst>
              <a:ext uri="{FF2B5EF4-FFF2-40B4-BE49-F238E27FC236}">
                <a16:creationId xmlns:a16="http://schemas.microsoft.com/office/drawing/2014/main" id="{2D541B89-70E7-ADDD-E5C4-86DEE9167ECB}"/>
              </a:ext>
            </a:extLst>
          </p:cNvPr>
          <p:cNvSpPr/>
          <p:nvPr/>
        </p:nvSpPr>
        <p:spPr>
          <a:xfrm>
            <a:off x="3943445" y="1367334"/>
            <a:ext cx="165919" cy="16591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solidFill>
                <a:schemeClr val="tx2"/>
              </a:solidFill>
            </a:endParaRPr>
          </a:p>
        </p:txBody>
      </p:sp>
      <p:sp>
        <p:nvSpPr>
          <p:cNvPr id="5" name="Rectángulo 4">
            <a:extLst>
              <a:ext uri="{FF2B5EF4-FFF2-40B4-BE49-F238E27FC236}">
                <a16:creationId xmlns:a16="http://schemas.microsoft.com/office/drawing/2014/main" id="{E0A399E9-4A54-CC63-5F41-C595F969D536}"/>
              </a:ext>
            </a:extLst>
          </p:cNvPr>
          <p:cNvSpPr/>
          <p:nvPr/>
        </p:nvSpPr>
        <p:spPr>
          <a:xfrm>
            <a:off x="4232562" y="913417"/>
            <a:ext cx="494004" cy="498994"/>
          </a:xfrm>
          <a:prstGeom prst="rect">
            <a:avLst/>
          </a:prstGeom>
          <a:blipFill rotWithShape="1">
            <a:blip r:embed="rId10"/>
            <a:srcRect/>
            <a:stretch>
              <a:fillRect l="-1000" r="-1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C" noProof="0" dirty="0"/>
          </a:p>
        </p:txBody>
      </p:sp>
      <p:sp>
        <p:nvSpPr>
          <p:cNvPr id="7" name="CuadroTexto 6">
            <a:extLst>
              <a:ext uri="{FF2B5EF4-FFF2-40B4-BE49-F238E27FC236}">
                <a16:creationId xmlns:a16="http://schemas.microsoft.com/office/drawing/2014/main" id="{D3616C4B-757B-315C-A71A-16CE095703E4}"/>
              </a:ext>
            </a:extLst>
          </p:cNvPr>
          <p:cNvSpPr txBox="1"/>
          <p:nvPr/>
        </p:nvSpPr>
        <p:spPr>
          <a:xfrm>
            <a:off x="2623699" y="1119882"/>
            <a:ext cx="2130578" cy="276999"/>
          </a:xfrm>
          <a:prstGeom prst="rect">
            <a:avLst/>
          </a:prstGeom>
          <a:noFill/>
        </p:spPr>
        <p:txBody>
          <a:bodyPr wrap="square" rtlCol="0">
            <a:spAutoFit/>
          </a:bodyPr>
          <a:lstStyle/>
          <a:p>
            <a:r>
              <a:rPr lang="es-EC" sz="1200" b="1" noProof="0" dirty="0">
                <a:solidFill>
                  <a:srgbClr val="332675"/>
                </a:solidFill>
              </a:rPr>
              <a:t>POBLACIÓN 2023 </a:t>
            </a:r>
          </a:p>
        </p:txBody>
      </p:sp>
      <p:cxnSp>
        <p:nvCxnSpPr>
          <p:cNvPr id="9" name="Conector recto 8">
            <a:extLst>
              <a:ext uri="{FF2B5EF4-FFF2-40B4-BE49-F238E27FC236}">
                <a16:creationId xmlns:a16="http://schemas.microsoft.com/office/drawing/2014/main" id="{3DBB2E43-283A-F611-8766-6FDC7B1FD8CA}"/>
              </a:ext>
            </a:extLst>
          </p:cNvPr>
          <p:cNvCxnSpPr/>
          <p:nvPr/>
        </p:nvCxnSpPr>
        <p:spPr>
          <a:xfrm>
            <a:off x="2389831" y="1442079"/>
            <a:ext cx="1553614"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B5F632E0-783A-6797-23B0-0EF0F95CDD8F}"/>
              </a:ext>
            </a:extLst>
          </p:cNvPr>
          <p:cNvSpPr txBox="1"/>
          <p:nvPr/>
        </p:nvSpPr>
        <p:spPr>
          <a:xfrm>
            <a:off x="4777377" y="998514"/>
            <a:ext cx="1549961" cy="369332"/>
          </a:xfrm>
          <a:prstGeom prst="rect">
            <a:avLst/>
          </a:prstGeom>
          <a:noFill/>
        </p:spPr>
        <p:txBody>
          <a:bodyPr wrap="square" rtlCol="0">
            <a:spAutoFit/>
          </a:bodyPr>
          <a:lstStyle/>
          <a:p>
            <a:r>
              <a:rPr lang="es-EC" noProof="0" dirty="0">
                <a:solidFill>
                  <a:schemeClr val="tx2"/>
                </a:solidFill>
              </a:rPr>
              <a:t>40 millones</a:t>
            </a:r>
          </a:p>
        </p:txBody>
      </p:sp>
      <p:sp>
        <p:nvSpPr>
          <p:cNvPr id="14" name="Elipse 13">
            <a:extLst>
              <a:ext uri="{FF2B5EF4-FFF2-40B4-BE49-F238E27FC236}">
                <a16:creationId xmlns:a16="http://schemas.microsoft.com/office/drawing/2014/main" id="{28EFA694-BD27-0772-25B2-33E808F59EE2}"/>
              </a:ext>
            </a:extLst>
          </p:cNvPr>
          <p:cNvSpPr/>
          <p:nvPr/>
        </p:nvSpPr>
        <p:spPr>
          <a:xfrm>
            <a:off x="4117454" y="1837187"/>
            <a:ext cx="165919" cy="16591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solidFill>
                <a:schemeClr val="tx2"/>
              </a:solidFill>
            </a:endParaRPr>
          </a:p>
        </p:txBody>
      </p:sp>
      <p:sp>
        <p:nvSpPr>
          <p:cNvPr id="15" name="CuadroTexto 14">
            <a:extLst>
              <a:ext uri="{FF2B5EF4-FFF2-40B4-BE49-F238E27FC236}">
                <a16:creationId xmlns:a16="http://schemas.microsoft.com/office/drawing/2014/main" id="{C80DC28E-4763-5E67-78F0-020D354E6DF3}"/>
              </a:ext>
            </a:extLst>
          </p:cNvPr>
          <p:cNvSpPr txBox="1"/>
          <p:nvPr/>
        </p:nvSpPr>
        <p:spPr>
          <a:xfrm>
            <a:off x="2646799" y="1643148"/>
            <a:ext cx="2130578" cy="461665"/>
          </a:xfrm>
          <a:prstGeom prst="rect">
            <a:avLst/>
          </a:prstGeom>
          <a:noFill/>
        </p:spPr>
        <p:txBody>
          <a:bodyPr wrap="square" rtlCol="0">
            <a:spAutoFit/>
          </a:bodyPr>
          <a:lstStyle/>
          <a:p>
            <a:r>
              <a:rPr lang="es-EC" sz="1200" b="1" noProof="0" dirty="0">
                <a:solidFill>
                  <a:srgbClr val="332675"/>
                </a:solidFill>
              </a:rPr>
              <a:t>PIB PER CÁPITA </a:t>
            </a:r>
          </a:p>
          <a:p>
            <a:endParaRPr lang="es-EC" sz="1200" b="1" noProof="0" dirty="0">
              <a:solidFill>
                <a:srgbClr val="332675"/>
              </a:solidFill>
            </a:endParaRPr>
          </a:p>
        </p:txBody>
      </p:sp>
      <p:cxnSp>
        <p:nvCxnSpPr>
          <p:cNvPr id="16" name="Conector recto 15">
            <a:extLst>
              <a:ext uri="{FF2B5EF4-FFF2-40B4-BE49-F238E27FC236}">
                <a16:creationId xmlns:a16="http://schemas.microsoft.com/office/drawing/2014/main" id="{39EA6182-81A3-3DA6-9405-52B2791D72B5}"/>
              </a:ext>
            </a:extLst>
          </p:cNvPr>
          <p:cNvCxnSpPr/>
          <p:nvPr/>
        </p:nvCxnSpPr>
        <p:spPr>
          <a:xfrm>
            <a:off x="2646799" y="1929366"/>
            <a:ext cx="1553614"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Rectángulo 20">
            <a:extLst>
              <a:ext uri="{FF2B5EF4-FFF2-40B4-BE49-F238E27FC236}">
                <a16:creationId xmlns:a16="http://schemas.microsoft.com/office/drawing/2014/main" id="{46A4BF6E-7644-D60E-B69A-020C86BECA2F}"/>
              </a:ext>
            </a:extLst>
          </p:cNvPr>
          <p:cNvSpPr/>
          <p:nvPr/>
        </p:nvSpPr>
        <p:spPr>
          <a:xfrm>
            <a:off x="4309235" y="1533601"/>
            <a:ext cx="559577" cy="565229"/>
          </a:xfrm>
          <a:prstGeom prst="rect">
            <a:avLst/>
          </a:prstGeom>
          <a:blipFill rotWithShape="1">
            <a:blip r:embed="rId11"/>
            <a:srcRect/>
            <a:stretch>
              <a:fillRect l="-1000" r="-1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C" noProof="0" dirty="0"/>
          </a:p>
        </p:txBody>
      </p:sp>
      <p:sp>
        <p:nvSpPr>
          <p:cNvPr id="22" name="CuadroTexto 21">
            <a:extLst>
              <a:ext uri="{FF2B5EF4-FFF2-40B4-BE49-F238E27FC236}">
                <a16:creationId xmlns:a16="http://schemas.microsoft.com/office/drawing/2014/main" id="{028E2F28-F8F4-EA74-3AB4-F94E16E979CE}"/>
              </a:ext>
            </a:extLst>
          </p:cNvPr>
          <p:cNvSpPr txBox="1"/>
          <p:nvPr/>
        </p:nvSpPr>
        <p:spPr>
          <a:xfrm>
            <a:off x="4838663" y="1700384"/>
            <a:ext cx="1785190" cy="369332"/>
          </a:xfrm>
          <a:prstGeom prst="rect">
            <a:avLst/>
          </a:prstGeom>
          <a:noFill/>
        </p:spPr>
        <p:txBody>
          <a:bodyPr wrap="square" rtlCol="0">
            <a:spAutoFit/>
          </a:bodyPr>
          <a:lstStyle/>
          <a:p>
            <a:r>
              <a:rPr lang="es-EC" noProof="0" dirty="0">
                <a:solidFill>
                  <a:schemeClr val="tx2"/>
                </a:solidFill>
              </a:rPr>
              <a:t>USD 53,431</a:t>
            </a:r>
          </a:p>
        </p:txBody>
      </p:sp>
      <p:cxnSp>
        <p:nvCxnSpPr>
          <p:cNvPr id="23" name="Conector recto 22">
            <a:extLst>
              <a:ext uri="{FF2B5EF4-FFF2-40B4-BE49-F238E27FC236}">
                <a16:creationId xmlns:a16="http://schemas.microsoft.com/office/drawing/2014/main" id="{ECB700DF-0025-7EDD-8E97-C35606F8EA72}"/>
              </a:ext>
            </a:extLst>
          </p:cNvPr>
          <p:cNvCxnSpPr>
            <a:cxnSpLocks/>
          </p:cNvCxnSpPr>
          <p:nvPr/>
        </p:nvCxnSpPr>
        <p:spPr>
          <a:xfrm>
            <a:off x="2505720" y="2895066"/>
            <a:ext cx="289933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CuadroTexto 24">
            <a:extLst>
              <a:ext uri="{FF2B5EF4-FFF2-40B4-BE49-F238E27FC236}">
                <a16:creationId xmlns:a16="http://schemas.microsoft.com/office/drawing/2014/main" id="{B5051331-DBDD-8CBD-E9DE-CA6B8FB3019E}"/>
              </a:ext>
            </a:extLst>
          </p:cNvPr>
          <p:cNvSpPr txBox="1"/>
          <p:nvPr/>
        </p:nvSpPr>
        <p:spPr>
          <a:xfrm>
            <a:off x="3152826" y="2283808"/>
            <a:ext cx="2015343" cy="646331"/>
          </a:xfrm>
          <a:prstGeom prst="rect">
            <a:avLst/>
          </a:prstGeom>
          <a:noFill/>
        </p:spPr>
        <p:txBody>
          <a:bodyPr wrap="square" rtlCol="0">
            <a:spAutoFit/>
          </a:bodyPr>
          <a:lstStyle/>
          <a:p>
            <a:pPr algn="ctr"/>
            <a:r>
              <a:rPr lang="es-EC" sz="1200" b="1" noProof="0" dirty="0">
                <a:solidFill>
                  <a:srgbClr val="332675"/>
                </a:solidFill>
              </a:rPr>
              <a:t>INFLACIÓN, PRECIOS AL CONSUMIDOR 2023 (%anual)</a:t>
            </a:r>
          </a:p>
        </p:txBody>
      </p:sp>
      <p:sp>
        <p:nvSpPr>
          <p:cNvPr id="26" name="CuadroTexto 25">
            <a:extLst>
              <a:ext uri="{FF2B5EF4-FFF2-40B4-BE49-F238E27FC236}">
                <a16:creationId xmlns:a16="http://schemas.microsoft.com/office/drawing/2014/main" id="{FC7F2943-B73E-3E56-3478-7FAE31B4B092}"/>
              </a:ext>
            </a:extLst>
          </p:cNvPr>
          <p:cNvSpPr txBox="1"/>
          <p:nvPr/>
        </p:nvSpPr>
        <p:spPr>
          <a:xfrm>
            <a:off x="6243487" y="2626106"/>
            <a:ext cx="1317520" cy="369332"/>
          </a:xfrm>
          <a:prstGeom prst="rect">
            <a:avLst/>
          </a:prstGeom>
          <a:noFill/>
        </p:spPr>
        <p:txBody>
          <a:bodyPr wrap="square" rtlCol="0">
            <a:spAutoFit/>
          </a:bodyPr>
          <a:lstStyle/>
          <a:p>
            <a:r>
              <a:rPr lang="es-EC" noProof="0" dirty="0">
                <a:solidFill>
                  <a:schemeClr val="tx2"/>
                </a:solidFill>
              </a:rPr>
              <a:t>3,9%</a:t>
            </a:r>
          </a:p>
        </p:txBody>
      </p:sp>
      <p:sp>
        <p:nvSpPr>
          <p:cNvPr id="29" name="Elipse 28">
            <a:extLst>
              <a:ext uri="{FF2B5EF4-FFF2-40B4-BE49-F238E27FC236}">
                <a16:creationId xmlns:a16="http://schemas.microsoft.com/office/drawing/2014/main" id="{A61EB32F-EB18-ADEC-8A33-F07CD6266D59}"/>
              </a:ext>
            </a:extLst>
          </p:cNvPr>
          <p:cNvSpPr/>
          <p:nvPr/>
        </p:nvSpPr>
        <p:spPr>
          <a:xfrm>
            <a:off x="5350323" y="2812106"/>
            <a:ext cx="165919" cy="16591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solidFill>
                <a:schemeClr val="tx2"/>
              </a:solidFill>
            </a:endParaRPr>
          </a:p>
        </p:txBody>
      </p:sp>
      <p:sp>
        <p:nvSpPr>
          <p:cNvPr id="30" name="Rectángulo 29">
            <a:extLst>
              <a:ext uri="{FF2B5EF4-FFF2-40B4-BE49-F238E27FC236}">
                <a16:creationId xmlns:a16="http://schemas.microsoft.com/office/drawing/2014/main" id="{6190C9BF-100F-AD26-F119-0A73096FAEDA}"/>
              </a:ext>
            </a:extLst>
          </p:cNvPr>
          <p:cNvSpPr/>
          <p:nvPr/>
        </p:nvSpPr>
        <p:spPr>
          <a:xfrm>
            <a:off x="5556687" y="2369323"/>
            <a:ext cx="639868" cy="646331"/>
          </a:xfrm>
          <a:prstGeom prst="rect">
            <a:avLst/>
          </a:prstGeom>
          <a:blipFill rotWithShape="1">
            <a:blip r:embed="rId12"/>
            <a:srcRect/>
            <a:stretch>
              <a:fillRect l="-1000" r="-1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C" noProof="0" dirty="0"/>
          </a:p>
        </p:txBody>
      </p:sp>
      <p:sp>
        <p:nvSpPr>
          <p:cNvPr id="3" name="CuadroTexto 6">
            <a:extLst>
              <a:ext uri="{FF2B5EF4-FFF2-40B4-BE49-F238E27FC236}">
                <a16:creationId xmlns:a16="http://schemas.microsoft.com/office/drawing/2014/main" id="{40EFCA3D-7DF6-3E59-7677-4478C606FAB2}"/>
              </a:ext>
            </a:extLst>
          </p:cNvPr>
          <p:cNvSpPr txBox="1"/>
          <p:nvPr/>
        </p:nvSpPr>
        <p:spPr>
          <a:xfrm>
            <a:off x="7197581" y="912078"/>
            <a:ext cx="4511184" cy="738664"/>
          </a:xfrm>
          <a:prstGeom prst="rect">
            <a:avLst/>
          </a:prstGeom>
          <a:noFill/>
        </p:spPr>
        <p:txBody>
          <a:bodyPr wrap="square" rtlCol="0">
            <a:spAutoFit/>
          </a:bodyPr>
          <a:lstStyle/>
          <a:p>
            <a:pPr algn="ctr"/>
            <a:r>
              <a:rPr lang="es-EC" sz="1400" b="1" noProof="0" dirty="0">
                <a:solidFill>
                  <a:srgbClr val="332675"/>
                </a:solidFill>
              </a:rPr>
              <a:t>PRINCIPALES SECTORES EXPORTADORES DE ECUADOR A CANADA </a:t>
            </a:r>
          </a:p>
          <a:p>
            <a:pPr algn="ctr"/>
            <a:r>
              <a:rPr lang="es-EC" sz="1400" noProof="0" dirty="0">
                <a:solidFill>
                  <a:schemeClr val="tx1">
                    <a:lumMod val="85000"/>
                    <a:lumOff val="15000"/>
                  </a:schemeClr>
                </a:solidFill>
              </a:rPr>
              <a:t>Participación Acumulada (%) (2020-2024)</a:t>
            </a:r>
            <a:r>
              <a:rPr lang="es-EC" sz="1400" b="1" noProof="0" dirty="0">
                <a:solidFill>
                  <a:schemeClr val="tx1">
                    <a:lumMod val="85000"/>
                    <a:lumOff val="15000"/>
                  </a:schemeClr>
                </a:solidFill>
              </a:rPr>
              <a:t> </a:t>
            </a:r>
          </a:p>
        </p:txBody>
      </p:sp>
      <mc:AlternateContent xmlns:mc="http://schemas.openxmlformats.org/markup-compatibility/2006" xmlns:cx1="http://schemas.microsoft.com/office/drawing/2015/9/8/chartex">
        <mc:Choice Requires="cx1">
          <p:graphicFrame>
            <p:nvGraphicFramePr>
              <p:cNvPr id="6" name="Chart 5">
                <a:extLst>
                  <a:ext uri="{FF2B5EF4-FFF2-40B4-BE49-F238E27FC236}">
                    <a16:creationId xmlns:a16="http://schemas.microsoft.com/office/drawing/2014/main" id="{CC1F69AB-8341-CFD0-FEE1-4F869C1EBAFE}"/>
                  </a:ext>
                </a:extLst>
              </p:cNvPr>
              <p:cNvGraphicFramePr/>
              <p:nvPr>
                <p:extLst>
                  <p:ext uri="{D42A27DB-BD31-4B8C-83A1-F6EECF244321}">
                    <p14:modId xmlns:p14="http://schemas.microsoft.com/office/powerpoint/2010/main" val="458478373"/>
                  </p:ext>
                </p:extLst>
              </p:nvPr>
            </p:nvGraphicFramePr>
            <p:xfrm>
              <a:off x="7197581" y="1601109"/>
              <a:ext cx="4572000" cy="3051914"/>
            </p:xfrm>
            <a:graphic>
              <a:graphicData uri="http://schemas.microsoft.com/office/drawing/2014/chartex">
                <cx:chart xmlns:cx="http://schemas.microsoft.com/office/drawing/2014/chartex" xmlns:r="http://schemas.openxmlformats.org/officeDocument/2006/relationships" r:id="rId13"/>
              </a:graphicData>
            </a:graphic>
          </p:graphicFrame>
        </mc:Choice>
        <mc:Fallback xmlns="">
          <p:pic>
            <p:nvPicPr>
              <p:cNvPr id="6" name="Chart 5">
                <a:extLst>
                  <a:ext uri="{FF2B5EF4-FFF2-40B4-BE49-F238E27FC236}">
                    <a16:creationId xmlns:a16="http://schemas.microsoft.com/office/drawing/2014/main" id="{CC1F69AB-8341-CFD0-FEE1-4F869C1EBAFE}"/>
                  </a:ext>
                </a:extLst>
              </p:cNvPr>
              <p:cNvPicPr>
                <a:picLocks noGrp="1" noRot="1" noChangeAspect="1" noMove="1" noResize="1" noEditPoints="1" noAdjustHandles="1" noChangeArrowheads="1" noChangeShapeType="1"/>
              </p:cNvPicPr>
              <p:nvPr/>
            </p:nvPicPr>
            <p:blipFill>
              <a:blip r:embed="rId14"/>
              <a:stretch>
                <a:fillRect/>
              </a:stretch>
            </p:blipFill>
            <p:spPr>
              <a:xfrm>
                <a:off x="7197581" y="1601109"/>
                <a:ext cx="4572000" cy="3051914"/>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2" name="Chart 1">
                <a:extLst>
                  <a:ext uri="{FF2B5EF4-FFF2-40B4-BE49-F238E27FC236}">
                    <a16:creationId xmlns:a16="http://schemas.microsoft.com/office/drawing/2014/main" id="{C2761695-652E-4753-8DE3-2DAE825D3CB8}"/>
                  </a:ext>
                </a:extLst>
              </p:cNvPr>
              <p:cNvGraphicFramePr/>
              <p:nvPr>
                <p:extLst>
                  <p:ext uri="{D42A27DB-BD31-4B8C-83A1-F6EECF244321}">
                    <p14:modId xmlns:p14="http://schemas.microsoft.com/office/powerpoint/2010/main" val="1893016032"/>
                  </p:ext>
                </p:extLst>
              </p:nvPr>
            </p:nvGraphicFramePr>
            <p:xfrm>
              <a:off x="7197581" y="1693092"/>
              <a:ext cx="4610100" cy="2743200"/>
            </p:xfrm>
            <a:graphic>
              <a:graphicData uri="http://schemas.microsoft.com/office/drawing/2014/chartex">
                <cx:chart xmlns:cx="http://schemas.microsoft.com/office/drawing/2014/chartex" xmlns:r="http://schemas.openxmlformats.org/officeDocument/2006/relationships" r:id="rId15"/>
              </a:graphicData>
            </a:graphic>
          </p:graphicFrame>
        </mc:Choice>
        <mc:Fallback xmlns="">
          <p:pic>
            <p:nvPicPr>
              <p:cNvPr id="2" name="Chart 1">
                <a:extLst>
                  <a:ext uri="{FF2B5EF4-FFF2-40B4-BE49-F238E27FC236}">
                    <a16:creationId xmlns:a16="http://schemas.microsoft.com/office/drawing/2014/main" id="{C2761695-652E-4753-8DE3-2DAE825D3CB8}"/>
                  </a:ext>
                </a:extLst>
              </p:cNvPr>
              <p:cNvPicPr>
                <a:picLocks noGrp="1" noRot="1" noChangeAspect="1" noMove="1" noResize="1" noEditPoints="1" noAdjustHandles="1" noChangeArrowheads="1" noChangeShapeType="1"/>
              </p:cNvPicPr>
              <p:nvPr/>
            </p:nvPicPr>
            <p:blipFill>
              <a:blip r:embed="rId16"/>
              <a:stretch>
                <a:fillRect/>
              </a:stretch>
            </p:blipFill>
            <p:spPr>
              <a:xfrm>
                <a:off x="7197581" y="1693092"/>
                <a:ext cx="4610100" cy="2743200"/>
              </a:xfrm>
              <a:prstGeom prst="rect">
                <a:avLst/>
              </a:prstGeom>
            </p:spPr>
          </p:pic>
        </mc:Fallback>
      </mc:AlternateContent>
    </p:spTree>
  </p:cSld>
  <p:clrMapOvr>
    <a:masterClrMapping/>
  </p:clrMapOvr>
  <p:transition spd="med">
    <p:fade/>
  </p:transition>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24F4C72F-E479-254F-1594-F53574576EC3}"/>
              </a:ext>
            </a:extLst>
          </p:cNvPr>
          <p:cNvGraphicFramePr/>
          <p:nvPr>
            <p:extLst>
              <p:ext uri="{D42A27DB-BD31-4B8C-83A1-F6EECF244321}">
                <p14:modId xmlns:p14="http://schemas.microsoft.com/office/powerpoint/2010/main" val="1070476726"/>
              </p:ext>
            </p:extLst>
          </p:nvPr>
        </p:nvGraphicFramePr>
        <p:xfrm>
          <a:off x="1186493" y="1201738"/>
          <a:ext cx="10835617" cy="5656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ítulo 1">
            <a:extLst>
              <a:ext uri="{FF2B5EF4-FFF2-40B4-BE49-F238E27FC236}">
                <a16:creationId xmlns:a16="http://schemas.microsoft.com/office/drawing/2014/main" id="{F4C77EFD-A5F7-3919-E285-1298F6283D24}"/>
              </a:ext>
            </a:extLst>
          </p:cNvPr>
          <p:cNvSpPr>
            <a:spLocks noGrp="1"/>
          </p:cNvSpPr>
          <p:nvPr>
            <p:ph type="title"/>
          </p:nvPr>
        </p:nvSpPr>
        <p:spPr>
          <a:xfrm>
            <a:off x="779279" y="288196"/>
            <a:ext cx="11093655" cy="744538"/>
          </a:xfrm>
        </p:spPr>
        <p:txBody>
          <a:bodyPr rtlCol="0">
            <a:noAutofit/>
          </a:bodyPr>
          <a:lstStyle/>
          <a:p>
            <a:pPr eaLnBrk="1" fontAlgn="auto" hangingPunct="1">
              <a:spcAft>
                <a:spcPts val="0"/>
              </a:spcAft>
              <a:defRPr/>
            </a:pPr>
            <a:r>
              <a:rPr lang="es-EC" noProof="0" dirty="0"/>
              <a:t>Este Instrumento de nueva generación es amplio en cuanto a disciplinas:</a:t>
            </a:r>
            <a:endParaRPr lang="es-EC" noProof="0" dirty="0">
              <a:latin typeface="+mn-lt"/>
              <a:ea typeface="+mn-ea"/>
              <a:cs typeface="+mn-cs"/>
            </a:endParaRPr>
          </a:p>
        </p:txBody>
      </p:sp>
      <p:sp>
        <p:nvSpPr>
          <p:cNvPr id="4" name="Rectángulo 3">
            <a:extLst>
              <a:ext uri="{FF2B5EF4-FFF2-40B4-BE49-F238E27FC236}">
                <a16:creationId xmlns:a16="http://schemas.microsoft.com/office/drawing/2014/main" id="{22D127A4-E359-EB9F-B34B-A992FDABF045}"/>
              </a:ext>
            </a:extLst>
          </p:cNvPr>
          <p:cNvSpPr/>
          <p:nvPr/>
        </p:nvSpPr>
        <p:spPr>
          <a:xfrm>
            <a:off x="8169639" y="6205928"/>
            <a:ext cx="4022361" cy="8244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CA223A6-2737-D420-D333-FD4E580A9D57}"/>
              </a:ext>
            </a:extLst>
          </p:cNvPr>
          <p:cNvSpPr/>
          <p:nvPr/>
        </p:nvSpPr>
        <p:spPr>
          <a:xfrm>
            <a:off x="7984901" y="6104586"/>
            <a:ext cx="4207099" cy="927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pic>
        <p:nvPicPr>
          <p:cNvPr id="4" name="Imagen 3">
            <a:extLst>
              <a:ext uri="{FF2B5EF4-FFF2-40B4-BE49-F238E27FC236}">
                <a16:creationId xmlns:a16="http://schemas.microsoft.com/office/drawing/2014/main" id="{A8083368-78DE-26C2-CE42-EB94C4E8FF80}"/>
              </a:ext>
            </a:extLst>
          </p:cNvPr>
          <p:cNvPicPr>
            <a:picLocks noChangeAspect="1"/>
          </p:cNvPicPr>
          <p:nvPr/>
        </p:nvPicPr>
        <p:blipFill>
          <a:blip r:embed="rId3"/>
          <a:stretch>
            <a:fillRect/>
          </a:stretch>
        </p:blipFill>
        <p:spPr>
          <a:xfrm>
            <a:off x="265837" y="755984"/>
            <a:ext cx="2291766" cy="6182993"/>
          </a:xfrm>
          <a:prstGeom prst="rect">
            <a:avLst/>
          </a:prstGeom>
        </p:spPr>
      </p:pic>
      <p:sp>
        <p:nvSpPr>
          <p:cNvPr id="25602" name="CuadroTexto 5">
            <a:extLst>
              <a:ext uri="{FF2B5EF4-FFF2-40B4-BE49-F238E27FC236}">
                <a16:creationId xmlns:a16="http://schemas.microsoft.com/office/drawing/2014/main" id="{7A358255-B160-76A2-CC89-37B4B09606AE}"/>
              </a:ext>
            </a:extLst>
          </p:cNvPr>
          <p:cNvSpPr txBox="1">
            <a:spLocks noChangeArrowheads="1"/>
          </p:cNvSpPr>
          <p:nvPr/>
        </p:nvSpPr>
        <p:spPr bwMode="auto">
          <a:xfrm>
            <a:off x="917575" y="198243"/>
            <a:ext cx="112744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b="1" noProof="0" dirty="0">
                <a:solidFill>
                  <a:srgbClr val="4C3DA8"/>
                </a:solidFill>
              </a:rPr>
              <a:t>Gracias a las disciplinas negociadas, el Acuerdo:</a:t>
            </a:r>
          </a:p>
        </p:txBody>
      </p:sp>
      <p:pic>
        <p:nvPicPr>
          <p:cNvPr id="17" name="Imagen 16">
            <a:extLst>
              <a:ext uri="{FF2B5EF4-FFF2-40B4-BE49-F238E27FC236}">
                <a16:creationId xmlns:a16="http://schemas.microsoft.com/office/drawing/2014/main" id="{12EE1BBB-594A-90DE-A035-45A2E8EBE3E2}"/>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0411" y="4099938"/>
            <a:ext cx="7334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Imagen 22">
            <a:extLst>
              <a:ext uri="{FF2B5EF4-FFF2-40B4-BE49-F238E27FC236}">
                <a16:creationId xmlns:a16="http://schemas.microsoft.com/office/drawing/2014/main" id="{E0593EBF-789A-F02D-91D7-86E1BF2BA113}"/>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58912" y="5242206"/>
            <a:ext cx="552450"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a:extLst>
              <a:ext uri="{FF2B5EF4-FFF2-40B4-BE49-F238E27FC236}">
                <a16:creationId xmlns:a16="http://schemas.microsoft.com/office/drawing/2014/main" id="{987B4DAC-7859-C9C2-1185-5D96AD62733C}"/>
              </a:ext>
            </a:extLst>
          </p:cNvPr>
          <p:cNvSpPr txBox="1"/>
          <p:nvPr/>
        </p:nvSpPr>
        <p:spPr>
          <a:xfrm>
            <a:off x="2532660" y="934954"/>
            <a:ext cx="9163005" cy="584775"/>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just" eaLnBrk="1" fontAlgn="auto" hangingPunct="1">
              <a:spcBef>
                <a:spcPts val="0"/>
              </a:spcBef>
              <a:spcAft>
                <a:spcPts val="0"/>
              </a:spcAft>
              <a:defRPr/>
            </a:pPr>
            <a:r>
              <a:rPr lang="es-EC" sz="1600" noProof="0" dirty="0">
                <a:solidFill>
                  <a:srgbClr val="002060"/>
                </a:solidFill>
                <a:latin typeface="+mn-lt"/>
              </a:rPr>
              <a:t>Amplía oportunidades, y promueve exportaciones. El 99,7% de la oferta exportable ingresará con 0 arancel desde el día 1 de vigencia del Acuerdo.</a:t>
            </a:r>
          </a:p>
        </p:txBody>
      </p:sp>
      <p:sp>
        <p:nvSpPr>
          <p:cNvPr id="9" name="CuadroTexto 8">
            <a:extLst>
              <a:ext uri="{FF2B5EF4-FFF2-40B4-BE49-F238E27FC236}">
                <a16:creationId xmlns:a16="http://schemas.microsoft.com/office/drawing/2014/main" id="{2B97F0C5-6439-4564-6D92-7F999720316A}"/>
              </a:ext>
            </a:extLst>
          </p:cNvPr>
          <p:cNvSpPr txBox="1"/>
          <p:nvPr/>
        </p:nvSpPr>
        <p:spPr>
          <a:xfrm>
            <a:off x="2557600" y="2780255"/>
            <a:ext cx="9138063" cy="338554"/>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just" eaLnBrk="1" fontAlgn="auto" hangingPunct="1">
              <a:spcBef>
                <a:spcPts val="0"/>
              </a:spcBef>
              <a:spcAft>
                <a:spcPts val="0"/>
              </a:spcAft>
              <a:defRPr/>
            </a:pPr>
            <a:r>
              <a:rPr lang="es-EC" sz="1600" noProof="0" dirty="0">
                <a:solidFill>
                  <a:srgbClr val="002060"/>
                </a:solidFill>
                <a:latin typeface="+mn-lt"/>
                <a:sym typeface="Calibri"/>
              </a:rPr>
              <a:t>Contempla mecanismos para agilizar procesos sanitarios y fitosanitarios. </a:t>
            </a:r>
            <a:endParaRPr lang="es-EC" sz="1600" noProof="0" dirty="0">
              <a:solidFill>
                <a:srgbClr val="002060"/>
              </a:solidFill>
              <a:latin typeface="+mn-lt"/>
            </a:endParaRPr>
          </a:p>
        </p:txBody>
      </p:sp>
      <p:sp>
        <p:nvSpPr>
          <p:cNvPr id="13" name="CuadroTexto 12">
            <a:extLst>
              <a:ext uri="{FF2B5EF4-FFF2-40B4-BE49-F238E27FC236}">
                <a16:creationId xmlns:a16="http://schemas.microsoft.com/office/drawing/2014/main" id="{142A1F01-1206-BD16-3172-44DA836A2B0F}"/>
              </a:ext>
            </a:extLst>
          </p:cNvPr>
          <p:cNvSpPr txBox="1"/>
          <p:nvPr/>
        </p:nvSpPr>
        <p:spPr>
          <a:xfrm>
            <a:off x="2557603" y="3429000"/>
            <a:ext cx="9138062" cy="584775"/>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just" eaLnBrk="1" fontAlgn="auto" hangingPunct="1">
              <a:spcBef>
                <a:spcPts val="0"/>
              </a:spcBef>
              <a:spcAft>
                <a:spcPts val="0"/>
              </a:spcAft>
              <a:defRPr/>
            </a:pPr>
            <a:r>
              <a:rPr lang="es-EC" sz="1600" noProof="0" dirty="0">
                <a:solidFill>
                  <a:srgbClr val="002060"/>
                </a:solidFill>
                <a:latin typeface="+mn-lt"/>
              </a:rPr>
              <a:t>Incluye temas de nueva generación como comercio electrónico, pueblos indígenas, género, MiPymes, etc. </a:t>
            </a:r>
          </a:p>
        </p:txBody>
      </p:sp>
      <p:sp>
        <p:nvSpPr>
          <p:cNvPr id="15" name="CuadroTexto 14">
            <a:extLst>
              <a:ext uri="{FF2B5EF4-FFF2-40B4-BE49-F238E27FC236}">
                <a16:creationId xmlns:a16="http://schemas.microsoft.com/office/drawing/2014/main" id="{4806A128-529B-27E4-286F-469CCA556350}"/>
              </a:ext>
            </a:extLst>
          </p:cNvPr>
          <p:cNvSpPr txBox="1"/>
          <p:nvPr/>
        </p:nvSpPr>
        <p:spPr>
          <a:xfrm>
            <a:off x="2557603" y="4447576"/>
            <a:ext cx="9138062" cy="338554"/>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eaLnBrk="1" fontAlgn="auto" hangingPunct="1">
              <a:spcBef>
                <a:spcPts val="0"/>
              </a:spcBef>
              <a:spcAft>
                <a:spcPts val="0"/>
              </a:spcAft>
              <a:defRPr/>
            </a:pPr>
            <a:r>
              <a:rPr lang="es-EC" sz="1600" noProof="0" dirty="0">
                <a:solidFill>
                  <a:srgbClr val="002060"/>
                </a:solidFill>
                <a:latin typeface="+mn-lt"/>
              </a:rPr>
              <a:t>Promueve internacionalización de MiPymes y diversificación de su oferta exportable.</a:t>
            </a:r>
            <a:endParaRPr lang="es-EC" sz="1600" noProof="0" dirty="0">
              <a:solidFill>
                <a:schemeClr val="accent1">
                  <a:lumMod val="75000"/>
                </a:schemeClr>
              </a:solidFill>
              <a:latin typeface="+mn-lt"/>
              <a:cs typeface="Arial" panose="020B0604020202020204" pitchFamily="34" charset="0"/>
            </a:endParaRPr>
          </a:p>
        </p:txBody>
      </p:sp>
      <p:sp>
        <p:nvSpPr>
          <p:cNvPr id="16" name="CuadroTexto 15">
            <a:extLst>
              <a:ext uri="{FF2B5EF4-FFF2-40B4-BE49-F238E27FC236}">
                <a16:creationId xmlns:a16="http://schemas.microsoft.com/office/drawing/2014/main" id="{3F7F8C7B-C55D-094D-290B-E395828A304D}"/>
              </a:ext>
            </a:extLst>
          </p:cNvPr>
          <p:cNvSpPr txBox="1"/>
          <p:nvPr/>
        </p:nvSpPr>
        <p:spPr>
          <a:xfrm>
            <a:off x="2557603" y="1938833"/>
            <a:ext cx="9113121" cy="535531"/>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50800" eaLnBrk="1" fontAlgn="auto" hangingPunct="1">
              <a:lnSpc>
                <a:spcPct val="90000"/>
              </a:lnSpc>
              <a:spcBef>
                <a:spcPts val="1000"/>
              </a:spcBef>
              <a:spcAft>
                <a:spcPts val="0"/>
              </a:spcAft>
              <a:buClr>
                <a:schemeClr val="dk1"/>
              </a:buClr>
              <a:buSzPts val="2800"/>
              <a:defRPr/>
            </a:pPr>
            <a:r>
              <a:rPr lang="es-EC" sz="1600" noProof="0" dirty="0">
                <a:solidFill>
                  <a:srgbClr val="002060"/>
                </a:solidFill>
                <a:latin typeface="+mn-lt"/>
              </a:rPr>
              <a:t>Reafirma derechos y obligaciones en el marco de la OMC, así como instrumentos internacionales en materia de género, laboral y ambiente. </a:t>
            </a:r>
            <a:endParaRPr lang="es-EC" sz="1600" noProof="0" dirty="0">
              <a:solidFill>
                <a:srgbClr val="002060"/>
              </a:solidFill>
              <a:latin typeface="+mn-lt"/>
              <a:ea typeface="Arial"/>
              <a:cs typeface="Arial"/>
              <a:sym typeface="Arial"/>
            </a:endParaRPr>
          </a:p>
        </p:txBody>
      </p:sp>
      <p:sp>
        <p:nvSpPr>
          <p:cNvPr id="22" name="CuadroTexto 21">
            <a:extLst>
              <a:ext uri="{FF2B5EF4-FFF2-40B4-BE49-F238E27FC236}">
                <a16:creationId xmlns:a16="http://schemas.microsoft.com/office/drawing/2014/main" id="{C409DE41-B5AB-3ED3-4E80-4837D34515AC}"/>
              </a:ext>
            </a:extLst>
          </p:cNvPr>
          <p:cNvSpPr txBox="1"/>
          <p:nvPr/>
        </p:nvSpPr>
        <p:spPr>
          <a:xfrm>
            <a:off x="2557603" y="5243733"/>
            <a:ext cx="9113121" cy="584775"/>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defPPr>
              <a:defRPr lang="es-EC"/>
            </a:defPPr>
            <a:lvl1pPr>
              <a:defRPr>
                <a:solidFill>
                  <a:srgbClr val="002060"/>
                </a:solidFill>
              </a:defRPr>
            </a:lvl1pPr>
          </a:lstStyle>
          <a:p>
            <a:pPr eaLnBrk="1" fontAlgn="auto" hangingPunct="1">
              <a:spcBef>
                <a:spcPts val="0"/>
              </a:spcBef>
              <a:spcAft>
                <a:spcPts val="0"/>
              </a:spcAft>
              <a:defRPr/>
            </a:pPr>
            <a:r>
              <a:rPr lang="es-EC" sz="1600" noProof="0" dirty="0">
                <a:latin typeface="+mn-lt"/>
              </a:rPr>
              <a:t>Fortalece las relaciones comerciales con un mercado económica y políticamente estable, con una población con alto poder adquisitivo,  y con un perfil de consumo cercano a la oferta.</a:t>
            </a:r>
          </a:p>
        </p:txBody>
      </p:sp>
      <p:pic>
        <p:nvPicPr>
          <p:cNvPr id="7" name="Imagen 6">
            <a:extLst>
              <a:ext uri="{FF2B5EF4-FFF2-40B4-BE49-F238E27FC236}">
                <a16:creationId xmlns:a16="http://schemas.microsoft.com/office/drawing/2014/main" id="{2C9D258D-D8CE-3B70-07B6-7B93B0913689}"/>
              </a:ext>
            </a:extLst>
          </p:cNvPr>
          <p:cNvPicPr>
            <a:picLocks noChangeAspect="1"/>
          </p:cNvPicPr>
          <p:nvPr/>
        </p:nvPicPr>
        <p:blipFill>
          <a:blip r:embed="rId6"/>
          <a:stretch>
            <a:fillRect/>
          </a:stretch>
        </p:blipFill>
        <p:spPr>
          <a:xfrm>
            <a:off x="627682" y="6006481"/>
            <a:ext cx="481359" cy="481359"/>
          </a:xfrm>
          <a:prstGeom prst="rect">
            <a:avLst/>
          </a:prstGeom>
        </p:spPr>
      </p:pic>
      <p:sp>
        <p:nvSpPr>
          <p:cNvPr id="8" name="CuadroTexto 7">
            <a:extLst>
              <a:ext uri="{FF2B5EF4-FFF2-40B4-BE49-F238E27FC236}">
                <a16:creationId xmlns:a16="http://schemas.microsoft.com/office/drawing/2014/main" id="{1BB6D3D9-A61B-39AF-5B69-DDD2F571083D}"/>
              </a:ext>
            </a:extLst>
          </p:cNvPr>
          <p:cNvSpPr txBox="1"/>
          <p:nvPr/>
        </p:nvSpPr>
        <p:spPr>
          <a:xfrm>
            <a:off x="2557603" y="6089892"/>
            <a:ext cx="9113121" cy="830997"/>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defPPr>
              <a:defRPr lang="es-EC"/>
            </a:defPPr>
            <a:lvl1pPr>
              <a:defRPr>
                <a:solidFill>
                  <a:srgbClr val="002060"/>
                </a:solidFill>
              </a:defRPr>
            </a:lvl1pPr>
          </a:lstStyle>
          <a:p>
            <a:pPr eaLnBrk="1" fontAlgn="auto" hangingPunct="1">
              <a:spcBef>
                <a:spcPts val="0"/>
              </a:spcBef>
              <a:spcAft>
                <a:spcPts val="0"/>
              </a:spcAft>
              <a:defRPr/>
            </a:pPr>
            <a:r>
              <a:rPr lang="es-EC" sz="1600" noProof="0" dirty="0">
                <a:latin typeface="+mn-lt"/>
              </a:rPr>
              <a:t>Establece la necesidad de respetar, proteger y promover el pleno disfrute de los derechos de los pueblos y nacionalidades, mantener y preservar sus sistemas económicos propios, saberes ancestrales, patrimonio cultural, recursos, tierras y territorios. </a:t>
            </a:r>
          </a:p>
        </p:txBody>
      </p:sp>
      <p:pic>
        <p:nvPicPr>
          <p:cNvPr id="11" name="Imagen 10">
            <a:extLst>
              <a:ext uri="{FF2B5EF4-FFF2-40B4-BE49-F238E27FC236}">
                <a16:creationId xmlns:a16="http://schemas.microsoft.com/office/drawing/2014/main" id="{1A432ACE-1974-C795-FF7F-29497D8DDE82}"/>
              </a:ext>
            </a:extLst>
          </p:cNvPr>
          <p:cNvPicPr>
            <a:picLocks noChangeAspect="1"/>
          </p:cNvPicPr>
          <p:nvPr/>
        </p:nvPicPr>
        <p:blipFill>
          <a:blip r:embed="rId7"/>
          <a:stretch>
            <a:fillRect/>
          </a:stretch>
        </p:blipFill>
        <p:spPr>
          <a:xfrm>
            <a:off x="854346" y="1130306"/>
            <a:ext cx="519401" cy="519401"/>
          </a:xfrm>
          <a:prstGeom prst="rect">
            <a:avLst/>
          </a:prstGeom>
        </p:spPr>
      </p:pic>
      <p:pic>
        <p:nvPicPr>
          <p:cNvPr id="14" name="Imagen 13">
            <a:extLst>
              <a:ext uri="{FF2B5EF4-FFF2-40B4-BE49-F238E27FC236}">
                <a16:creationId xmlns:a16="http://schemas.microsoft.com/office/drawing/2014/main" id="{676C7908-F09C-7B5A-7B3F-5B0DED328543}"/>
              </a:ext>
            </a:extLst>
          </p:cNvPr>
          <p:cNvPicPr>
            <a:picLocks noChangeAspect="1"/>
          </p:cNvPicPr>
          <p:nvPr/>
        </p:nvPicPr>
        <p:blipFill>
          <a:blip r:embed="rId8"/>
          <a:stretch>
            <a:fillRect/>
          </a:stretch>
        </p:blipFill>
        <p:spPr>
          <a:xfrm>
            <a:off x="1686500" y="1876542"/>
            <a:ext cx="552450" cy="552450"/>
          </a:xfrm>
          <a:prstGeom prst="rect">
            <a:avLst/>
          </a:prstGeom>
        </p:spPr>
      </p:pic>
      <p:pic>
        <p:nvPicPr>
          <p:cNvPr id="27" name="Imagen 26">
            <a:extLst>
              <a:ext uri="{FF2B5EF4-FFF2-40B4-BE49-F238E27FC236}">
                <a16:creationId xmlns:a16="http://schemas.microsoft.com/office/drawing/2014/main" id="{78DC8103-A2F1-8AD3-D117-EDB6002531B2}"/>
              </a:ext>
            </a:extLst>
          </p:cNvPr>
          <p:cNvPicPr>
            <a:picLocks noChangeAspect="1"/>
          </p:cNvPicPr>
          <p:nvPr/>
        </p:nvPicPr>
        <p:blipFill>
          <a:blip r:embed="rId9"/>
          <a:stretch>
            <a:fillRect/>
          </a:stretch>
        </p:blipFill>
        <p:spPr>
          <a:xfrm>
            <a:off x="844270" y="2667119"/>
            <a:ext cx="519402" cy="519402"/>
          </a:xfrm>
          <a:prstGeom prst="rect">
            <a:avLst/>
          </a:prstGeom>
        </p:spPr>
      </p:pic>
      <p:pic>
        <p:nvPicPr>
          <p:cNvPr id="29" name="Imagen 28">
            <a:extLst>
              <a:ext uri="{FF2B5EF4-FFF2-40B4-BE49-F238E27FC236}">
                <a16:creationId xmlns:a16="http://schemas.microsoft.com/office/drawing/2014/main" id="{9C34F82C-4253-B4A5-F343-2B8A5D1FD1B4}"/>
              </a:ext>
            </a:extLst>
          </p:cNvPr>
          <p:cNvPicPr>
            <a:picLocks noChangeAspect="1"/>
          </p:cNvPicPr>
          <p:nvPr/>
        </p:nvPicPr>
        <p:blipFill>
          <a:blip r:embed="rId10"/>
          <a:stretch>
            <a:fillRect/>
          </a:stretch>
        </p:blipFill>
        <p:spPr>
          <a:xfrm>
            <a:off x="1686500" y="3522254"/>
            <a:ext cx="497144" cy="4971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par>
                          <p:cTn id="12" fill="hold" nodeType="afterGroup">
                            <p:stCondLst>
                              <p:cond delay="2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par>
                          <p:cTn id="16" fill="hold" nodeType="afterGroup">
                            <p:stCondLst>
                              <p:cond delay="30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childTnLst>
                                </p:cTn>
                              </p:par>
                            </p:childTnLst>
                          </p:cTn>
                        </p:par>
                        <p:par>
                          <p:cTn id="20" fill="hold" nodeType="afterGroup">
                            <p:stCondLst>
                              <p:cond delay="4000"/>
                            </p:stCondLst>
                            <p:childTnLst>
                              <p:par>
                                <p:cTn id="21" presetID="10"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childTnLst>
                                </p:cTn>
                              </p:par>
                              <p:par>
                                <p:cTn id="24" presetID="26" presetClass="emph" presetSubtype="0" fill="hold" nodeType="withEffect">
                                  <p:stCondLst>
                                    <p:cond delay="0"/>
                                  </p:stCondLst>
                                  <p:childTnLst>
                                    <p:animEffect transition="out" filter="fade">
                                      <p:cBhvr>
                                        <p:cTn id="25" dur="1000" tmFilter="0, 0; .2, .5; .8, .5; 1, 0"/>
                                        <p:tgtEl>
                                          <p:spTgt spid="17"/>
                                        </p:tgtEl>
                                      </p:cBhvr>
                                    </p:animEffect>
                                    <p:animScale>
                                      <p:cBhvr>
                                        <p:cTn id="26" dur="500" autoRev="1" fill="hold"/>
                                        <p:tgtEl>
                                          <p:spTgt spid="17"/>
                                        </p:tgtEl>
                                      </p:cBhvr>
                                      <p:by x="105000" y="105000"/>
                                    </p:animScale>
                                  </p:childTnLst>
                                </p:cTn>
                              </p:par>
                            </p:childTnLst>
                          </p:cTn>
                        </p:par>
                        <p:par>
                          <p:cTn id="27" fill="hold" nodeType="afterGroup">
                            <p:stCondLst>
                              <p:cond delay="5000"/>
                            </p:stCondLst>
                            <p:childTnLst>
                              <p:par>
                                <p:cTn id="28" presetID="10" presetClass="entr" presetSubtype="0"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childTnLst>
                                </p:cTn>
                              </p:par>
                              <p:par>
                                <p:cTn id="31" presetID="26" presetClass="emph" presetSubtype="0" fill="hold" nodeType="withEffect">
                                  <p:stCondLst>
                                    <p:cond delay="0"/>
                                  </p:stCondLst>
                                  <p:childTnLst>
                                    <p:animEffect transition="out" filter="fade">
                                      <p:cBhvr>
                                        <p:cTn id="32" dur="1000" tmFilter="0, 0; .2, .5; .8, .5; 1, 0"/>
                                        <p:tgtEl>
                                          <p:spTgt spid="23"/>
                                        </p:tgtEl>
                                      </p:cBhvr>
                                    </p:animEffect>
                                    <p:animScale>
                                      <p:cBhvr>
                                        <p:cTn id="33" dur="500" autoRev="1" fill="hold"/>
                                        <p:tgtEl>
                                          <p:spTgt spid="23"/>
                                        </p:tgtEl>
                                      </p:cBhvr>
                                      <p:by x="105000" y="105000"/>
                                    </p:animScale>
                                  </p:childTnLst>
                                </p:cTn>
                              </p:par>
                            </p:childTnLst>
                          </p:cTn>
                        </p:par>
                        <p:par>
                          <p:cTn id="34" fill="hold">
                            <p:stCondLst>
                              <p:cond delay="6000"/>
                            </p:stCondLst>
                            <p:childTnLst>
                              <p:par>
                                <p:cTn id="35" presetID="10"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Google Shape;99;p14">
            <a:extLst>
              <a:ext uri="{FF2B5EF4-FFF2-40B4-BE49-F238E27FC236}">
                <a16:creationId xmlns:a16="http://schemas.microsoft.com/office/drawing/2014/main" id="{CEF150D9-17A4-91B1-B44E-D2F8C9A8A6EF}"/>
              </a:ext>
            </a:extLst>
          </p:cNvPr>
          <p:cNvSpPr>
            <a:spLocks noGrp="1" noChangeArrowheads="1"/>
          </p:cNvSpPr>
          <p:nvPr>
            <p:ph type="title"/>
          </p:nvPr>
        </p:nvSpPr>
        <p:spPr>
          <a:xfrm>
            <a:off x="6415790" y="3548920"/>
            <a:ext cx="5917851" cy="1577144"/>
          </a:xfrm>
        </p:spPr>
        <p:txBody>
          <a:bodyPr lIns="91425" tIns="45700" rIns="91425" bIns="45700"/>
          <a:lstStyle/>
          <a:p>
            <a:pPr eaLnBrk="1" hangingPunct="1">
              <a:buClr>
                <a:srgbClr val="FFFFFF"/>
              </a:buClr>
              <a:buSzPts val="5400"/>
            </a:pPr>
            <a:r>
              <a:rPr lang="es-EC" sz="3600" noProof="0" dirty="0">
                <a:effectLst/>
                <a:latin typeface="Arial" panose="020B0604020202020204" pitchFamily="34" charset="0"/>
                <a:ea typeface="Calibri" panose="020F0502020204030204" pitchFamily="34" charset="0"/>
                <a:cs typeface="Arial" panose="020B0604020202020204" pitchFamily="34" charset="0"/>
              </a:rPr>
              <a:t>Con la suscripción del Acuerdo Comercial, </a:t>
            </a:r>
            <a:r>
              <a:rPr lang="es-EC" sz="3600" b="1" noProof="0" dirty="0">
                <a:effectLst/>
                <a:latin typeface="Arial" panose="020B0604020202020204" pitchFamily="34" charset="0"/>
                <a:ea typeface="Calibri" panose="020F0502020204030204" pitchFamily="34" charset="0"/>
                <a:cs typeface="Arial" panose="020B0604020202020204" pitchFamily="34" charset="0"/>
              </a:rPr>
              <a:t>los lazos políticos y económicos entre Ecuador y Canadá se fortalecen</a:t>
            </a:r>
            <a:endParaRPr lang="es-EC" sz="3600" noProof="0" dirty="0">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7F973A6-8FD3-7B61-E574-9FE10FD09C4B}"/>
              </a:ext>
            </a:extLst>
          </p:cNvPr>
          <p:cNvPicPr>
            <a:picLocks noChangeAspect="1"/>
          </p:cNvPicPr>
          <p:nvPr/>
        </p:nvPicPr>
        <p:blipFill>
          <a:blip r:embed="rId3"/>
          <a:stretch>
            <a:fillRect/>
          </a:stretch>
        </p:blipFill>
        <p:spPr>
          <a:xfrm>
            <a:off x="706098" y="262859"/>
            <a:ext cx="5100832" cy="6644762"/>
          </a:xfrm>
          <a:prstGeom prst="rect">
            <a:avLst/>
          </a:prstGeom>
        </p:spPr>
      </p:pic>
      <p:sp>
        <p:nvSpPr>
          <p:cNvPr id="6" name="Rectángulo 5">
            <a:extLst>
              <a:ext uri="{FF2B5EF4-FFF2-40B4-BE49-F238E27FC236}">
                <a16:creationId xmlns:a16="http://schemas.microsoft.com/office/drawing/2014/main" id="{3FA3CED1-A324-7CCE-F4B5-2B02261FECB0}"/>
              </a:ext>
            </a:extLst>
          </p:cNvPr>
          <p:cNvSpPr/>
          <p:nvPr/>
        </p:nvSpPr>
        <p:spPr>
          <a:xfrm>
            <a:off x="7984901" y="6104586"/>
            <a:ext cx="4207099" cy="927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44" name="Shape 44"/>
          <p:cNvSpPr/>
          <p:nvPr/>
        </p:nvSpPr>
        <p:spPr>
          <a:xfrm>
            <a:off x="5663641" y="161893"/>
            <a:ext cx="6335254" cy="105702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3000">
                <a:latin typeface="Arial Bold"/>
                <a:ea typeface="Arial Bold"/>
                <a:cs typeface="Arial Bold"/>
                <a:sym typeface="Arial Bold"/>
              </a:defRPr>
            </a:lvl1pPr>
          </a:lstStyle>
          <a:p>
            <a:pPr lvl="0">
              <a:defRPr sz="1800"/>
            </a:pPr>
            <a:r>
              <a:rPr lang="es-EC" sz="3200" b="1" noProof="0" dirty="0">
                <a:solidFill>
                  <a:srgbClr val="4C3DA8"/>
                </a:solidFill>
              </a:rPr>
              <a:t>Apertura inmediata al mercado </a:t>
            </a:r>
          </a:p>
          <a:p>
            <a:pPr lvl="0">
              <a:defRPr sz="1800"/>
            </a:pPr>
            <a:r>
              <a:rPr lang="es-EC" sz="3200" b="1" noProof="0" dirty="0">
                <a:solidFill>
                  <a:srgbClr val="4C3DA8"/>
                </a:solidFill>
              </a:rPr>
              <a:t>más grande el mundo</a:t>
            </a:r>
          </a:p>
        </p:txBody>
      </p:sp>
      <p:sp>
        <p:nvSpPr>
          <p:cNvPr id="48" name="Shape 48"/>
          <p:cNvSpPr/>
          <p:nvPr/>
        </p:nvSpPr>
        <p:spPr>
          <a:xfrm>
            <a:off x="5873575" y="1487454"/>
            <a:ext cx="4214875" cy="626133"/>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p>
            <a:pPr lvl="0" algn="l">
              <a:defRPr sz="1800"/>
            </a:pPr>
            <a:r>
              <a:rPr lang="es-EC" b="1" noProof="0" dirty="0">
                <a:solidFill>
                  <a:schemeClr val="tx2">
                    <a:lumMod val="75000"/>
                  </a:schemeClr>
                </a:solidFill>
                <a:ea typeface="Arial Bold"/>
              </a:rPr>
              <a:t>40 millones de consumidores </a:t>
            </a:r>
          </a:p>
          <a:p>
            <a:pPr lvl="0" algn="l">
              <a:defRPr sz="1800"/>
            </a:pPr>
            <a:r>
              <a:rPr lang="es-EC" i="1" noProof="0" dirty="0">
                <a:solidFill>
                  <a:schemeClr val="tx2">
                    <a:lumMod val="75000"/>
                  </a:schemeClr>
                </a:solidFill>
              </a:rPr>
              <a:t>(Banco Mundial)</a:t>
            </a:r>
          </a:p>
        </p:txBody>
      </p:sp>
      <p:sp>
        <p:nvSpPr>
          <p:cNvPr id="54" name="Shape 54"/>
          <p:cNvSpPr/>
          <p:nvPr/>
        </p:nvSpPr>
        <p:spPr>
          <a:xfrm>
            <a:off x="6482350" y="2383848"/>
            <a:ext cx="4612816" cy="903132"/>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p>
            <a:pPr algn="l">
              <a:defRPr sz="1800"/>
            </a:pPr>
            <a:r>
              <a:rPr lang="es-EC" b="1" noProof="0" dirty="0">
                <a:solidFill>
                  <a:schemeClr val="tx2">
                    <a:lumMod val="75000"/>
                  </a:schemeClr>
                </a:solidFill>
                <a:latin typeface="Arial Bold"/>
                <a:ea typeface="Arial Bold"/>
                <a:cs typeface="Arial Bold"/>
              </a:rPr>
              <a:t>Alto poder adquisitivo</a:t>
            </a:r>
            <a:r>
              <a:rPr lang="es-EC" b="1" noProof="0" dirty="0">
                <a:solidFill>
                  <a:schemeClr val="tx2">
                    <a:lumMod val="75000"/>
                  </a:schemeClr>
                </a:solidFill>
                <a:latin typeface="Arial Bold"/>
                <a:ea typeface="Arial Bold"/>
                <a:cs typeface="Arial Bold"/>
                <a:sym typeface="Arial Bold"/>
              </a:rPr>
              <a:t>: 53 mil  USD </a:t>
            </a:r>
            <a:r>
              <a:rPr lang="es-EC" b="1" noProof="0" dirty="0">
                <a:solidFill>
                  <a:schemeClr val="tx2">
                    <a:lumMod val="75000"/>
                  </a:schemeClr>
                </a:solidFill>
                <a:latin typeface="Arial Bold"/>
                <a:ea typeface="Arial Bold"/>
                <a:cs typeface="Arial Bold"/>
              </a:rPr>
              <a:t> PIB</a:t>
            </a:r>
            <a:r>
              <a:rPr lang="es-EC" noProof="0" dirty="0">
                <a:solidFill>
                  <a:schemeClr val="tx2">
                    <a:lumMod val="75000"/>
                  </a:schemeClr>
                </a:solidFill>
                <a:latin typeface="Arial Bold"/>
                <a:cs typeface="Arial Bold"/>
              </a:rPr>
              <a:t> </a:t>
            </a:r>
            <a:r>
              <a:rPr lang="es-EC" b="1" noProof="0" dirty="0">
                <a:solidFill>
                  <a:schemeClr val="tx2">
                    <a:lumMod val="75000"/>
                  </a:schemeClr>
                </a:solidFill>
                <a:latin typeface="Arial Bold"/>
                <a:ea typeface="Arial Bold"/>
                <a:cs typeface="Arial Bold"/>
              </a:rPr>
              <a:t>per cápita </a:t>
            </a:r>
            <a:r>
              <a:rPr lang="es-EC" i="1" noProof="0" dirty="0">
                <a:solidFill>
                  <a:schemeClr val="tx2">
                    <a:lumMod val="75000"/>
                  </a:schemeClr>
                </a:solidFill>
              </a:rPr>
              <a:t>(Banco Mundial)</a:t>
            </a:r>
          </a:p>
          <a:p>
            <a:pPr lvl="0" algn="l">
              <a:defRPr sz="1800"/>
            </a:pPr>
            <a:r>
              <a:rPr lang="es-EC" i="1" noProof="0" dirty="0">
                <a:solidFill>
                  <a:schemeClr val="tx2">
                    <a:lumMod val="75000"/>
                  </a:schemeClr>
                </a:solidFill>
                <a:latin typeface="Arial Bold"/>
                <a:cs typeface="Arial Bold"/>
              </a:rPr>
              <a:t>(11 veces + que Ecuador) </a:t>
            </a:r>
          </a:p>
        </p:txBody>
      </p:sp>
      <p:sp>
        <p:nvSpPr>
          <p:cNvPr id="2" name="Rectángulo 1"/>
          <p:cNvSpPr/>
          <p:nvPr/>
        </p:nvSpPr>
        <p:spPr>
          <a:xfrm>
            <a:off x="6701274" y="3462252"/>
            <a:ext cx="4901444" cy="923330"/>
          </a:xfrm>
          <a:prstGeom prst="rect">
            <a:avLst/>
          </a:prstGeom>
        </p:spPr>
        <p:txBody>
          <a:bodyPr wrap="square">
            <a:spAutoFit/>
          </a:bodyPr>
          <a:lstStyle/>
          <a:p>
            <a:pPr algn="l">
              <a:defRPr sz="1800"/>
            </a:pPr>
            <a:r>
              <a:rPr lang="es-EC" b="1" noProof="0" dirty="0">
                <a:solidFill>
                  <a:schemeClr val="tx2">
                    <a:lumMod val="75000"/>
                  </a:schemeClr>
                </a:solidFill>
                <a:ea typeface="Arial Bold"/>
              </a:rPr>
              <a:t>Sexto importador mundial de productos agrícolas y pesqueros (USD 46 mil millones) y servicios </a:t>
            </a:r>
            <a:r>
              <a:rPr lang="es-EC" noProof="0" dirty="0">
                <a:solidFill>
                  <a:schemeClr val="tx2">
                    <a:lumMod val="75000"/>
                  </a:schemeClr>
                </a:solidFill>
                <a:ea typeface="Arial Bold"/>
              </a:rPr>
              <a:t>(</a:t>
            </a:r>
            <a:r>
              <a:rPr lang="es-EC" i="1" noProof="0" dirty="0" err="1">
                <a:solidFill>
                  <a:schemeClr val="tx2">
                    <a:lumMod val="75000"/>
                  </a:schemeClr>
                </a:solidFill>
              </a:rPr>
              <a:t>Trade</a:t>
            </a:r>
            <a:r>
              <a:rPr lang="es-EC" i="1" noProof="0" dirty="0">
                <a:solidFill>
                  <a:schemeClr val="tx2">
                    <a:lumMod val="75000"/>
                  </a:schemeClr>
                </a:solidFill>
              </a:rPr>
              <a:t> </a:t>
            </a:r>
            <a:r>
              <a:rPr lang="es-EC" i="1" noProof="0" dirty="0" err="1">
                <a:solidFill>
                  <a:schemeClr val="tx2">
                    <a:lumMod val="75000"/>
                  </a:schemeClr>
                </a:solidFill>
              </a:rPr>
              <a:t>Map</a:t>
            </a:r>
            <a:r>
              <a:rPr lang="es-EC" i="1" noProof="0" dirty="0">
                <a:solidFill>
                  <a:schemeClr val="tx2">
                    <a:lumMod val="75000"/>
                  </a:schemeClr>
                </a:solidFill>
              </a:rPr>
              <a:t>)</a:t>
            </a:r>
          </a:p>
        </p:txBody>
      </p:sp>
      <p:sp>
        <p:nvSpPr>
          <p:cNvPr id="19" name="Rectángulo 18"/>
          <p:cNvSpPr/>
          <p:nvPr/>
        </p:nvSpPr>
        <p:spPr>
          <a:xfrm>
            <a:off x="7224624" y="4599297"/>
            <a:ext cx="4774271" cy="2308324"/>
          </a:xfrm>
          <a:prstGeom prst="rect">
            <a:avLst/>
          </a:prstGeom>
        </p:spPr>
        <p:txBody>
          <a:bodyPr wrap="square">
            <a:spAutoFit/>
          </a:bodyPr>
          <a:lstStyle/>
          <a:p>
            <a:pPr lvl="0" algn="l">
              <a:defRPr sz="1800"/>
            </a:pPr>
            <a:r>
              <a:rPr lang="es-EC" b="1" noProof="0" dirty="0">
                <a:solidFill>
                  <a:schemeClr val="tx2">
                    <a:lumMod val="75000"/>
                  </a:schemeClr>
                </a:solidFill>
                <a:ea typeface="Arial Bold"/>
              </a:rPr>
              <a:t>Tercer importador mundial de:</a:t>
            </a:r>
          </a:p>
          <a:p>
            <a:pPr marL="255604" indent="-128360">
              <a:buFont typeface="Arial"/>
              <a:buChar char="•"/>
              <a:defRPr sz="1800"/>
            </a:pPr>
            <a:r>
              <a:rPr lang="es-EC" noProof="0" dirty="0">
                <a:solidFill>
                  <a:schemeClr val="tx2">
                    <a:lumMod val="75000"/>
                  </a:schemeClr>
                </a:solidFill>
              </a:rPr>
              <a:t>Café, té y especias</a:t>
            </a:r>
          </a:p>
          <a:p>
            <a:pPr marL="255604" indent="-128360">
              <a:buFont typeface="Arial"/>
              <a:buChar char="•"/>
              <a:defRPr sz="1800"/>
            </a:pPr>
            <a:r>
              <a:rPr lang="es-EC" noProof="0" dirty="0">
                <a:solidFill>
                  <a:schemeClr val="tx2">
                    <a:lumMod val="75000"/>
                  </a:schemeClr>
                </a:solidFill>
              </a:rPr>
              <a:t>Confites</a:t>
            </a:r>
          </a:p>
          <a:p>
            <a:pPr lvl="0" algn="l">
              <a:defRPr sz="1800"/>
            </a:pPr>
            <a:r>
              <a:rPr lang="es-EC" b="1" noProof="0" dirty="0">
                <a:solidFill>
                  <a:schemeClr val="tx2">
                    <a:lumMod val="75000"/>
                  </a:schemeClr>
                </a:solidFill>
                <a:ea typeface="Arial Bold"/>
              </a:rPr>
              <a:t>Cuarto importador mundial de:</a:t>
            </a:r>
          </a:p>
          <a:p>
            <a:pPr marL="255604" indent="-128360">
              <a:buFont typeface="Arial"/>
              <a:buChar char="•"/>
              <a:defRPr sz="1800"/>
            </a:pPr>
            <a:r>
              <a:rPr lang="es-EC" noProof="0" dirty="0">
                <a:solidFill>
                  <a:schemeClr val="tx2">
                    <a:lumMod val="75000"/>
                  </a:schemeClr>
                </a:solidFill>
              </a:rPr>
              <a:t>Frutas y vegetales frescos</a:t>
            </a:r>
          </a:p>
          <a:p>
            <a:pPr marL="255604" indent="-128360">
              <a:buFont typeface="Arial"/>
              <a:buChar char="•"/>
              <a:defRPr sz="1800"/>
            </a:pPr>
            <a:r>
              <a:rPr lang="es-EC" noProof="0" dirty="0">
                <a:solidFill>
                  <a:schemeClr val="tx2">
                    <a:lumMod val="75000"/>
                  </a:schemeClr>
                </a:solidFill>
              </a:rPr>
              <a:t>Chocolates</a:t>
            </a:r>
          </a:p>
          <a:p>
            <a:pPr marL="255604" indent="-128360">
              <a:buFont typeface="Arial"/>
              <a:buChar char="•"/>
              <a:defRPr sz="1800"/>
            </a:pPr>
            <a:r>
              <a:rPr lang="es-EC" noProof="0" dirty="0">
                <a:solidFill>
                  <a:schemeClr val="tx2">
                    <a:lumMod val="75000"/>
                  </a:schemeClr>
                </a:solidFill>
              </a:rPr>
              <a:t>Flores frescas</a:t>
            </a:r>
          </a:p>
          <a:p>
            <a:pPr marL="127244">
              <a:defRPr sz="1800"/>
            </a:pPr>
            <a:r>
              <a:rPr lang="es-EC" noProof="0" dirty="0">
                <a:solidFill>
                  <a:schemeClr val="tx2">
                    <a:lumMod val="75000"/>
                  </a:schemeClr>
                </a:solidFill>
              </a:rPr>
              <a:t> </a:t>
            </a:r>
            <a:r>
              <a:rPr lang="es-EC" i="1" noProof="0" dirty="0">
                <a:solidFill>
                  <a:schemeClr val="tx2">
                    <a:lumMod val="75000"/>
                  </a:schemeClr>
                </a:solidFill>
              </a:rPr>
              <a:t>(</a:t>
            </a:r>
            <a:r>
              <a:rPr lang="es-EC" i="1" noProof="0" dirty="0" err="1">
                <a:solidFill>
                  <a:schemeClr val="tx2">
                    <a:lumMod val="75000"/>
                  </a:schemeClr>
                </a:solidFill>
              </a:rPr>
              <a:t>Trade</a:t>
            </a:r>
            <a:r>
              <a:rPr lang="es-EC" i="1" noProof="0" dirty="0">
                <a:solidFill>
                  <a:schemeClr val="tx2">
                    <a:lumMod val="75000"/>
                  </a:schemeClr>
                </a:solidFill>
              </a:rPr>
              <a:t> </a:t>
            </a:r>
            <a:r>
              <a:rPr lang="es-EC" i="1" noProof="0" dirty="0" err="1">
                <a:solidFill>
                  <a:schemeClr val="tx2">
                    <a:lumMod val="75000"/>
                  </a:schemeClr>
                </a:solidFill>
              </a:rPr>
              <a:t>Map</a:t>
            </a:r>
            <a:r>
              <a:rPr lang="es-EC" i="1" noProof="0" dirty="0">
                <a:solidFill>
                  <a:schemeClr val="tx2">
                    <a:lumMod val="75000"/>
                  </a:schemeClr>
                </a:solidFill>
              </a:rPr>
              <a:t>)</a:t>
            </a:r>
          </a:p>
        </p:txBody>
      </p:sp>
      <p:sp>
        <p:nvSpPr>
          <p:cNvPr id="7" name="Elipse 6">
            <a:extLst>
              <a:ext uri="{FF2B5EF4-FFF2-40B4-BE49-F238E27FC236}">
                <a16:creationId xmlns:a16="http://schemas.microsoft.com/office/drawing/2014/main" id="{7A26FB5A-D34C-5C08-5D3F-59310C4C388E}"/>
              </a:ext>
            </a:extLst>
          </p:cNvPr>
          <p:cNvSpPr/>
          <p:nvPr/>
        </p:nvSpPr>
        <p:spPr>
          <a:xfrm>
            <a:off x="4828146" y="1414758"/>
            <a:ext cx="773779" cy="773779"/>
          </a:xfrm>
          <a:prstGeom prst="ellipse">
            <a:avLst/>
          </a:prstGeom>
          <a:no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8" name="Elipse 7">
            <a:extLst>
              <a:ext uri="{FF2B5EF4-FFF2-40B4-BE49-F238E27FC236}">
                <a16:creationId xmlns:a16="http://schemas.microsoft.com/office/drawing/2014/main" id="{EC1CCD58-2F17-4EB7-F4DC-6EAFE33EDAC6}"/>
              </a:ext>
            </a:extLst>
          </p:cNvPr>
          <p:cNvSpPr/>
          <p:nvPr/>
        </p:nvSpPr>
        <p:spPr>
          <a:xfrm>
            <a:off x="5033324" y="1488668"/>
            <a:ext cx="626133" cy="626133"/>
          </a:xfrm>
          <a:prstGeom prst="ellipse">
            <a:avLst/>
          </a:prstGeom>
          <a:no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9" name="Elipse 8">
            <a:extLst>
              <a:ext uri="{FF2B5EF4-FFF2-40B4-BE49-F238E27FC236}">
                <a16:creationId xmlns:a16="http://schemas.microsoft.com/office/drawing/2014/main" id="{56893012-8B89-F7AD-ED6A-C423F7DDCBF3}"/>
              </a:ext>
            </a:extLst>
          </p:cNvPr>
          <p:cNvSpPr/>
          <p:nvPr/>
        </p:nvSpPr>
        <p:spPr>
          <a:xfrm>
            <a:off x="5118410" y="1456833"/>
            <a:ext cx="658540" cy="65854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10" name="Cheurón 9">
            <a:extLst>
              <a:ext uri="{FF2B5EF4-FFF2-40B4-BE49-F238E27FC236}">
                <a16:creationId xmlns:a16="http://schemas.microsoft.com/office/drawing/2014/main" id="{E4E66D6F-723A-66EF-0AB1-FFABDBC5BCE7}"/>
              </a:ext>
            </a:extLst>
          </p:cNvPr>
          <p:cNvSpPr/>
          <p:nvPr/>
        </p:nvSpPr>
        <p:spPr>
          <a:xfrm>
            <a:off x="5389642" y="1573968"/>
            <a:ext cx="297369" cy="396948"/>
          </a:xfrm>
          <a:prstGeom prst="chevron">
            <a:avLst/>
          </a:prstGeom>
          <a:solidFill>
            <a:srgbClr val="4C3D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solidFill>
                <a:schemeClr val="tx1"/>
              </a:solidFill>
            </a:endParaRPr>
          </a:p>
        </p:txBody>
      </p:sp>
      <p:sp>
        <p:nvSpPr>
          <p:cNvPr id="11" name="Cheurón 10">
            <a:extLst>
              <a:ext uri="{FF2B5EF4-FFF2-40B4-BE49-F238E27FC236}">
                <a16:creationId xmlns:a16="http://schemas.microsoft.com/office/drawing/2014/main" id="{53FBFD34-3A5E-7699-E366-A0CA65B2A075}"/>
              </a:ext>
            </a:extLst>
          </p:cNvPr>
          <p:cNvSpPr/>
          <p:nvPr/>
        </p:nvSpPr>
        <p:spPr>
          <a:xfrm>
            <a:off x="5179779" y="1573968"/>
            <a:ext cx="297369" cy="396948"/>
          </a:xfrm>
          <a:prstGeom prst="chevron">
            <a:avLst/>
          </a:prstGeom>
          <a:solidFill>
            <a:srgbClr val="4C3D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solidFill>
                <a:schemeClr val="tx1"/>
              </a:solidFill>
            </a:endParaRPr>
          </a:p>
        </p:txBody>
      </p:sp>
      <p:grpSp>
        <p:nvGrpSpPr>
          <p:cNvPr id="25" name="Grupo 24">
            <a:extLst>
              <a:ext uri="{FF2B5EF4-FFF2-40B4-BE49-F238E27FC236}">
                <a16:creationId xmlns:a16="http://schemas.microsoft.com/office/drawing/2014/main" id="{0C213625-9BE2-AD54-9CD6-64FA4B94473F}"/>
              </a:ext>
            </a:extLst>
          </p:cNvPr>
          <p:cNvGrpSpPr/>
          <p:nvPr/>
        </p:nvGrpSpPr>
        <p:grpSpPr>
          <a:xfrm>
            <a:off x="5524008" y="2515379"/>
            <a:ext cx="658540" cy="658540"/>
            <a:chOff x="5433204" y="2506144"/>
            <a:chExt cx="658540" cy="658540"/>
          </a:xfrm>
        </p:grpSpPr>
        <p:sp>
          <p:nvSpPr>
            <p:cNvPr id="12" name="Elipse 11">
              <a:extLst>
                <a:ext uri="{FF2B5EF4-FFF2-40B4-BE49-F238E27FC236}">
                  <a16:creationId xmlns:a16="http://schemas.microsoft.com/office/drawing/2014/main" id="{715E8A66-A080-ABB0-5C65-2034F7B5B7F3}"/>
                </a:ext>
              </a:extLst>
            </p:cNvPr>
            <p:cNvSpPr/>
            <p:nvPr/>
          </p:nvSpPr>
          <p:spPr>
            <a:xfrm>
              <a:off x="5433204" y="2506144"/>
              <a:ext cx="658540" cy="65854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13" name="Cheurón 12">
              <a:extLst>
                <a:ext uri="{FF2B5EF4-FFF2-40B4-BE49-F238E27FC236}">
                  <a16:creationId xmlns:a16="http://schemas.microsoft.com/office/drawing/2014/main" id="{8991BEB8-7C10-ED78-9294-4ECFCC497E19}"/>
                </a:ext>
              </a:extLst>
            </p:cNvPr>
            <p:cNvSpPr/>
            <p:nvPr/>
          </p:nvSpPr>
          <p:spPr>
            <a:xfrm>
              <a:off x="5704436" y="2623279"/>
              <a:ext cx="297369" cy="396948"/>
            </a:xfrm>
            <a:prstGeom prst="chevron">
              <a:avLst/>
            </a:prstGeom>
            <a:solidFill>
              <a:srgbClr val="4C3D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solidFill>
                  <a:schemeClr val="tx1"/>
                </a:solidFill>
              </a:endParaRPr>
            </a:p>
          </p:txBody>
        </p:sp>
        <p:sp>
          <p:nvSpPr>
            <p:cNvPr id="14" name="Cheurón 13">
              <a:extLst>
                <a:ext uri="{FF2B5EF4-FFF2-40B4-BE49-F238E27FC236}">
                  <a16:creationId xmlns:a16="http://schemas.microsoft.com/office/drawing/2014/main" id="{5FA73188-14B7-FC2A-C05C-AE0DC62FBFE9}"/>
                </a:ext>
              </a:extLst>
            </p:cNvPr>
            <p:cNvSpPr/>
            <p:nvPr/>
          </p:nvSpPr>
          <p:spPr>
            <a:xfrm>
              <a:off x="5494573" y="2623279"/>
              <a:ext cx="297369" cy="396948"/>
            </a:xfrm>
            <a:prstGeom prst="chevron">
              <a:avLst/>
            </a:prstGeom>
            <a:solidFill>
              <a:srgbClr val="4C3D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solidFill>
                  <a:schemeClr val="tx1"/>
                </a:solidFill>
              </a:endParaRPr>
            </a:p>
          </p:txBody>
        </p:sp>
      </p:grpSp>
      <p:grpSp>
        <p:nvGrpSpPr>
          <p:cNvPr id="24" name="Grupo 23">
            <a:extLst>
              <a:ext uri="{FF2B5EF4-FFF2-40B4-BE49-F238E27FC236}">
                <a16:creationId xmlns:a16="http://schemas.microsoft.com/office/drawing/2014/main" id="{B7E45518-BAC9-62A1-8402-EA7EDC096DE9}"/>
              </a:ext>
            </a:extLst>
          </p:cNvPr>
          <p:cNvGrpSpPr/>
          <p:nvPr/>
        </p:nvGrpSpPr>
        <p:grpSpPr>
          <a:xfrm>
            <a:off x="5823810" y="3543307"/>
            <a:ext cx="658540" cy="658540"/>
            <a:chOff x="5628076" y="3585436"/>
            <a:chExt cx="658540" cy="658540"/>
          </a:xfrm>
        </p:grpSpPr>
        <p:sp>
          <p:nvSpPr>
            <p:cNvPr id="15" name="Elipse 14">
              <a:extLst>
                <a:ext uri="{FF2B5EF4-FFF2-40B4-BE49-F238E27FC236}">
                  <a16:creationId xmlns:a16="http://schemas.microsoft.com/office/drawing/2014/main" id="{56EB8A38-2ACC-7973-6EDF-E7A125D827F9}"/>
                </a:ext>
              </a:extLst>
            </p:cNvPr>
            <p:cNvSpPr/>
            <p:nvPr/>
          </p:nvSpPr>
          <p:spPr>
            <a:xfrm>
              <a:off x="5628076" y="3585436"/>
              <a:ext cx="658540" cy="65854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16" name="Cheurón 15">
              <a:extLst>
                <a:ext uri="{FF2B5EF4-FFF2-40B4-BE49-F238E27FC236}">
                  <a16:creationId xmlns:a16="http://schemas.microsoft.com/office/drawing/2014/main" id="{37145CDD-A7F6-243B-ADF1-AD56D078EC0F}"/>
                </a:ext>
              </a:extLst>
            </p:cNvPr>
            <p:cNvSpPr/>
            <p:nvPr/>
          </p:nvSpPr>
          <p:spPr>
            <a:xfrm>
              <a:off x="5899308" y="3702571"/>
              <a:ext cx="297369" cy="396948"/>
            </a:xfrm>
            <a:prstGeom prst="chevron">
              <a:avLst/>
            </a:prstGeom>
            <a:solidFill>
              <a:srgbClr val="4C3D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solidFill>
                  <a:schemeClr val="tx1"/>
                </a:solidFill>
              </a:endParaRPr>
            </a:p>
          </p:txBody>
        </p:sp>
        <p:sp>
          <p:nvSpPr>
            <p:cNvPr id="17" name="Cheurón 16">
              <a:extLst>
                <a:ext uri="{FF2B5EF4-FFF2-40B4-BE49-F238E27FC236}">
                  <a16:creationId xmlns:a16="http://schemas.microsoft.com/office/drawing/2014/main" id="{8FD8432D-DB8E-295B-9FA0-2427D1C938F9}"/>
                </a:ext>
              </a:extLst>
            </p:cNvPr>
            <p:cNvSpPr/>
            <p:nvPr/>
          </p:nvSpPr>
          <p:spPr>
            <a:xfrm>
              <a:off x="5689445" y="3702571"/>
              <a:ext cx="297369" cy="396948"/>
            </a:xfrm>
            <a:prstGeom prst="chevron">
              <a:avLst/>
            </a:prstGeom>
            <a:solidFill>
              <a:srgbClr val="4C3D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solidFill>
                  <a:schemeClr val="tx1"/>
                </a:solidFill>
              </a:endParaRPr>
            </a:p>
          </p:txBody>
        </p:sp>
      </p:grpSp>
      <p:grpSp>
        <p:nvGrpSpPr>
          <p:cNvPr id="23" name="Grupo 22">
            <a:extLst>
              <a:ext uri="{FF2B5EF4-FFF2-40B4-BE49-F238E27FC236}">
                <a16:creationId xmlns:a16="http://schemas.microsoft.com/office/drawing/2014/main" id="{E6531A2D-412A-F269-B0C2-807EF7389598}"/>
              </a:ext>
            </a:extLst>
          </p:cNvPr>
          <p:cNvGrpSpPr/>
          <p:nvPr/>
        </p:nvGrpSpPr>
        <p:grpSpPr>
          <a:xfrm>
            <a:off x="6430042" y="4629277"/>
            <a:ext cx="658540" cy="658540"/>
            <a:chOff x="6182712" y="4619757"/>
            <a:chExt cx="658540" cy="658540"/>
          </a:xfrm>
        </p:grpSpPr>
        <p:sp>
          <p:nvSpPr>
            <p:cNvPr id="18" name="Elipse 17">
              <a:extLst>
                <a:ext uri="{FF2B5EF4-FFF2-40B4-BE49-F238E27FC236}">
                  <a16:creationId xmlns:a16="http://schemas.microsoft.com/office/drawing/2014/main" id="{230E7D7E-7A5C-0B1A-82B4-1B6D784628E0}"/>
                </a:ext>
              </a:extLst>
            </p:cNvPr>
            <p:cNvSpPr/>
            <p:nvPr/>
          </p:nvSpPr>
          <p:spPr>
            <a:xfrm>
              <a:off x="6182712" y="4619757"/>
              <a:ext cx="658540" cy="65854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1" name="Cheurón 20">
              <a:extLst>
                <a:ext uri="{FF2B5EF4-FFF2-40B4-BE49-F238E27FC236}">
                  <a16:creationId xmlns:a16="http://schemas.microsoft.com/office/drawing/2014/main" id="{3A530CFA-5113-10AA-501B-6FD3C28A7AB2}"/>
                </a:ext>
              </a:extLst>
            </p:cNvPr>
            <p:cNvSpPr/>
            <p:nvPr/>
          </p:nvSpPr>
          <p:spPr>
            <a:xfrm>
              <a:off x="6453944" y="4736892"/>
              <a:ext cx="297369" cy="396948"/>
            </a:xfrm>
            <a:prstGeom prst="chevron">
              <a:avLst/>
            </a:prstGeom>
            <a:solidFill>
              <a:srgbClr val="4C3D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solidFill>
                  <a:schemeClr val="tx1"/>
                </a:solidFill>
              </a:endParaRPr>
            </a:p>
          </p:txBody>
        </p:sp>
        <p:sp>
          <p:nvSpPr>
            <p:cNvPr id="22" name="Cheurón 21">
              <a:extLst>
                <a:ext uri="{FF2B5EF4-FFF2-40B4-BE49-F238E27FC236}">
                  <a16:creationId xmlns:a16="http://schemas.microsoft.com/office/drawing/2014/main" id="{C365E382-690D-4126-2657-6880283C48D9}"/>
                </a:ext>
              </a:extLst>
            </p:cNvPr>
            <p:cNvSpPr/>
            <p:nvPr/>
          </p:nvSpPr>
          <p:spPr>
            <a:xfrm>
              <a:off x="6244081" y="4736892"/>
              <a:ext cx="297369" cy="396948"/>
            </a:xfrm>
            <a:prstGeom prst="chevron">
              <a:avLst/>
            </a:prstGeom>
            <a:solidFill>
              <a:srgbClr val="4C3D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solidFill>
                  <a:schemeClr val="tx1"/>
                </a:solidFill>
              </a:endParaRPr>
            </a:p>
          </p:txBody>
        </p:sp>
      </p:grpSp>
    </p:spTree>
    <p:extLst>
      <p:ext uri="{BB962C8B-B14F-4D97-AF65-F5344CB8AC3E}">
        <p14:creationId xmlns:p14="http://schemas.microsoft.com/office/powerpoint/2010/main" val="150736315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344E7F1-5B0B-0D87-AB3E-71EB055DB8EE}"/>
              </a:ext>
            </a:extLst>
          </p:cNvPr>
          <p:cNvSpPr/>
          <p:nvPr/>
        </p:nvSpPr>
        <p:spPr>
          <a:xfrm>
            <a:off x="8169639" y="6205928"/>
            <a:ext cx="4022361" cy="8244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pic>
        <p:nvPicPr>
          <p:cNvPr id="28675" name="Imagen 3">
            <a:extLst>
              <a:ext uri="{FF2B5EF4-FFF2-40B4-BE49-F238E27FC236}">
                <a16:creationId xmlns:a16="http://schemas.microsoft.com/office/drawing/2014/main" id="{45C5E485-386C-3189-99E3-2CA054B97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2002" t="24335" r="-2"/>
          <a:stretch>
            <a:fillRect/>
          </a:stretch>
        </p:blipFill>
        <p:spPr bwMode="auto">
          <a:xfrm>
            <a:off x="334962" y="1357048"/>
            <a:ext cx="11296650" cy="549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4" name="Título 1">
            <a:extLst>
              <a:ext uri="{FF2B5EF4-FFF2-40B4-BE49-F238E27FC236}">
                <a16:creationId xmlns:a16="http://schemas.microsoft.com/office/drawing/2014/main" id="{F531F9BF-3CD4-D152-9F45-63F897C3EBCB}"/>
              </a:ext>
            </a:extLst>
          </p:cNvPr>
          <p:cNvSpPr>
            <a:spLocks noGrp="1" noChangeArrowheads="1"/>
          </p:cNvSpPr>
          <p:nvPr>
            <p:ph type="title"/>
          </p:nvPr>
        </p:nvSpPr>
        <p:spPr>
          <a:xfrm>
            <a:off x="709614" y="449887"/>
            <a:ext cx="9648824" cy="744538"/>
          </a:xfrm>
        </p:spPr>
        <p:txBody>
          <a:bodyPr>
            <a:noAutofit/>
          </a:bodyPr>
          <a:lstStyle/>
          <a:p>
            <a:pPr eaLnBrk="1" hangingPunct="1"/>
            <a:r>
              <a:rPr lang="es-EC" noProof="0" dirty="0"/>
              <a:t>Una vez en vigencia, el acuerdo permitirá fortalecer el crecimiento económico </a:t>
            </a:r>
            <a:br>
              <a:rPr lang="es-EC" noProof="0" dirty="0"/>
            </a:br>
            <a:endParaRPr lang="es-EC" noProof="0" dirty="0"/>
          </a:p>
        </p:txBody>
      </p:sp>
      <p:sp>
        <p:nvSpPr>
          <p:cNvPr id="5" name="CuadroTexto 4">
            <a:extLst>
              <a:ext uri="{FF2B5EF4-FFF2-40B4-BE49-F238E27FC236}">
                <a16:creationId xmlns:a16="http://schemas.microsoft.com/office/drawing/2014/main" id="{0730C221-9756-7A8D-896A-E5721A24EEBE}"/>
              </a:ext>
            </a:extLst>
          </p:cNvPr>
          <p:cNvSpPr txBox="1"/>
          <p:nvPr/>
        </p:nvSpPr>
        <p:spPr>
          <a:xfrm>
            <a:off x="1004093" y="1362803"/>
            <a:ext cx="1357313" cy="523875"/>
          </a:xfrm>
          <a:prstGeom prst="rect">
            <a:avLst/>
          </a:prstGeom>
          <a:noFill/>
        </p:spPr>
        <p:txBody>
          <a:bodyPr>
            <a:spAutoFit/>
          </a:bodyPr>
          <a:lstStyle/>
          <a:p>
            <a:pPr eaLnBrk="1" fontAlgn="auto" hangingPunct="1">
              <a:spcBef>
                <a:spcPts val="0"/>
              </a:spcBef>
              <a:spcAft>
                <a:spcPts val="0"/>
              </a:spcAft>
              <a:defRPr/>
            </a:pPr>
            <a:r>
              <a:rPr lang="es-EC" sz="2800" b="1" noProof="0" dirty="0">
                <a:solidFill>
                  <a:schemeClr val="accent1">
                    <a:lumMod val="50000"/>
                  </a:schemeClr>
                </a:solidFill>
                <a:latin typeface="Arial Black" panose="020B0604020202020204" pitchFamily="34" charset="0"/>
                <a:cs typeface="Arial Black" panose="020B0604020202020204" pitchFamily="34" charset="0"/>
              </a:rPr>
              <a:t>10%</a:t>
            </a:r>
          </a:p>
        </p:txBody>
      </p:sp>
      <p:sp>
        <p:nvSpPr>
          <p:cNvPr id="6" name="CuadroTexto 5">
            <a:extLst>
              <a:ext uri="{FF2B5EF4-FFF2-40B4-BE49-F238E27FC236}">
                <a16:creationId xmlns:a16="http://schemas.microsoft.com/office/drawing/2014/main" id="{1A8B2DA0-2758-3851-0D8E-57C13AA173DA}"/>
              </a:ext>
            </a:extLst>
          </p:cNvPr>
          <p:cNvSpPr txBox="1"/>
          <p:nvPr/>
        </p:nvSpPr>
        <p:spPr>
          <a:xfrm>
            <a:off x="1909763" y="1415786"/>
            <a:ext cx="6380162" cy="368300"/>
          </a:xfrm>
          <a:prstGeom prst="rect">
            <a:avLst/>
          </a:prstGeom>
          <a:noFill/>
        </p:spPr>
        <p:txBody>
          <a:bodyPr>
            <a:spAutoFit/>
          </a:bodyPr>
          <a:lstStyle/>
          <a:p>
            <a:pPr eaLnBrk="1" fontAlgn="auto" hangingPunct="1">
              <a:spcBef>
                <a:spcPts val="0"/>
              </a:spcBef>
              <a:spcAft>
                <a:spcPts val="0"/>
              </a:spcAft>
              <a:defRPr/>
            </a:pPr>
            <a:r>
              <a:rPr lang="es-EC" b="1" noProof="0" dirty="0">
                <a:solidFill>
                  <a:schemeClr val="accent1">
                    <a:lumMod val="75000"/>
                  </a:schemeClr>
                </a:solidFill>
                <a:cs typeface="Arial" panose="020B0604020202020204" pitchFamily="34" charset="0"/>
              </a:rPr>
              <a:t>Crecimiento esperado de las exportaciones actuales </a:t>
            </a:r>
          </a:p>
        </p:txBody>
      </p:sp>
      <p:sp>
        <p:nvSpPr>
          <p:cNvPr id="7" name="CuadroTexto 6">
            <a:extLst>
              <a:ext uri="{FF2B5EF4-FFF2-40B4-BE49-F238E27FC236}">
                <a16:creationId xmlns:a16="http://schemas.microsoft.com/office/drawing/2014/main" id="{5FAB99A5-9589-4605-8725-A3BF1D047D9B}"/>
              </a:ext>
            </a:extLst>
          </p:cNvPr>
          <p:cNvSpPr txBox="1"/>
          <p:nvPr/>
        </p:nvSpPr>
        <p:spPr>
          <a:xfrm>
            <a:off x="1682750" y="2163499"/>
            <a:ext cx="5776913" cy="339725"/>
          </a:xfrm>
          <a:prstGeom prst="rect">
            <a:avLst/>
          </a:prstGeom>
          <a:noFill/>
        </p:spPr>
        <p:txBody>
          <a:bodyPr>
            <a:spAutoFit/>
          </a:bodyPr>
          <a:lstStyle/>
          <a:p>
            <a:pPr algn="ctr" eaLnBrk="1" fontAlgn="auto" hangingPunct="1">
              <a:spcBef>
                <a:spcPts val="0"/>
              </a:spcBef>
              <a:spcAft>
                <a:spcPts val="0"/>
              </a:spcAft>
              <a:defRPr/>
            </a:pPr>
            <a:r>
              <a:rPr lang="es-EC" sz="1600" noProof="0" dirty="0">
                <a:solidFill>
                  <a:schemeClr val="accent1">
                    <a:lumMod val="75000"/>
                  </a:schemeClr>
                </a:solidFill>
                <a:cs typeface="Arial" panose="020B0604020202020204" pitchFamily="34" charset="0"/>
              </a:rPr>
              <a:t>Se beneficiarán principalmente los siguientes sectores:</a:t>
            </a:r>
          </a:p>
        </p:txBody>
      </p:sp>
      <p:sp>
        <p:nvSpPr>
          <p:cNvPr id="8" name="CuadroTexto 7">
            <a:extLst>
              <a:ext uri="{FF2B5EF4-FFF2-40B4-BE49-F238E27FC236}">
                <a16:creationId xmlns:a16="http://schemas.microsoft.com/office/drawing/2014/main" id="{24A9D5C4-5568-AA53-2B4F-FCD094E27196}"/>
              </a:ext>
            </a:extLst>
          </p:cNvPr>
          <p:cNvSpPr txBox="1"/>
          <p:nvPr/>
        </p:nvSpPr>
        <p:spPr>
          <a:xfrm>
            <a:off x="5290658" y="2657211"/>
            <a:ext cx="2495549" cy="492443"/>
          </a:xfrm>
          <a:prstGeom prst="rect">
            <a:avLst/>
          </a:prstGeom>
          <a:noFill/>
        </p:spPr>
        <p:txBody>
          <a:bodyPr wrap="square">
            <a:spAutoFit/>
          </a:bodyPr>
          <a:lstStyle/>
          <a:p>
            <a:pPr eaLnBrk="1" fontAlgn="auto" hangingPunct="1">
              <a:spcBef>
                <a:spcPts val="0"/>
              </a:spcBef>
              <a:spcAft>
                <a:spcPts val="0"/>
              </a:spcAft>
              <a:defRPr/>
            </a:pPr>
            <a:r>
              <a:rPr lang="es-EC" sz="1300" b="1" noProof="0" dirty="0">
                <a:solidFill>
                  <a:schemeClr val="accent1">
                    <a:lumMod val="50000"/>
                  </a:schemeClr>
                </a:solidFill>
                <a:cs typeface="Arial" panose="020B0604020202020204" pitchFamily="34" charset="0"/>
              </a:rPr>
              <a:t>Productos de madera:</a:t>
            </a:r>
          </a:p>
          <a:p>
            <a:pPr eaLnBrk="1" fontAlgn="auto" hangingPunct="1">
              <a:spcBef>
                <a:spcPts val="0"/>
              </a:spcBef>
              <a:spcAft>
                <a:spcPts val="0"/>
              </a:spcAft>
              <a:defRPr/>
            </a:pPr>
            <a:r>
              <a:rPr lang="es-EC" sz="1300" b="1" noProof="0" dirty="0">
                <a:solidFill>
                  <a:schemeClr val="accent1">
                    <a:lumMod val="50000"/>
                  </a:schemeClr>
                </a:solidFill>
                <a:cs typeface="Arial" panose="020B0604020202020204" pitchFamily="34" charset="0"/>
              </a:rPr>
              <a:t>Tableros madera y muebles</a:t>
            </a:r>
          </a:p>
        </p:txBody>
      </p:sp>
      <p:sp>
        <p:nvSpPr>
          <p:cNvPr id="9" name="CuadroTexto 8">
            <a:extLst>
              <a:ext uri="{FF2B5EF4-FFF2-40B4-BE49-F238E27FC236}">
                <a16:creationId xmlns:a16="http://schemas.microsoft.com/office/drawing/2014/main" id="{680F414B-D50C-9DF9-45B4-756483809670}"/>
              </a:ext>
            </a:extLst>
          </p:cNvPr>
          <p:cNvSpPr txBox="1"/>
          <p:nvPr/>
        </p:nvSpPr>
        <p:spPr>
          <a:xfrm>
            <a:off x="2262981" y="3316174"/>
            <a:ext cx="2409825" cy="292388"/>
          </a:xfrm>
          <a:prstGeom prst="rect">
            <a:avLst/>
          </a:prstGeom>
          <a:noFill/>
        </p:spPr>
        <p:txBody>
          <a:bodyPr>
            <a:spAutoFit/>
          </a:bodyPr>
          <a:lstStyle/>
          <a:p>
            <a:pPr eaLnBrk="1" fontAlgn="auto" hangingPunct="1">
              <a:spcBef>
                <a:spcPts val="0"/>
              </a:spcBef>
              <a:spcAft>
                <a:spcPts val="0"/>
              </a:spcAft>
              <a:defRPr/>
            </a:pPr>
            <a:r>
              <a:rPr lang="es-EC" sz="1300" b="1" noProof="0" dirty="0">
                <a:solidFill>
                  <a:schemeClr val="accent1">
                    <a:lumMod val="50000"/>
                  </a:schemeClr>
                </a:solidFill>
                <a:cs typeface="Arial" panose="020B0604020202020204" pitchFamily="34" charset="0"/>
              </a:rPr>
              <a:t>Prendas de vestir</a:t>
            </a:r>
          </a:p>
        </p:txBody>
      </p:sp>
      <p:sp>
        <p:nvSpPr>
          <p:cNvPr id="10" name="CuadroTexto 9">
            <a:extLst>
              <a:ext uri="{FF2B5EF4-FFF2-40B4-BE49-F238E27FC236}">
                <a16:creationId xmlns:a16="http://schemas.microsoft.com/office/drawing/2014/main" id="{04B7A65C-674C-AC13-FED8-8F141BC200DC}"/>
              </a:ext>
            </a:extLst>
          </p:cNvPr>
          <p:cNvSpPr txBox="1"/>
          <p:nvPr/>
        </p:nvSpPr>
        <p:spPr>
          <a:xfrm>
            <a:off x="5290659" y="3223842"/>
            <a:ext cx="2554288" cy="492443"/>
          </a:xfrm>
          <a:prstGeom prst="rect">
            <a:avLst/>
          </a:prstGeom>
          <a:noFill/>
        </p:spPr>
        <p:txBody>
          <a:bodyPr anchor="ctr">
            <a:spAutoFit/>
          </a:bodyPr>
          <a:lstStyle/>
          <a:p>
            <a:pPr eaLnBrk="1" fontAlgn="auto" hangingPunct="1">
              <a:spcBef>
                <a:spcPts val="0"/>
              </a:spcBef>
              <a:spcAft>
                <a:spcPts val="0"/>
              </a:spcAft>
              <a:defRPr/>
            </a:pPr>
            <a:r>
              <a:rPr lang="es-EC" sz="1300" b="1" noProof="0" dirty="0">
                <a:solidFill>
                  <a:schemeClr val="accent1">
                    <a:lumMod val="50000"/>
                  </a:schemeClr>
                </a:solidFill>
                <a:cs typeface="Arial" panose="020B0604020202020204" pitchFamily="34" charset="0"/>
              </a:rPr>
              <a:t>Cerámica sanitaria, </a:t>
            </a:r>
          </a:p>
          <a:p>
            <a:pPr eaLnBrk="1" fontAlgn="auto" hangingPunct="1">
              <a:spcBef>
                <a:spcPts val="0"/>
              </a:spcBef>
              <a:spcAft>
                <a:spcPts val="0"/>
              </a:spcAft>
              <a:defRPr/>
            </a:pPr>
            <a:r>
              <a:rPr lang="es-EC" sz="1300" b="1" noProof="0" dirty="0">
                <a:solidFill>
                  <a:schemeClr val="accent1">
                    <a:lumMod val="50000"/>
                  </a:schemeClr>
                </a:solidFill>
                <a:cs typeface="Arial" panose="020B0604020202020204" pitchFamily="34" charset="0"/>
              </a:rPr>
              <a:t>porcelana</a:t>
            </a:r>
          </a:p>
        </p:txBody>
      </p:sp>
      <p:sp>
        <p:nvSpPr>
          <p:cNvPr id="11" name="CuadroTexto 10">
            <a:extLst>
              <a:ext uri="{FF2B5EF4-FFF2-40B4-BE49-F238E27FC236}">
                <a16:creationId xmlns:a16="http://schemas.microsoft.com/office/drawing/2014/main" id="{78B24B9D-9D30-917A-7FC9-2E55654892B4}"/>
              </a:ext>
            </a:extLst>
          </p:cNvPr>
          <p:cNvSpPr txBox="1"/>
          <p:nvPr/>
        </p:nvSpPr>
        <p:spPr>
          <a:xfrm>
            <a:off x="5290659" y="3884349"/>
            <a:ext cx="2308225" cy="292388"/>
          </a:xfrm>
          <a:prstGeom prst="rect">
            <a:avLst/>
          </a:prstGeom>
          <a:noFill/>
        </p:spPr>
        <p:txBody>
          <a:bodyPr>
            <a:spAutoFit/>
          </a:bodyPr>
          <a:lstStyle/>
          <a:p>
            <a:pPr eaLnBrk="1" fontAlgn="auto" hangingPunct="1">
              <a:spcBef>
                <a:spcPts val="0"/>
              </a:spcBef>
              <a:spcAft>
                <a:spcPts val="0"/>
              </a:spcAft>
              <a:defRPr/>
            </a:pPr>
            <a:r>
              <a:rPr lang="es-EC" sz="1300" b="1" noProof="0" dirty="0">
                <a:solidFill>
                  <a:schemeClr val="accent1">
                    <a:lumMod val="50000"/>
                  </a:schemeClr>
                </a:solidFill>
                <a:cs typeface="Arial" panose="020B0604020202020204" pitchFamily="34" charset="0"/>
              </a:rPr>
              <a:t>Cosméticos</a:t>
            </a:r>
          </a:p>
        </p:txBody>
      </p:sp>
      <p:sp>
        <p:nvSpPr>
          <p:cNvPr id="12" name="CuadroTexto 11">
            <a:extLst>
              <a:ext uri="{FF2B5EF4-FFF2-40B4-BE49-F238E27FC236}">
                <a16:creationId xmlns:a16="http://schemas.microsoft.com/office/drawing/2014/main" id="{33F9FBC6-7396-F5BD-0872-3F05452F3BE3}"/>
              </a:ext>
            </a:extLst>
          </p:cNvPr>
          <p:cNvSpPr txBox="1"/>
          <p:nvPr/>
        </p:nvSpPr>
        <p:spPr>
          <a:xfrm>
            <a:off x="5290659" y="4409811"/>
            <a:ext cx="2495550" cy="292388"/>
          </a:xfrm>
          <a:prstGeom prst="rect">
            <a:avLst/>
          </a:prstGeom>
          <a:noFill/>
        </p:spPr>
        <p:txBody>
          <a:bodyPr>
            <a:spAutoFit/>
          </a:bodyPr>
          <a:lstStyle/>
          <a:p>
            <a:pPr eaLnBrk="1" fontAlgn="auto" hangingPunct="1">
              <a:spcBef>
                <a:spcPts val="0"/>
              </a:spcBef>
              <a:spcAft>
                <a:spcPts val="0"/>
              </a:spcAft>
              <a:defRPr/>
            </a:pPr>
            <a:r>
              <a:rPr lang="es-EC" sz="1300" b="1" noProof="0" dirty="0">
                <a:solidFill>
                  <a:schemeClr val="accent1">
                    <a:lumMod val="50000"/>
                  </a:schemeClr>
                </a:solidFill>
                <a:cs typeface="Arial" panose="020B0604020202020204" pitchFamily="34" charset="0"/>
              </a:rPr>
              <a:t>Conservas de pescado</a:t>
            </a:r>
          </a:p>
        </p:txBody>
      </p:sp>
      <p:sp>
        <p:nvSpPr>
          <p:cNvPr id="13" name="CuadroTexto 12">
            <a:extLst>
              <a:ext uri="{FF2B5EF4-FFF2-40B4-BE49-F238E27FC236}">
                <a16:creationId xmlns:a16="http://schemas.microsoft.com/office/drawing/2014/main" id="{B67A2B6D-1937-665F-9891-14E4C2491929}"/>
              </a:ext>
            </a:extLst>
          </p:cNvPr>
          <p:cNvSpPr txBox="1"/>
          <p:nvPr/>
        </p:nvSpPr>
        <p:spPr>
          <a:xfrm>
            <a:off x="5221209" y="4942572"/>
            <a:ext cx="2739921" cy="292388"/>
          </a:xfrm>
          <a:prstGeom prst="rect">
            <a:avLst/>
          </a:prstGeom>
          <a:noFill/>
        </p:spPr>
        <p:txBody>
          <a:bodyPr wrap="square">
            <a:spAutoFit/>
          </a:bodyPr>
          <a:lstStyle/>
          <a:p>
            <a:pPr eaLnBrk="1" fontAlgn="auto" hangingPunct="1">
              <a:spcBef>
                <a:spcPts val="0"/>
              </a:spcBef>
              <a:spcAft>
                <a:spcPts val="0"/>
              </a:spcAft>
              <a:defRPr/>
            </a:pPr>
            <a:r>
              <a:rPr lang="es-EC" sz="1300" b="1" noProof="0" dirty="0">
                <a:solidFill>
                  <a:schemeClr val="accent1">
                    <a:lumMod val="50000"/>
                  </a:schemeClr>
                </a:solidFill>
                <a:cs typeface="Arial" panose="020B0604020202020204" pitchFamily="34" charset="0"/>
              </a:rPr>
              <a:t>Preparaciones alimenticias</a:t>
            </a:r>
          </a:p>
        </p:txBody>
      </p:sp>
      <p:sp>
        <p:nvSpPr>
          <p:cNvPr id="14" name="CuadroTexto 13">
            <a:extLst>
              <a:ext uri="{FF2B5EF4-FFF2-40B4-BE49-F238E27FC236}">
                <a16:creationId xmlns:a16="http://schemas.microsoft.com/office/drawing/2014/main" id="{E1F50679-2BAC-DD4C-C986-FE0FFFE3D96C}"/>
              </a:ext>
            </a:extLst>
          </p:cNvPr>
          <p:cNvSpPr txBox="1"/>
          <p:nvPr/>
        </p:nvSpPr>
        <p:spPr>
          <a:xfrm>
            <a:off x="2361406" y="5715154"/>
            <a:ext cx="5180012" cy="584775"/>
          </a:xfrm>
          <a:prstGeom prst="rect">
            <a:avLst/>
          </a:prstGeom>
          <a:noFill/>
        </p:spPr>
        <p:txBody>
          <a:bodyPr>
            <a:spAutoFit/>
          </a:bodyPr>
          <a:lstStyle/>
          <a:p>
            <a:pPr algn="ctr" eaLnBrk="1" fontAlgn="auto" hangingPunct="1">
              <a:spcBef>
                <a:spcPts val="0"/>
              </a:spcBef>
              <a:spcAft>
                <a:spcPts val="0"/>
              </a:spcAft>
              <a:defRPr/>
            </a:pPr>
            <a:r>
              <a:rPr lang="es-EC" sz="1600" noProof="0" dirty="0">
                <a:solidFill>
                  <a:schemeClr val="accent1">
                    <a:lumMod val="50000"/>
                  </a:schemeClr>
                </a:solidFill>
                <a:cs typeface="Arial" panose="020B0604020202020204" pitchFamily="34" charset="0"/>
              </a:rPr>
              <a:t>de la oferta exportable tendrá beneficios; 99,7% de esta oferta ingresará con </a:t>
            </a:r>
            <a:r>
              <a:rPr lang="es-EC" b="1" noProof="0" dirty="0">
                <a:solidFill>
                  <a:schemeClr val="accent1">
                    <a:lumMod val="50000"/>
                  </a:schemeClr>
                </a:solidFill>
                <a:cs typeface="Arial" panose="020B0604020202020204" pitchFamily="34" charset="0"/>
              </a:rPr>
              <a:t>0 arancel desde el día 1</a:t>
            </a:r>
            <a:endParaRPr lang="es-EC" sz="1600" noProof="0" dirty="0">
              <a:solidFill>
                <a:schemeClr val="accent1">
                  <a:lumMod val="50000"/>
                </a:schemeClr>
              </a:solidFill>
              <a:cs typeface="Arial" panose="020B0604020202020204" pitchFamily="34" charset="0"/>
            </a:endParaRPr>
          </a:p>
        </p:txBody>
      </p:sp>
      <p:sp>
        <p:nvSpPr>
          <p:cNvPr id="15" name="CuadroTexto 14">
            <a:extLst>
              <a:ext uri="{FF2B5EF4-FFF2-40B4-BE49-F238E27FC236}">
                <a16:creationId xmlns:a16="http://schemas.microsoft.com/office/drawing/2014/main" id="{51B6722D-B2EB-8879-4175-009BEB32AB5D}"/>
              </a:ext>
            </a:extLst>
          </p:cNvPr>
          <p:cNvSpPr txBox="1"/>
          <p:nvPr/>
        </p:nvSpPr>
        <p:spPr>
          <a:xfrm>
            <a:off x="8385175" y="2147548"/>
            <a:ext cx="1973263" cy="400050"/>
          </a:xfrm>
          <a:prstGeom prst="rect">
            <a:avLst/>
          </a:prstGeom>
          <a:noFill/>
        </p:spPr>
        <p:txBody>
          <a:bodyPr wrap="square">
            <a:spAutoFit/>
          </a:bodyPr>
          <a:lstStyle/>
          <a:p>
            <a:pPr eaLnBrk="1" fontAlgn="auto" hangingPunct="1">
              <a:spcBef>
                <a:spcPts val="0"/>
              </a:spcBef>
              <a:spcAft>
                <a:spcPts val="0"/>
              </a:spcAft>
              <a:defRPr/>
            </a:pPr>
            <a:r>
              <a:rPr lang="es-EC" sz="2000" b="1" noProof="0" dirty="0">
                <a:solidFill>
                  <a:schemeClr val="accent1">
                    <a:lumMod val="50000"/>
                  </a:schemeClr>
                </a:solidFill>
                <a:cs typeface="Arial" panose="020B0604020202020204" pitchFamily="34" charset="0"/>
              </a:rPr>
              <a:t>Logros:</a:t>
            </a:r>
          </a:p>
        </p:txBody>
      </p:sp>
      <p:sp>
        <p:nvSpPr>
          <p:cNvPr id="16" name="CuadroTexto 15">
            <a:extLst>
              <a:ext uri="{FF2B5EF4-FFF2-40B4-BE49-F238E27FC236}">
                <a16:creationId xmlns:a16="http://schemas.microsoft.com/office/drawing/2014/main" id="{D2616DCB-972E-62F5-C701-2BAD3595805B}"/>
              </a:ext>
            </a:extLst>
          </p:cNvPr>
          <p:cNvSpPr txBox="1"/>
          <p:nvPr/>
        </p:nvSpPr>
        <p:spPr>
          <a:xfrm>
            <a:off x="2262981" y="2750574"/>
            <a:ext cx="2308225" cy="292388"/>
          </a:xfrm>
          <a:prstGeom prst="rect">
            <a:avLst/>
          </a:prstGeom>
          <a:noFill/>
        </p:spPr>
        <p:txBody>
          <a:bodyPr>
            <a:spAutoFit/>
          </a:bodyPr>
          <a:lstStyle/>
          <a:p>
            <a:pPr eaLnBrk="1" fontAlgn="auto" hangingPunct="1">
              <a:spcBef>
                <a:spcPts val="0"/>
              </a:spcBef>
              <a:spcAft>
                <a:spcPts val="0"/>
              </a:spcAft>
              <a:defRPr/>
            </a:pPr>
            <a:r>
              <a:rPr lang="es-EC" sz="1300" b="1" noProof="0" dirty="0">
                <a:solidFill>
                  <a:schemeClr val="accent1">
                    <a:lumMod val="50000"/>
                  </a:schemeClr>
                </a:solidFill>
                <a:cs typeface="Arial" panose="020B0604020202020204" pitchFamily="34" charset="0"/>
              </a:rPr>
              <a:t>Flores frescas</a:t>
            </a:r>
          </a:p>
        </p:txBody>
      </p:sp>
      <p:sp>
        <p:nvSpPr>
          <p:cNvPr id="17" name="CuadroTexto 16">
            <a:extLst>
              <a:ext uri="{FF2B5EF4-FFF2-40B4-BE49-F238E27FC236}">
                <a16:creationId xmlns:a16="http://schemas.microsoft.com/office/drawing/2014/main" id="{C4D20BB5-1042-5402-587A-CE53F5127BAF}"/>
              </a:ext>
            </a:extLst>
          </p:cNvPr>
          <p:cNvSpPr txBox="1"/>
          <p:nvPr/>
        </p:nvSpPr>
        <p:spPr>
          <a:xfrm>
            <a:off x="2230437" y="3843074"/>
            <a:ext cx="2308225" cy="292388"/>
          </a:xfrm>
          <a:prstGeom prst="rect">
            <a:avLst/>
          </a:prstGeom>
          <a:noFill/>
        </p:spPr>
        <p:txBody>
          <a:bodyPr>
            <a:spAutoFit/>
          </a:bodyPr>
          <a:lstStyle/>
          <a:p>
            <a:pPr eaLnBrk="1" fontAlgn="auto" hangingPunct="1">
              <a:spcBef>
                <a:spcPts val="0"/>
              </a:spcBef>
              <a:spcAft>
                <a:spcPts val="0"/>
              </a:spcAft>
              <a:defRPr/>
            </a:pPr>
            <a:r>
              <a:rPr lang="es-EC" sz="1300" b="1" noProof="0" dirty="0">
                <a:solidFill>
                  <a:schemeClr val="accent1">
                    <a:lumMod val="50000"/>
                  </a:schemeClr>
                </a:solidFill>
                <a:cs typeface="Arial" panose="020B0604020202020204" pitchFamily="34" charset="0"/>
              </a:rPr>
              <a:t>Chocolates</a:t>
            </a:r>
          </a:p>
        </p:txBody>
      </p:sp>
      <p:sp>
        <p:nvSpPr>
          <p:cNvPr id="18" name="CuadroTexto 17">
            <a:extLst>
              <a:ext uri="{FF2B5EF4-FFF2-40B4-BE49-F238E27FC236}">
                <a16:creationId xmlns:a16="http://schemas.microsoft.com/office/drawing/2014/main" id="{0208EAE3-1508-8ED3-CC82-C144C6F2263B}"/>
              </a:ext>
            </a:extLst>
          </p:cNvPr>
          <p:cNvSpPr txBox="1"/>
          <p:nvPr/>
        </p:nvSpPr>
        <p:spPr>
          <a:xfrm>
            <a:off x="2230437" y="4413295"/>
            <a:ext cx="2308225" cy="292388"/>
          </a:xfrm>
          <a:prstGeom prst="rect">
            <a:avLst/>
          </a:prstGeom>
          <a:noFill/>
        </p:spPr>
        <p:txBody>
          <a:bodyPr>
            <a:spAutoFit/>
          </a:bodyPr>
          <a:lstStyle/>
          <a:p>
            <a:pPr eaLnBrk="1" fontAlgn="auto" hangingPunct="1">
              <a:spcBef>
                <a:spcPts val="0"/>
              </a:spcBef>
              <a:spcAft>
                <a:spcPts val="0"/>
              </a:spcAft>
              <a:defRPr/>
            </a:pPr>
            <a:r>
              <a:rPr lang="es-EC" sz="1300" b="1" noProof="0" dirty="0">
                <a:solidFill>
                  <a:schemeClr val="accent1">
                    <a:lumMod val="50000"/>
                  </a:schemeClr>
                </a:solidFill>
                <a:cs typeface="Arial" panose="020B0604020202020204" pitchFamily="34" charset="0"/>
              </a:rPr>
              <a:t>Confites</a:t>
            </a:r>
          </a:p>
        </p:txBody>
      </p:sp>
      <p:sp>
        <p:nvSpPr>
          <p:cNvPr id="19" name="CuadroTexto 18">
            <a:extLst>
              <a:ext uri="{FF2B5EF4-FFF2-40B4-BE49-F238E27FC236}">
                <a16:creationId xmlns:a16="http://schemas.microsoft.com/office/drawing/2014/main" id="{2865CD4D-47F6-95B9-BA58-51729996D8BE}"/>
              </a:ext>
            </a:extLst>
          </p:cNvPr>
          <p:cNvSpPr txBox="1"/>
          <p:nvPr/>
        </p:nvSpPr>
        <p:spPr>
          <a:xfrm>
            <a:off x="2122301" y="4854279"/>
            <a:ext cx="2309813" cy="692497"/>
          </a:xfrm>
          <a:prstGeom prst="rect">
            <a:avLst/>
          </a:prstGeom>
          <a:noFill/>
        </p:spPr>
        <p:txBody>
          <a:bodyPr>
            <a:spAutoFit/>
          </a:bodyPr>
          <a:lstStyle/>
          <a:p>
            <a:pPr eaLnBrk="1" fontAlgn="auto" hangingPunct="1">
              <a:spcBef>
                <a:spcPts val="0"/>
              </a:spcBef>
              <a:spcAft>
                <a:spcPts val="0"/>
              </a:spcAft>
              <a:defRPr/>
            </a:pPr>
            <a:r>
              <a:rPr lang="es-EC" sz="1300" b="1" noProof="0" dirty="0">
                <a:solidFill>
                  <a:schemeClr val="accent1">
                    <a:lumMod val="50000"/>
                  </a:schemeClr>
                </a:solidFill>
                <a:cs typeface="Arial" panose="020B0604020202020204" pitchFamily="34" charset="0"/>
              </a:rPr>
              <a:t>Autopartes: neumáticos, baterías, vidrios, asientos, etc.</a:t>
            </a:r>
          </a:p>
        </p:txBody>
      </p:sp>
      <p:sp>
        <p:nvSpPr>
          <p:cNvPr id="20" name="CuadroTexto 19">
            <a:extLst>
              <a:ext uri="{FF2B5EF4-FFF2-40B4-BE49-F238E27FC236}">
                <a16:creationId xmlns:a16="http://schemas.microsoft.com/office/drawing/2014/main" id="{EC170263-5BFE-CAC5-E5D4-1598186FEB14}"/>
              </a:ext>
            </a:extLst>
          </p:cNvPr>
          <p:cNvSpPr txBox="1"/>
          <p:nvPr/>
        </p:nvSpPr>
        <p:spPr>
          <a:xfrm>
            <a:off x="9189992" y="2870944"/>
            <a:ext cx="2629983" cy="738664"/>
          </a:xfrm>
          <a:prstGeom prst="rect">
            <a:avLst/>
          </a:prstGeom>
          <a:noFill/>
        </p:spPr>
        <p:txBody>
          <a:bodyPr wrap="square">
            <a:spAutoFit/>
          </a:bodyPr>
          <a:lstStyle/>
          <a:p>
            <a:pPr eaLnBrk="1" fontAlgn="auto" hangingPunct="1">
              <a:spcBef>
                <a:spcPts val="0"/>
              </a:spcBef>
              <a:spcAft>
                <a:spcPts val="0"/>
              </a:spcAft>
              <a:defRPr/>
            </a:pPr>
            <a:r>
              <a:rPr lang="es-EC" sz="1400" b="1" noProof="0" dirty="0">
                <a:solidFill>
                  <a:schemeClr val="accent1">
                    <a:lumMod val="50000"/>
                  </a:schemeClr>
                </a:solidFill>
                <a:cs typeface="Arial" panose="020B0604020202020204" pitchFamily="34" charset="0"/>
              </a:rPr>
              <a:t>Más de 600 productos ecuatorianos pagarán 0% arancel</a:t>
            </a:r>
          </a:p>
        </p:txBody>
      </p:sp>
      <p:sp>
        <p:nvSpPr>
          <p:cNvPr id="21" name="CuadroTexto 20">
            <a:extLst>
              <a:ext uri="{FF2B5EF4-FFF2-40B4-BE49-F238E27FC236}">
                <a16:creationId xmlns:a16="http://schemas.microsoft.com/office/drawing/2014/main" id="{3C5ABEB6-2CE7-A686-B67F-D9A7C9425B0F}"/>
              </a:ext>
            </a:extLst>
          </p:cNvPr>
          <p:cNvSpPr txBox="1"/>
          <p:nvPr/>
        </p:nvSpPr>
        <p:spPr>
          <a:xfrm>
            <a:off x="9260890" y="3655755"/>
            <a:ext cx="2088479" cy="738664"/>
          </a:xfrm>
          <a:prstGeom prst="rect">
            <a:avLst/>
          </a:prstGeom>
          <a:noFill/>
        </p:spPr>
        <p:txBody>
          <a:bodyPr wrap="square">
            <a:spAutoFit/>
          </a:bodyPr>
          <a:lstStyle/>
          <a:p>
            <a:pPr eaLnBrk="1" fontAlgn="auto" hangingPunct="1">
              <a:spcBef>
                <a:spcPts val="0"/>
              </a:spcBef>
              <a:spcAft>
                <a:spcPts val="0"/>
              </a:spcAft>
              <a:defRPr/>
            </a:pPr>
            <a:r>
              <a:rPr lang="es-EC" sz="1400" noProof="0" dirty="0">
                <a:solidFill>
                  <a:schemeClr val="accent1">
                    <a:lumMod val="50000"/>
                  </a:schemeClr>
                </a:solidFill>
                <a:cs typeface="Arial" panose="020B0604020202020204" pitchFamily="34" charset="0"/>
              </a:rPr>
              <a:t>Igualar preferencias arancelarias de Colombia y Perú</a:t>
            </a:r>
          </a:p>
        </p:txBody>
      </p:sp>
      <p:sp>
        <p:nvSpPr>
          <p:cNvPr id="22" name="CuadroTexto 21">
            <a:extLst>
              <a:ext uri="{FF2B5EF4-FFF2-40B4-BE49-F238E27FC236}">
                <a16:creationId xmlns:a16="http://schemas.microsoft.com/office/drawing/2014/main" id="{25E01786-A128-7928-B2A3-50FA5206CE38}"/>
              </a:ext>
            </a:extLst>
          </p:cNvPr>
          <p:cNvSpPr txBox="1"/>
          <p:nvPr/>
        </p:nvSpPr>
        <p:spPr>
          <a:xfrm>
            <a:off x="9260891" y="4720405"/>
            <a:ext cx="2309812" cy="523220"/>
          </a:xfrm>
          <a:prstGeom prst="rect">
            <a:avLst/>
          </a:prstGeom>
          <a:noFill/>
        </p:spPr>
        <p:txBody>
          <a:bodyPr>
            <a:spAutoFit/>
          </a:bodyPr>
          <a:lstStyle/>
          <a:p>
            <a:pPr eaLnBrk="1" fontAlgn="auto" hangingPunct="1">
              <a:spcBef>
                <a:spcPts val="0"/>
              </a:spcBef>
              <a:spcAft>
                <a:spcPts val="0"/>
              </a:spcAft>
              <a:defRPr/>
            </a:pPr>
            <a:r>
              <a:rPr lang="es-EC" sz="1400" noProof="0" dirty="0">
                <a:solidFill>
                  <a:schemeClr val="accent1">
                    <a:lumMod val="50000"/>
                  </a:schemeClr>
                </a:solidFill>
                <a:cs typeface="Arial" panose="020B0604020202020204" pitchFamily="34" charset="0"/>
              </a:rPr>
              <a:t>Ampliar mercados para productos ecuatorianos</a:t>
            </a:r>
          </a:p>
        </p:txBody>
      </p:sp>
      <p:sp>
        <p:nvSpPr>
          <p:cNvPr id="23" name="CuadroTexto 22">
            <a:extLst>
              <a:ext uri="{FF2B5EF4-FFF2-40B4-BE49-F238E27FC236}">
                <a16:creationId xmlns:a16="http://schemas.microsoft.com/office/drawing/2014/main" id="{F6FFDC2A-E782-4532-A568-FE6E3C87888D}"/>
              </a:ext>
            </a:extLst>
          </p:cNvPr>
          <p:cNvSpPr txBox="1"/>
          <p:nvPr/>
        </p:nvSpPr>
        <p:spPr>
          <a:xfrm>
            <a:off x="9260890" y="5568797"/>
            <a:ext cx="1984864" cy="523220"/>
          </a:xfrm>
          <a:prstGeom prst="rect">
            <a:avLst/>
          </a:prstGeom>
          <a:noFill/>
        </p:spPr>
        <p:txBody>
          <a:bodyPr wrap="square">
            <a:spAutoFit/>
          </a:bodyPr>
          <a:lstStyle/>
          <a:p>
            <a:pPr eaLnBrk="1" fontAlgn="auto" hangingPunct="1">
              <a:spcBef>
                <a:spcPts val="0"/>
              </a:spcBef>
              <a:spcAft>
                <a:spcPts val="0"/>
              </a:spcAft>
              <a:defRPr/>
            </a:pPr>
            <a:r>
              <a:rPr lang="es-EC" sz="1400" noProof="0" dirty="0">
                <a:solidFill>
                  <a:schemeClr val="accent1">
                    <a:lumMod val="50000"/>
                  </a:schemeClr>
                </a:solidFill>
                <a:cs typeface="Arial" panose="020B0604020202020204" pitchFamily="34" charset="0"/>
              </a:rPr>
              <a:t>Diversificación de la Oferta </a:t>
            </a:r>
          </a:p>
        </p:txBody>
      </p:sp>
      <p:sp>
        <p:nvSpPr>
          <p:cNvPr id="24" name="CuadroTexto 23">
            <a:extLst>
              <a:ext uri="{FF2B5EF4-FFF2-40B4-BE49-F238E27FC236}">
                <a16:creationId xmlns:a16="http://schemas.microsoft.com/office/drawing/2014/main" id="{4A00477A-61CC-AC6C-1D70-C1531A06F56F}"/>
              </a:ext>
            </a:extLst>
          </p:cNvPr>
          <p:cNvSpPr txBox="1"/>
          <p:nvPr/>
        </p:nvSpPr>
        <p:spPr>
          <a:xfrm>
            <a:off x="8385175" y="2537686"/>
            <a:ext cx="3471863" cy="369888"/>
          </a:xfrm>
          <a:prstGeom prst="rect">
            <a:avLst/>
          </a:prstGeom>
          <a:noFill/>
        </p:spPr>
        <p:txBody>
          <a:bodyPr>
            <a:spAutoFit/>
          </a:bodyPr>
          <a:lstStyle/>
          <a:p>
            <a:pPr eaLnBrk="1" fontAlgn="auto" hangingPunct="1">
              <a:spcBef>
                <a:spcPts val="0"/>
              </a:spcBef>
              <a:spcAft>
                <a:spcPts val="0"/>
              </a:spcAft>
              <a:defRPr/>
            </a:pPr>
            <a:r>
              <a:rPr lang="es-EC" b="1" noProof="0" dirty="0">
                <a:solidFill>
                  <a:schemeClr val="accent1">
                    <a:lumMod val="50000"/>
                  </a:schemeClr>
                </a:solidFill>
                <a:cs typeface="Arial" panose="020B0604020202020204" pitchFamily="34" charset="0"/>
              </a:rPr>
              <a:t>Las principales son:</a:t>
            </a:r>
          </a:p>
        </p:txBody>
      </p:sp>
      <p:sp>
        <p:nvSpPr>
          <p:cNvPr id="25" name="Rectángulo 24">
            <a:extLst>
              <a:ext uri="{FF2B5EF4-FFF2-40B4-BE49-F238E27FC236}">
                <a16:creationId xmlns:a16="http://schemas.microsoft.com/office/drawing/2014/main" id="{5F9D2867-D023-C43C-3139-00D146AEC329}"/>
              </a:ext>
            </a:extLst>
          </p:cNvPr>
          <p:cNvSpPr/>
          <p:nvPr/>
        </p:nvSpPr>
        <p:spPr>
          <a:xfrm>
            <a:off x="229359" y="3023374"/>
            <a:ext cx="1041400" cy="2003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noProof="0" dirty="0">
              <a:cs typeface="Arial" panose="020B0604020202020204" pitchFamily="34" charset="0"/>
            </a:endParaRPr>
          </a:p>
        </p:txBody>
      </p:sp>
      <p:sp>
        <p:nvSpPr>
          <p:cNvPr id="26" name="Elipse 25" descr="97">
            <a:extLst>
              <a:ext uri="{FF2B5EF4-FFF2-40B4-BE49-F238E27FC236}">
                <a16:creationId xmlns:a16="http://schemas.microsoft.com/office/drawing/2014/main" id="{C4BCD3E8-C9CF-FE4F-9D23-FBC248C2ABE4}"/>
              </a:ext>
            </a:extLst>
          </p:cNvPr>
          <p:cNvSpPr/>
          <p:nvPr/>
        </p:nvSpPr>
        <p:spPr>
          <a:xfrm>
            <a:off x="1390234" y="5715154"/>
            <a:ext cx="720725" cy="649288"/>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sz="2400" noProof="0" dirty="0">
              <a:solidFill>
                <a:schemeClr val="tx1"/>
              </a:solidFill>
            </a:endParaRPr>
          </a:p>
          <a:p>
            <a:pPr algn="ctr" eaLnBrk="1" fontAlgn="auto" hangingPunct="1">
              <a:spcBef>
                <a:spcPts val="0"/>
              </a:spcBef>
              <a:spcAft>
                <a:spcPts val="0"/>
              </a:spcAft>
              <a:defRPr/>
            </a:pPr>
            <a:endParaRPr lang="es-EC" noProof="0" dirty="0"/>
          </a:p>
        </p:txBody>
      </p:sp>
      <p:sp>
        <p:nvSpPr>
          <p:cNvPr id="28698" name="CuadroTexto 26">
            <a:extLst>
              <a:ext uri="{FF2B5EF4-FFF2-40B4-BE49-F238E27FC236}">
                <a16:creationId xmlns:a16="http://schemas.microsoft.com/office/drawing/2014/main" id="{BA3E2F91-C234-C93E-B6AC-4E3DE2AFB430}"/>
              </a:ext>
            </a:extLst>
          </p:cNvPr>
          <p:cNvSpPr txBox="1">
            <a:spLocks noChangeArrowheads="1"/>
          </p:cNvSpPr>
          <p:nvPr/>
        </p:nvSpPr>
        <p:spPr bwMode="auto">
          <a:xfrm>
            <a:off x="1341575" y="5864424"/>
            <a:ext cx="1181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sz="1800" b="1" noProof="0" dirty="0">
                <a:solidFill>
                  <a:schemeClr val="tx2">
                    <a:lumMod val="75000"/>
                  </a:schemeClr>
                </a:solidFill>
                <a:latin typeface="Arial Black" panose="020B0604020202020204" pitchFamily="34" charset="0"/>
              </a:rPr>
              <a:t>100%</a:t>
            </a:r>
            <a:endParaRPr lang="es-EC" sz="1200" b="1" noProof="0" dirty="0">
              <a:solidFill>
                <a:schemeClr val="tx2">
                  <a:lumMod val="75000"/>
                </a:schemeClr>
              </a:solidFill>
              <a:latin typeface="Arial Black" panose="020B0604020202020204" pitchFamily="34" charset="0"/>
            </a:endParaRPr>
          </a:p>
        </p:txBody>
      </p:sp>
      <p:pic>
        <p:nvPicPr>
          <p:cNvPr id="6146" name="Picture 2" descr="Diseño PNG Y SVG De Icono De Rosa Floreciente Para Camisetas">
            <a:extLst>
              <a:ext uri="{FF2B5EF4-FFF2-40B4-BE49-F238E27FC236}">
                <a16:creationId xmlns:a16="http://schemas.microsoft.com/office/drawing/2014/main" id="{B2BE2EB9-274A-CECD-5F52-1D5D92CD9C8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550743" y="2680330"/>
            <a:ext cx="523875" cy="52387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garabatos dibujo de boceto a mano alzada de una barra de chocolate. 3589285  Vector en Vecteezy">
            <a:extLst>
              <a:ext uri="{FF2B5EF4-FFF2-40B4-BE49-F238E27FC236}">
                <a16:creationId xmlns:a16="http://schemas.microsoft.com/office/drawing/2014/main" id="{7335BD15-5040-C98A-4E3E-D4B19BA556E5}"/>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508212">
            <a:off x="1542323" y="3691169"/>
            <a:ext cx="461552" cy="61178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onfites de cupcakes, especiarias, comida, espolvorea cupcakes, caramelo  png | PNGWing">
            <a:extLst>
              <a:ext uri="{FF2B5EF4-FFF2-40B4-BE49-F238E27FC236}">
                <a16:creationId xmlns:a16="http://schemas.microsoft.com/office/drawing/2014/main" id="{816E2582-78DF-0C7B-2491-05B14D388CC9}"/>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4889" b="93778" l="9778" r="89778">
                        <a14:foregroundMark x1="33778" y1="7556" x2="33778" y2="7556"/>
                        <a14:foregroundMark x1="60000" y1="4889" x2="60000" y2="4889"/>
                        <a14:foregroundMark x1="58667" y1="93778" x2="58667" y2="93778"/>
                      </a14:backgroundRemoval>
                    </a14:imgEffect>
                  </a14:imgLayer>
                </a14:imgProps>
              </a:ext>
              <a:ext uri="{28A0092B-C50C-407E-A947-70E740481C1C}">
                <a14:useLocalDpi xmlns:a14="http://schemas.microsoft.com/office/drawing/2010/main" val="0"/>
              </a:ext>
            </a:extLst>
          </a:blip>
          <a:srcRect/>
          <a:stretch>
            <a:fillRect/>
          </a:stretch>
        </p:blipFill>
        <p:spPr bwMode="auto">
          <a:xfrm>
            <a:off x="1470694" y="4356663"/>
            <a:ext cx="559807" cy="402324"/>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610+ Neumaticos Apilados Ilustraciones de Stock, gráficos vectoriales  libres de derechos y clip art - iStock | Montaña neumaticos, Taller mecanico">
            <a:extLst>
              <a:ext uri="{FF2B5EF4-FFF2-40B4-BE49-F238E27FC236}">
                <a16:creationId xmlns:a16="http://schemas.microsoft.com/office/drawing/2014/main" id="{BE17890F-99E6-7F77-644E-68B9A0BF5AE7}"/>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517777" y="4834039"/>
            <a:ext cx="523875" cy="523875"/>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Doodle de comida enlatada: vector de stock (libre de regalías) 319511708 |  Shutterstock">
            <a:extLst>
              <a:ext uri="{FF2B5EF4-FFF2-40B4-BE49-F238E27FC236}">
                <a16:creationId xmlns:a16="http://schemas.microsoft.com/office/drawing/2014/main" id="{221A52A5-59A7-A8C2-96C3-94591F8816FE}"/>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695956" y="4794481"/>
            <a:ext cx="610870" cy="65894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A159C-E061-4D21-8E6B-B81856FE1C74}"/>
            </a:ext>
          </a:extLst>
        </p:cNvPr>
        <p:cNvGrpSpPr/>
        <p:nvPr/>
      </p:nvGrpSpPr>
      <p:grpSpPr>
        <a:xfrm>
          <a:off x="0" y="0"/>
          <a:ext cx="0" cy="0"/>
          <a:chOff x="0" y="0"/>
          <a:chExt cx="0" cy="0"/>
        </a:xfrm>
      </p:grpSpPr>
      <p:sp>
        <p:nvSpPr>
          <p:cNvPr id="30722" name="Título 1">
            <a:extLst>
              <a:ext uri="{FF2B5EF4-FFF2-40B4-BE49-F238E27FC236}">
                <a16:creationId xmlns:a16="http://schemas.microsoft.com/office/drawing/2014/main" id="{1DC00146-B23C-E3A9-0E48-EEEBC2C0BB24}"/>
              </a:ext>
            </a:extLst>
          </p:cNvPr>
          <p:cNvSpPr>
            <a:spLocks noGrp="1" noChangeArrowheads="1"/>
          </p:cNvSpPr>
          <p:nvPr>
            <p:ph type="title" idx="4294967295"/>
          </p:nvPr>
        </p:nvSpPr>
        <p:spPr>
          <a:xfrm>
            <a:off x="718213" y="306448"/>
            <a:ext cx="9736138" cy="688975"/>
          </a:xfrm>
        </p:spPr>
        <p:txBody>
          <a:bodyPr lIns="72000" rIns="0"/>
          <a:lstStyle/>
          <a:p>
            <a:pPr eaLnBrk="1" hangingPunct="1"/>
            <a:r>
              <a:rPr lang="es-EC" noProof="0" dirty="0"/>
              <a:t>Un Acuerdo que equilibra nuestra competitividad</a:t>
            </a:r>
          </a:p>
        </p:txBody>
      </p:sp>
      <p:sp>
        <p:nvSpPr>
          <p:cNvPr id="30723" name="CuadroTexto 7">
            <a:extLst>
              <a:ext uri="{FF2B5EF4-FFF2-40B4-BE49-F238E27FC236}">
                <a16:creationId xmlns:a16="http://schemas.microsoft.com/office/drawing/2014/main" id="{07CE79B5-3431-8348-B62E-CEC5F3EFCB17}"/>
              </a:ext>
            </a:extLst>
          </p:cNvPr>
          <p:cNvSpPr txBox="1">
            <a:spLocks noChangeArrowheads="1"/>
          </p:cNvSpPr>
          <p:nvPr/>
        </p:nvSpPr>
        <p:spPr bwMode="auto">
          <a:xfrm>
            <a:off x="946897" y="5921192"/>
            <a:ext cx="4144963" cy="3381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sz="800" noProof="0" dirty="0">
                <a:solidFill>
                  <a:schemeClr val="tx1">
                    <a:lumMod val="75000"/>
                    <a:lumOff val="25000"/>
                  </a:schemeClr>
                </a:solidFill>
              </a:rPr>
              <a:t>Fuente: </a:t>
            </a:r>
            <a:r>
              <a:rPr lang="es-EC" sz="800" noProof="0" dirty="0" err="1">
                <a:solidFill>
                  <a:schemeClr val="tx1">
                    <a:lumMod val="75000"/>
                    <a:lumOff val="25000"/>
                  </a:schemeClr>
                </a:solidFill>
              </a:rPr>
              <a:t>TradeMap</a:t>
            </a:r>
            <a:r>
              <a:rPr lang="es-EC" sz="800" noProof="0" dirty="0">
                <a:solidFill>
                  <a:schemeClr val="tx1">
                    <a:lumMod val="75000"/>
                    <a:lumOff val="25000"/>
                  </a:schemeClr>
                </a:solidFill>
              </a:rPr>
              <a:t> – </a:t>
            </a:r>
            <a:r>
              <a:rPr lang="es-EC" sz="800" noProof="0" dirty="0" err="1">
                <a:solidFill>
                  <a:schemeClr val="tx1">
                    <a:lumMod val="75000"/>
                    <a:lumOff val="25000"/>
                  </a:schemeClr>
                </a:solidFill>
              </a:rPr>
              <a:t>Statistics</a:t>
            </a:r>
            <a:r>
              <a:rPr lang="es-EC" sz="800" noProof="0" dirty="0">
                <a:solidFill>
                  <a:schemeClr val="tx1">
                    <a:lumMod val="75000"/>
                    <a:lumOff val="25000"/>
                  </a:schemeClr>
                </a:solidFill>
              </a:rPr>
              <a:t> </a:t>
            </a:r>
            <a:r>
              <a:rPr lang="es-EC" sz="800" noProof="0" dirty="0" err="1">
                <a:solidFill>
                  <a:schemeClr val="tx1">
                    <a:lumMod val="75000"/>
                    <a:lumOff val="25000"/>
                  </a:schemeClr>
                </a:solidFill>
              </a:rPr>
              <a:t>Canada</a:t>
            </a:r>
            <a:endParaRPr lang="es-EC" sz="800" noProof="0" dirty="0">
              <a:solidFill>
                <a:schemeClr val="tx1">
                  <a:lumMod val="75000"/>
                  <a:lumOff val="25000"/>
                </a:schemeClr>
              </a:solidFill>
            </a:endParaRPr>
          </a:p>
          <a:p>
            <a:pPr eaLnBrk="1" hangingPunct="1">
              <a:lnSpc>
                <a:spcPct val="100000"/>
              </a:lnSpc>
              <a:spcBef>
                <a:spcPct val="0"/>
              </a:spcBef>
              <a:buFontTx/>
              <a:buNone/>
            </a:pPr>
            <a:r>
              <a:rPr lang="es-EC" sz="800" noProof="0" dirty="0">
                <a:solidFill>
                  <a:schemeClr val="tx1">
                    <a:lumMod val="75000"/>
                    <a:lumOff val="25000"/>
                  </a:schemeClr>
                </a:solidFill>
              </a:rPr>
              <a:t>Elaboración: Dirección de Europa y Norteamérica</a:t>
            </a:r>
          </a:p>
        </p:txBody>
      </p:sp>
      <p:graphicFrame>
        <p:nvGraphicFramePr>
          <p:cNvPr id="3" name="Gráfico 2">
            <a:extLst>
              <a:ext uri="{FF2B5EF4-FFF2-40B4-BE49-F238E27FC236}">
                <a16:creationId xmlns:a16="http://schemas.microsoft.com/office/drawing/2014/main" id="{7BCBC0F5-A12D-41DC-BFD9-D168B44AF2E0}"/>
              </a:ext>
            </a:extLst>
          </p:cNvPr>
          <p:cNvGraphicFramePr>
            <a:graphicFrameLocks/>
          </p:cNvGraphicFramePr>
          <p:nvPr>
            <p:extLst>
              <p:ext uri="{D42A27DB-BD31-4B8C-83A1-F6EECF244321}">
                <p14:modId xmlns:p14="http://schemas.microsoft.com/office/powerpoint/2010/main" val="1190557456"/>
              </p:ext>
            </p:extLst>
          </p:nvPr>
        </p:nvGraphicFramePr>
        <p:xfrm>
          <a:off x="1122743" y="1101969"/>
          <a:ext cx="10201749" cy="471267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1314303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ítulo 1">
            <a:extLst>
              <a:ext uri="{FF2B5EF4-FFF2-40B4-BE49-F238E27FC236}">
                <a16:creationId xmlns:a16="http://schemas.microsoft.com/office/drawing/2014/main" id="{B1D13C95-359B-B6EC-B420-035F3D640503}"/>
              </a:ext>
            </a:extLst>
          </p:cNvPr>
          <p:cNvSpPr>
            <a:spLocks noGrp="1" noChangeArrowheads="1"/>
          </p:cNvSpPr>
          <p:nvPr>
            <p:ph type="title" idx="4294967295"/>
          </p:nvPr>
        </p:nvSpPr>
        <p:spPr>
          <a:xfrm>
            <a:off x="772805" y="331788"/>
            <a:ext cx="9736138" cy="688975"/>
          </a:xfrm>
        </p:spPr>
        <p:txBody>
          <a:bodyPr lIns="72000" rIns="0"/>
          <a:lstStyle/>
          <a:p>
            <a:pPr eaLnBrk="1" hangingPunct="1"/>
            <a:r>
              <a:rPr lang="es-EC" noProof="0" dirty="0"/>
              <a:t>Un Acuerdo que equilibra nuestra competitividad</a:t>
            </a:r>
          </a:p>
        </p:txBody>
      </p:sp>
      <p:sp>
        <p:nvSpPr>
          <p:cNvPr id="30723" name="CuadroTexto 7">
            <a:extLst>
              <a:ext uri="{FF2B5EF4-FFF2-40B4-BE49-F238E27FC236}">
                <a16:creationId xmlns:a16="http://schemas.microsoft.com/office/drawing/2014/main" id="{2DA6E88F-4A15-2FE0-B751-8994E326C705}"/>
              </a:ext>
            </a:extLst>
          </p:cNvPr>
          <p:cNvSpPr txBox="1">
            <a:spLocks noChangeArrowheads="1"/>
          </p:cNvSpPr>
          <p:nvPr/>
        </p:nvSpPr>
        <p:spPr bwMode="auto">
          <a:xfrm>
            <a:off x="1122743" y="5837237"/>
            <a:ext cx="4144963" cy="3381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sz="800" noProof="0" dirty="0">
                <a:solidFill>
                  <a:schemeClr val="tx1">
                    <a:lumMod val="75000"/>
                    <a:lumOff val="25000"/>
                  </a:schemeClr>
                </a:solidFill>
              </a:rPr>
              <a:t>Fuente: </a:t>
            </a:r>
            <a:r>
              <a:rPr lang="es-EC" sz="800" noProof="0" dirty="0" err="1">
                <a:solidFill>
                  <a:schemeClr val="tx1">
                    <a:lumMod val="75000"/>
                    <a:lumOff val="25000"/>
                  </a:schemeClr>
                </a:solidFill>
              </a:rPr>
              <a:t>TradeMap</a:t>
            </a:r>
            <a:r>
              <a:rPr lang="es-EC" sz="800" noProof="0" dirty="0">
                <a:solidFill>
                  <a:schemeClr val="tx1">
                    <a:lumMod val="75000"/>
                    <a:lumOff val="25000"/>
                  </a:schemeClr>
                </a:solidFill>
              </a:rPr>
              <a:t> – </a:t>
            </a:r>
            <a:r>
              <a:rPr lang="es-EC" sz="800" noProof="0" dirty="0" err="1">
                <a:solidFill>
                  <a:schemeClr val="tx1">
                    <a:lumMod val="75000"/>
                    <a:lumOff val="25000"/>
                  </a:schemeClr>
                </a:solidFill>
              </a:rPr>
              <a:t>Statistics</a:t>
            </a:r>
            <a:r>
              <a:rPr lang="es-EC" sz="800" noProof="0" dirty="0">
                <a:solidFill>
                  <a:schemeClr val="tx1">
                    <a:lumMod val="75000"/>
                    <a:lumOff val="25000"/>
                  </a:schemeClr>
                </a:solidFill>
              </a:rPr>
              <a:t> </a:t>
            </a:r>
            <a:r>
              <a:rPr lang="es-EC" sz="800" noProof="0" dirty="0" err="1">
                <a:solidFill>
                  <a:schemeClr val="tx1">
                    <a:lumMod val="75000"/>
                    <a:lumOff val="25000"/>
                  </a:schemeClr>
                </a:solidFill>
              </a:rPr>
              <a:t>Canada</a:t>
            </a:r>
            <a:endParaRPr lang="es-EC" sz="800" noProof="0" dirty="0">
              <a:solidFill>
                <a:schemeClr val="tx1">
                  <a:lumMod val="75000"/>
                  <a:lumOff val="25000"/>
                </a:schemeClr>
              </a:solidFill>
            </a:endParaRPr>
          </a:p>
          <a:p>
            <a:pPr eaLnBrk="1" hangingPunct="1">
              <a:lnSpc>
                <a:spcPct val="100000"/>
              </a:lnSpc>
              <a:spcBef>
                <a:spcPct val="0"/>
              </a:spcBef>
              <a:buFontTx/>
              <a:buNone/>
            </a:pPr>
            <a:r>
              <a:rPr lang="es-EC" sz="800" noProof="0" dirty="0">
                <a:solidFill>
                  <a:schemeClr val="tx1">
                    <a:lumMod val="75000"/>
                    <a:lumOff val="25000"/>
                  </a:schemeClr>
                </a:solidFill>
              </a:rPr>
              <a:t>Elaboración: Dirección de Europa y Norteamérica</a:t>
            </a:r>
          </a:p>
        </p:txBody>
      </p:sp>
      <p:graphicFrame>
        <p:nvGraphicFramePr>
          <p:cNvPr id="2" name="Gráfico 2">
            <a:extLst>
              <a:ext uri="{FF2B5EF4-FFF2-40B4-BE49-F238E27FC236}">
                <a16:creationId xmlns:a16="http://schemas.microsoft.com/office/drawing/2014/main" id="{625B50D6-98B8-4135-9922-9B506689C38B}"/>
              </a:ext>
            </a:extLst>
          </p:cNvPr>
          <p:cNvGraphicFramePr>
            <a:graphicFrameLocks/>
          </p:cNvGraphicFramePr>
          <p:nvPr>
            <p:extLst>
              <p:ext uri="{D42A27DB-BD31-4B8C-83A1-F6EECF244321}">
                <p14:modId xmlns:p14="http://schemas.microsoft.com/office/powerpoint/2010/main" val="4146941107"/>
              </p:ext>
            </p:extLst>
          </p:nvPr>
        </p:nvGraphicFramePr>
        <p:xfrm>
          <a:off x="937846" y="1160585"/>
          <a:ext cx="10386646" cy="457199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5" name="Imagen 4">
            <a:extLst>
              <a:ext uri="{FF2B5EF4-FFF2-40B4-BE49-F238E27FC236}">
                <a16:creationId xmlns:a16="http://schemas.microsoft.com/office/drawing/2014/main" id="{B1464204-C2A9-2FDE-A649-12E9FD420092}"/>
              </a:ext>
            </a:extLst>
          </p:cNvPr>
          <p:cNvPicPr>
            <a:picLocks noChangeAspect="1"/>
          </p:cNvPicPr>
          <p:nvPr/>
        </p:nvPicPr>
        <p:blipFill>
          <a:blip r:embed="rId3"/>
          <a:stretch>
            <a:fillRect/>
          </a:stretch>
        </p:blipFill>
        <p:spPr>
          <a:xfrm>
            <a:off x="-1" y="1195084"/>
            <a:ext cx="3573919" cy="5434315"/>
          </a:xfrm>
          <a:prstGeom prst="rect">
            <a:avLst/>
          </a:prstGeom>
        </p:spPr>
      </p:pic>
      <p:sp>
        <p:nvSpPr>
          <p:cNvPr id="253" name="Google Shape;253;p26"/>
          <p:cNvSpPr txBox="1">
            <a:spLocks noGrp="1"/>
          </p:cNvSpPr>
          <p:nvPr>
            <p:ph type="title"/>
          </p:nvPr>
        </p:nvSpPr>
        <p:spPr>
          <a:xfrm>
            <a:off x="715980" y="318404"/>
            <a:ext cx="10515600" cy="74453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None/>
            </a:pPr>
            <a:r>
              <a:rPr lang="es-EC" noProof="0" dirty="0"/>
              <a:t>Exportaciones de Ecuador a Canadá</a:t>
            </a:r>
          </a:p>
        </p:txBody>
      </p:sp>
      <p:sp>
        <p:nvSpPr>
          <p:cNvPr id="54" name="CuadroTexto 53">
            <a:extLst>
              <a:ext uri="{FF2B5EF4-FFF2-40B4-BE49-F238E27FC236}">
                <a16:creationId xmlns:a16="http://schemas.microsoft.com/office/drawing/2014/main" id="{BE1C423D-4449-C7F3-72A7-726D16FDBF7F}"/>
              </a:ext>
            </a:extLst>
          </p:cNvPr>
          <p:cNvSpPr txBox="1"/>
          <p:nvPr/>
        </p:nvSpPr>
        <p:spPr>
          <a:xfrm>
            <a:off x="375961" y="2571557"/>
            <a:ext cx="2793348" cy="4032386"/>
          </a:xfrm>
          <a:prstGeom prst="rect">
            <a:avLst/>
          </a:prstGeom>
          <a:noFill/>
        </p:spPr>
        <p:txBody>
          <a:bodyPr wrap="square" rtlCol="0">
            <a:spAutoFit/>
          </a:bodyPr>
          <a:lstStyle/>
          <a:p>
            <a:pPr marL="342900" lvl="0" indent="-342900">
              <a:lnSpc>
                <a:spcPct val="115000"/>
              </a:lnSpc>
              <a:buFont typeface="Arial" panose="020B0604020202020204" pitchFamily="34" charset="0"/>
              <a:buChar char="•"/>
            </a:pPr>
            <a:r>
              <a:rPr lang="es-EC" sz="1600" noProof="0" dirty="0">
                <a:solidFill>
                  <a:schemeClr val="tx2">
                    <a:lumMod val="75000"/>
                  </a:schemeClr>
                </a:solidFill>
                <a:effectLst/>
                <a:ea typeface="Calibri" panose="020F0502020204030204" pitchFamily="34" charset="0"/>
                <a:cs typeface="Arial" panose="020B0604020202020204" pitchFamily="34" charset="0"/>
              </a:rPr>
              <a:t>Banano,  plátano y sus derivados</a:t>
            </a:r>
          </a:p>
          <a:p>
            <a:pPr marL="342900" lvl="0" indent="-342900">
              <a:lnSpc>
                <a:spcPct val="115000"/>
              </a:lnSpc>
              <a:buFont typeface="Arial" panose="020B0604020202020204" pitchFamily="34" charset="0"/>
              <a:buChar char="•"/>
            </a:pPr>
            <a:r>
              <a:rPr lang="es-EC" sz="1600" noProof="0" dirty="0">
                <a:solidFill>
                  <a:schemeClr val="tx2">
                    <a:lumMod val="75000"/>
                  </a:schemeClr>
                </a:solidFill>
                <a:effectLst/>
                <a:ea typeface="Calibri" panose="020F0502020204030204" pitchFamily="34" charset="0"/>
                <a:cs typeface="Arial" panose="020B0604020202020204" pitchFamily="34" charset="0"/>
              </a:rPr>
              <a:t>Frutas tropicales (mango, guayaba, piña, pitahaya, uvilla, entre otros.) </a:t>
            </a:r>
          </a:p>
          <a:p>
            <a:pPr marL="342900" lvl="0" indent="-342900">
              <a:lnSpc>
                <a:spcPct val="115000"/>
              </a:lnSpc>
              <a:buFont typeface="Arial" panose="020B0604020202020204" pitchFamily="34" charset="0"/>
              <a:buChar char="•"/>
            </a:pPr>
            <a:r>
              <a:rPr lang="es-EC" sz="1600" noProof="0" dirty="0">
                <a:solidFill>
                  <a:schemeClr val="tx2">
                    <a:lumMod val="75000"/>
                  </a:schemeClr>
                </a:solidFill>
                <a:effectLst/>
                <a:ea typeface="Calibri" panose="020F0502020204030204" pitchFamily="34" charset="0"/>
                <a:cs typeface="Arial" panose="020B0604020202020204" pitchFamily="34" charset="0"/>
              </a:rPr>
              <a:t>Cacao y subproductos</a:t>
            </a:r>
          </a:p>
          <a:p>
            <a:pPr marL="342900" lvl="0" indent="-342900">
              <a:lnSpc>
                <a:spcPct val="115000"/>
              </a:lnSpc>
              <a:buFont typeface="Arial" panose="020B0604020202020204" pitchFamily="34" charset="0"/>
              <a:buChar char="•"/>
            </a:pPr>
            <a:r>
              <a:rPr lang="es-EC" sz="1600" noProof="0" dirty="0">
                <a:solidFill>
                  <a:schemeClr val="tx2">
                    <a:lumMod val="75000"/>
                  </a:schemeClr>
                </a:solidFill>
                <a:effectLst/>
                <a:ea typeface="Calibri" panose="020F0502020204030204" pitchFamily="34" charset="0"/>
                <a:cs typeface="Arial" panose="020B0604020202020204" pitchFamily="34" charset="0"/>
              </a:rPr>
              <a:t>Camarón</a:t>
            </a:r>
          </a:p>
          <a:p>
            <a:pPr marL="342900" lvl="0" indent="-342900">
              <a:lnSpc>
                <a:spcPct val="115000"/>
              </a:lnSpc>
              <a:buFont typeface="Arial" panose="020B0604020202020204" pitchFamily="34" charset="0"/>
              <a:buChar char="•"/>
            </a:pPr>
            <a:r>
              <a:rPr lang="es-EC" sz="1600" noProof="0" dirty="0">
                <a:solidFill>
                  <a:schemeClr val="tx2">
                    <a:lumMod val="75000"/>
                  </a:schemeClr>
                </a:solidFill>
                <a:effectLst/>
                <a:ea typeface="Calibri" panose="020F0502020204030204" pitchFamily="34" charset="0"/>
                <a:cs typeface="Arial" panose="020B0604020202020204" pitchFamily="34" charset="0"/>
              </a:rPr>
              <a:t>Brócoli y espárragos</a:t>
            </a:r>
          </a:p>
          <a:p>
            <a:pPr marL="342900" lvl="0" indent="-342900">
              <a:lnSpc>
                <a:spcPct val="115000"/>
              </a:lnSpc>
              <a:buFont typeface="Arial" panose="020B0604020202020204" pitchFamily="34" charset="0"/>
              <a:buChar char="•"/>
            </a:pPr>
            <a:r>
              <a:rPr lang="es-EC" sz="1600" noProof="0" dirty="0">
                <a:solidFill>
                  <a:schemeClr val="tx2">
                    <a:lumMod val="75000"/>
                  </a:schemeClr>
                </a:solidFill>
                <a:ea typeface="Calibri" panose="020F0502020204030204" pitchFamily="34" charset="0"/>
                <a:cs typeface="Arial" panose="020B0604020202020204" pitchFamily="34" charset="0"/>
              </a:rPr>
              <a:t>Palmito en conserva</a:t>
            </a:r>
          </a:p>
          <a:p>
            <a:pPr marL="342900" lvl="0" indent="-342900">
              <a:lnSpc>
                <a:spcPct val="115000"/>
              </a:lnSpc>
              <a:buFont typeface="Arial" panose="020B0604020202020204" pitchFamily="34" charset="0"/>
              <a:buChar char="•"/>
            </a:pPr>
            <a:r>
              <a:rPr lang="es-EC" sz="1600" noProof="0" dirty="0">
                <a:solidFill>
                  <a:schemeClr val="tx2">
                    <a:lumMod val="75000"/>
                  </a:schemeClr>
                </a:solidFill>
                <a:effectLst/>
                <a:ea typeface="Calibri" panose="020F0502020204030204" pitchFamily="34" charset="0"/>
                <a:cs typeface="Arial" panose="020B0604020202020204" pitchFamily="34" charset="0"/>
              </a:rPr>
              <a:t>Quinoa</a:t>
            </a:r>
          </a:p>
          <a:p>
            <a:pPr marL="342900" lvl="0" indent="-342900">
              <a:lnSpc>
                <a:spcPct val="115000"/>
              </a:lnSpc>
              <a:buFont typeface="Arial" panose="020B0604020202020204" pitchFamily="34" charset="0"/>
              <a:buChar char="•"/>
            </a:pPr>
            <a:r>
              <a:rPr lang="es-EC" sz="1600" noProof="0" dirty="0">
                <a:solidFill>
                  <a:schemeClr val="tx2">
                    <a:lumMod val="75000"/>
                  </a:schemeClr>
                </a:solidFill>
                <a:effectLst/>
                <a:ea typeface="Calibri" panose="020F0502020204030204" pitchFamily="34" charset="0"/>
                <a:cs typeface="Arial" panose="020B0604020202020204" pitchFamily="34" charset="0"/>
              </a:rPr>
              <a:t>Frutas y hortalizas congeladas</a:t>
            </a:r>
          </a:p>
          <a:p>
            <a:pPr marL="342900" lvl="0" indent="-342900">
              <a:lnSpc>
                <a:spcPct val="115000"/>
              </a:lnSpc>
              <a:buFont typeface="Arial" panose="020B0604020202020204" pitchFamily="34" charset="0"/>
              <a:buChar char="•"/>
            </a:pPr>
            <a:r>
              <a:rPr lang="es-EC" sz="1600" noProof="0" dirty="0">
                <a:solidFill>
                  <a:schemeClr val="tx2">
                    <a:lumMod val="75000"/>
                  </a:schemeClr>
                </a:solidFill>
                <a:effectLst/>
                <a:ea typeface="Calibri" panose="020F0502020204030204" pitchFamily="34" charset="0"/>
                <a:cs typeface="Arial" panose="020B0604020202020204" pitchFamily="34" charset="0"/>
              </a:rPr>
              <a:t>Tableros de madera</a:t>
            </a:r>
          </a:p>
        </p:txBody>
      </p:sp>
      <p:sp>
        <p:nvSpPr>
          <p:cNvPr id="6" name="CuadroTexto 5">
            <a:extLst>
              <a:ext uri="{FF2B5EF4-FFF2-40B4-BE49-F238E27FC236}">
                <a16:creationId xmlns:a16="http://schemas.microsoft.com/office/drawing/2014/main" id="{760A346C-0EBD-951C-B4B2-8393D57CE1AF}"/>
              </a:ext>
            </a:extLst>
          </p:cNvPr>
          <p:cNvSpPr txBox="1"/>
          <p:nvPr/>
        </p:nvSpPr>
        <p:spPr>
          <a:xfrm>
            <a:off x="477303" y="1365613"/>
            <a:ext cx="2553695" cy="1015663"/>
          </a:xfrm>
          <a:prstGeom prst="rect">
            <a:avLst/>
          </a:prstGeom>
          <a:noFill/>
        </p:spPr>
        <p:txBody>
          <a:bodyPr wrap="square" rtlCol="0">
            <a:spAutoFit/>
          </a:bodyPr>
          <a:lstStyle/>
          <a:p>
            <a:r>
              <a:rPr lang="es-EC" b="1" noProof="0" dirty="0">
                <a:solidFill>
                  <a:schemeClr val="bg1"/>
                </a:solidFill>
              </a:rPr>
              <a:t>SE CONSOLIDA </a:t>
            </a:r>
          </a:p>
          <a:p>
            <a:r>
              <a:rPr lang="es-EC" sz="2400" b="1" noProof="0" dirty="0">
                <a:solidFill>
                  <a:srgbClr val="FFC000"/>
                </a:solidFill>
              </a:rPr>
              <a:t>0% ARANCEL </a:t>
            </a:r>
          </a:p>
          <a:p>
            <a:r>
              <a:rPr lang="es-EC" b="1" noProof="0" dirty="0">
                <a:solidFill>
                  <a:schemeClr val="bg1"/>
                </a:solidFill>
              </a:rPr>
              <a:t>PARA:</a:t>
            </a:r>
          </a:p>
        </p:txBody>
      </p:sp>
      <p:sp>
        <p:nvSpPr>
          <p:cNvPr id="8" name="CuadroTexto 7">
            <a:extLst>
              <a:ext uri="{FF2B5EF4-FFF2-40B4-BE49-F238E27FC236}">
                <a16:creationId xmlns:a16="http://schemas.microsoft.com/office/drawing/2014/main" id="{5C3D53A5-EF53-F38F-8569-51C02588D5F1}"/>
              </a:ext>
            </a:extLst>
          </p:cNvPr>
          <p:cNvSpPr txBox="1"/>
          <p:nvPr/>
        </p:nvSpPr>
        <p:spPr>
          <a:xfrm>
            <a:off x="4827566" y="903368"/>
            <a:ext cx="7099300" cy="400110"/>
          </a:xfrm>
          <a:prstGeom prst="rect">
            <a:avLst/>
          </a:prstGeom>
          <a:noFill/>
        </p:spPr>
        <p:txBody>
          <a:bodyPr wrap="square" rtlCol="0">
            <a:spAutoFit/>
          </a:bodyPr>
          <a:lstStyle/>
          <a:p>
            <a:r>
              <a:rPr lang="es-EC" b="1" noProof="0" dirty="0">
                <a:solidFill>
                  <a:schemeClr val="tx2">
                    <a:lumMod val="75000"/>
                  </a:schemeClr>
                </a:solidFill>
              </a:rPr>
              <a:t>PRODUCTOS QUE </a:t>
            </a:r>
            <a:r>
              <a:rPr lang="es-EC" sz="2000" b="1" u="sng" noProof="0" dirty="0">
                <a:solidFill>
                  <a:schemeClr val="tx2">
                    <a:lumMod val="75000"/>
                  </a:schemeClr>
                </a:solidFill>
              </a:rPr>
              <a:t>INGRESARÁN CON 0% </a:t>
            </a:r>
            <a:r>
              <a:rPr lang="es-EC" b="1" noProof="0" dirty="0">
                <a:solidFill>
                  <a:schemeClr val="tx2">
                    <a:lumMod val="75000"/>
                  </a:schemeClr>
                </a:solidFill>
              </a:rPr>
              <a:t>DE ARANCEL </a:t>
            </a:r>
          </a:p>
        </p:txBody>
      </p:sp>
      <p:grpSp>
        <p:nvGrpSpPr>
          <p:cNvPr id="250" name="Grupo 249">
            <a:extLst>
              <a:ext uri="{FF2B5EF4-FFF2-40B4-BE49-F238E27FC236}">
                <a16:creationId xmlns:a16="http://schemas.microsoft.com/office/drawing/2014/main" id="{E4D9E559-130D-6C65-C884-2E0D4427986C}"/>
              </a:ext>
            </a:extLst>
          </p:cNvPr>
          <p:cNvGrpSpPr/>
          <p:nvPr/>
        </p:nvGrpSpPr>
        <p:grpSpPr>
          <a:xfrm>
            <a:off x="4654979" y="1416354"/>
            <a:ext cx="7376778" cy="5539135"/>
            <a:chOff x="4146979" y="1416353"/>
            <a:chExt cx="8662154" cy="6504309"/>
          </a:xfrm>
        </p:grpSpPr>
        <p:sp>
          <p:nvSpPr>
            <p:cNvPr id="249" name="Rectángulo 248">
              <a:extLst>
                <a:ext uri="{FF2B5EF4-FFF2-40B4-BE49-F238E27FC236}">
                  <a16:creationId xmlns:a16="http://schemas.microsoft.com/office/drawing/2014/main" id="{E8B7D51F-694D-C0A1-98BF-803EB73C1BB0}"/>
                </a:ext>
              </a:extLst>
            </p:cNvPr>
            <p:cNvSpPr/>
            <p:nvPr/>
          </p:nvSpPr>
          <p:spPr>
            <a:xfrm>
              <a:off x="8204200" y="6176222"/>
              <a:ext cx="3987800" cy="8416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197" name="Rectángulo 196">
              <a:extLst>
                <a:ext uri="{FF2B5EF4-FFF2-40B4-BE49-F238E27FC236}">
                  <a16:creationId xmlns:a16="http://schemas.microsoft.com/office/drawing/2014/main" id="{5A9BF6B8-BEBA-0EF8-611D-53D839C973A0}"/>
                </a:ext>
              </a:extLst>
            </p:cNvPr>
            <p:cNvSpPr/>
            <p:nvPr/>
          </p:nvSpPr>
          <p:spPr>
            <a:xfrm>
              <a:off x="8115300" y="4523343"/>
              <a:ext cx="4076700" cy="8268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7" name="Elipse 6">
              <a:extLst>
                <a:ext uri="{FF2B5EF4-FFF2-40B4-BE49-F238E27FC236}">
                  <a16:creationId xmlns:a16="http://schemas.microsoft.com/office/drawing/2014/main" id="{A0AC36D8-A33B-23EC-6DC1-2E75A424A7A6}"/>
                </a:ext>
              </a:extLst>
            </p:cNvPr>
            <p:cNvSpPr/>
            <p:nvPr/>
          </p:nvSpPr>
          <p:spPr>
            <a:xfrm>
              <a:off x="4146979" y="1543029"/>
              <a:ext cx="576000" cy="576000"/>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10" name="CuadroTexto 9">
              <a:extLst>
                <a:ext uri="{FF2B5EF4-FFF2-40B4-BE49-F238E27FC236}">
                  <a16:creationId xmlns:a16="http://schemas.microsoft.com/office/drawing/2014/main" id="{C48FD28F-E30B-A927-FFF1-610BE2A78829}"/>
                </a:ext>
              </a:extLst>
            </p:cNvPr>
            <p:cNvSpPr txBox="1"/>
            <p:nvPr/>
          </p:nvSpPr>
          <p:spPr>
            <a:xfrm>
              <a:off x="4765566" y="1458878"/>
              <a:ext cx="1009613" cy="374582"/>
            </a:xfrm>
            <a:prstGeom prst="rect">
              <a:avLst/>
            </a:prstGeom>
            <a:noFill/>
          </p:spPr>
          <p:txBody>
            <a:bodyPr wrap="square">
              <a:spAutoFit/>
            </a:bodyPr>
            <a:lstStyle/>
            <a:p>
              <a:pPr lvl="0" algn="just">
                <a:lnSpc>
                  <a:spcPct val="115000"/>
                </a:lnSpc>
              </a:pPr>
              <a:r>
                <a:rPr lang="es-EC" sz="1400" b="1" noProof="0" dirty="0">
                  <a:solidFill>
                    <a:schemeClr val="tx2">
                      <a:lumMod val="75000"/>
                    </a:schemeClr>
                  </a:solidFill>
                  <a:effectLst/>
                  <a:ea typeface="Calibri" panose="020F0502020204030204" pitchFamily="34" charset="0"/>
                  <a:cs typeface="Arial" panose="020B0604020202020204" pitchFamily="34" charset="0"/>
                </a:rPr>
                <a:t>Rosas</a:t>
              </a:r>
              <a:r>
                <a:rPr lang="es-EC" sz="1400" noProof="0" dirty="0">
                  <a:solidFill>
                    <a:schemeClr val="tx2">
                      <a:lumMod val="75000"/>
                    </a:schemeClr>
                  </a:solidFill>
                  <a:effectLst/>
                  <a:ea typeface="Calibri" panose="020F0502020204030204" pitchFamily="34" charset="0"/>
                  <a:cs typeface="Arial" panose="020B0604020202020204" pitchFamily="34" charset="0"/>
                </a:rPr>
                <a:t> </a:t>
              </a:r>
            </a:p>
          </p:txBody>
        </p:sp>
        <p:pic>
          <p:nvPicPr>
            <p:cNvPr id="15" name="Imagen 14">
              <a:extLst>
                <a:ext uri="{FF2B5EF4-FFF2-40B4-BE49-F238E27FC236}">
                  <a16:creationId xmlns:a16="http://schemas.microsoft.com/office/drawing/2014/main" id="{0A0565F5-84A7-F7F0-9E4E-C6C3DB8CE735}"/>
                </a:ext>
              </a:extLst>
            </p:cNvPr>
            <p:cNvPicPr>
              <a:picLocks noChangeAspect="1"/>
            </p:cNvPicPr>
            <p:nvPr/>
          </p:nvPicPr>
          <p:blipFill>
            <a:blip r:embed="rId4"/>
            <a:stretch>
              <a:fillRect/>
            </a:stretch>
          </p:blipFill>
          <p:spPr>
            <a:xfrm>
              <a:off x="4264434" y="1652216"/>
              <a:ext cx="354415" cy="354415"/>
            </a:xfrm>
            <a:prstGeom prst="rect">
              <a:avLst/>
            </a:prstGeom>
          </p:spPr>
        </p:pic>
        <p:sp>
          <p:nvSpPr>
            <p:cNvPr id="17" name="CuadroTexto 16">
              <a:extLst>
                <a:ext uri="{FF2B5EF4-FFF2-40B4-BE49-F238E27FC236}">
                  <a16:creationId xmlns:a16="http://schemas.microsoft.com/office/drawing/2014/main" id="{5EECB648-5AD6-DCBE-3F4B-B41FF7845DCC}"/>
                </a:ext>
              </a:extLst>
            </p:cNvPr>
            <p:cNvSpPr txBox="1"/>
            <p:nvPr/>
          </p:nvSpPr>
          <p:spPr>
            <a:xfrm>
              <a:off x="4750927" y="1807890"/>
              <a:ext cx="901880" cy="397546"/>
            </a:xfrm>
            <a:prstGeom prst="rect">
              <a:avLst/>
            </a:prstGeom>
            <a:noFill/>
          </p:spPr>
          <p:txBody>
            <a:bodyPr wrap="square">
              <a:spAutoFit/>
            </a:bodyPr>
            <a:lstStyle/>
            <a:p>
              <a:r>
                <a:rPr lang="es-EC" sz="1600" noProof="0" dirty="0">
                  <a:solidFill>
                    <a:schemeClr val="tx2">
                      <a:lumMod val="75000"/>
                    </a:schemeClr>
                  </a:solidFill>
                  <a:latin typeface="+mn-lt"/>
                </a:rPr>
                <a:t>10,5%</a:t>
              </a:r>
            </a:p>
          </p:txBody>
        </p:sp>
        <p:cxnSp>
          <p:nvCxnSpPr>
            <p:cNvPr id="19" name="Conector recto 18">
              <a:extLst>
                <a:ext uri="{FF2B5EF4-FFF2-40B4-BE49-F238E27FC236}">
                  <a16:creationId xmlns:a16="http://schemas.microsoft.com/office/drawing/2014/main" id="{23996179-2371-82EC-9BE0-3DD6937DDB00}"/>
                </a:ext>
              </a:extLst>
            </p:cNvPr>
            <p:cNvCxnSpPr>
              <a:cxnSpLocks/>
            </p:cNvCxnSpPr>
            <p:nvPr/>
          </p:nvCxnSpPr>
          <p:spPr>
            <a:xfrm>
              <a:off x="4765566" y="1842701"/>
              <a:ext cx="997167" cy="0"/>
            </a:xfrm>
            <a:prstGeom prst="line">
              <a:avLst/>
            </a:prstGeom>
            <a:ln>
              <a:solidFill>
                <a:srgbClr val="332675"/>
              </a:solidFill>
            </a:ln>
          </p:spPr>
          <p:style>
            <a:lnRef idx="1">
              <a:schemeClr val="accent1"/>
            </a:lnRef>
            <a:fillRef idx="0">
              <a:schemeClr val="accent1"/>
            </a:fillRef>
            <a:effectRef idx="0">
              <a:schemeClr val="accent1"/>
            </a:effectRef>
            <a:fontRef idx="minor">
              <a:schemeClr val="tx1"/>
            </a:fontRef>
          </p:style>
        </p:cxnSp>
        <p:sp>
          <p:nvSpPr>
            <p:cNvPr id="23" name="Elipse 22">
              <a:extLst>
                <a:ext uri="{FF2B5EF4-FFF2-40B4-BE49-F238E27FC236}">
                  <a16:creationId xmlns:a16="http://schemas.microsoft.com/office/drawing/2014/main" id="{01A23766-42D7-7B5C-CCED-94EEF125E1E5}"/>
                </a:ext>
              </a:extLst>
            </p:cNvPr>
            <p:cNvSpPr/>
            <p:nvPr/>
          </p:nvSpPr>
          <p:spPr>
            <a:xfrm>
              <a:off x="4146979" y="2294578"/>
              <a:ext cx="576000" cy="576000"/>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7" name="CuadroTexto 26">
              <a:extLst>
                <a:ext uri="{FF2B5EF4-FFF2-40B4-BE49-F238E27FC236}">
                  <a16:creationId xmlns:a16="http://schemas.microsoft.com/office/drawing/2014/main" id="{6DF3FD47-96F3-9868-9FE9-4A96779EEB4E}"/>
                </a:ext>
              </a:extLst>
            </p:cNvPr>
            <p:cNvSpPr txBox="1"/>
            <p:nvPr/>
          </p:nvSpPr>
          <p:spPr>
            <a:xfrm>
              <a:off x="4765566" y="2220694"/>
              <a:ext cx="3727413" cy="374582"/>
            </a:xfrm>
            <a:prstGeom prst="rect">
              <a:avLst/>
            </a:prstGeom>
            <a:noFill/>
          </p:spPr>
          <p:txBody>
            <a:bodyPr wrap="square">
              <a:spAutoFit/>
            </a:bodyPr>
            <a:lstStyle/>
            <a:p>
              <a:pPr lvl="0">
                <a:lnSpc>
                  <a:spcPct val="115000"/>
                </a:lnSpc>
              </a:pPr>
              <a:r>
                <a:rPr lang="es-EC" sz="1400" b="1" noProof="0" dirty="0">
                  <a:solidFill>
                    <a:schemeClr val="tx2">
                      <a:lumMod val="75000"/>
                    </a:schemeClr>
                  </a:solidFill>
                  <a:effectLst/>
                  <a:ea typeface="Calibri" panose="020F0502020204030204" pitchFamily="34" charset="0"/>
                  <a:cs typeface="Arial" panose="020B0604020202020204" pitchFamily="34" charset="0"/>
                </a:rPr>
                <a:t>Flores y capullos, frescos </a:t>
              </a:r>
            </a:p>
          </p:txBody>
        </p:sp>
        <p:sp>
          <p:nvSpPr>
            <p:cNvPr id="32" name="CuadroTexto 31">
              <a:extLst>
                <a:ext uri="{FF2B5EF4-FFF2-40B4-BE49-F238E27FC236}">
                  <a16:creationId xmlns:a16="http://schemas.microsoft.com/office/drawing/2014/main" id="{96E170B6-DFA2-5B60-A841-9FD9930444C4}"/>
                </a:ext>
              </a:extLst>
            </p:cNvPr>
            <p:cNvSpPr txBox="1"/>
            <p:nvPr/>
          </p:nvSpPr>
          <p:spPr>
            <a:xfrm>
              <a:off x="4765566" y="2619008"/>
              <a:ext cx="901880" cy="397546"/>
            </a:xfrm>
            <a:prstGeom prst="rect">
              <a:avLst/>
            </a:prstGeom>
            <a:noFill/>
          </p:spPr>
          <p:txBody>
            <a:bodyPr wrap="square">
              <a:spAutoFit/>
            </a:bodyPr>
            <a:lstStyle/>
            <a:p>
              <a:r>
                <a:rPr lang="es-EC" sz="1600" noProof="0" dirty="0">
                  <a:solidFill>
                    <a:schemeClr val="tx2">
                      <a:lumMod val="75000"/>
                    </a:schemeClr>
                  </a:solidFill>
                  <a:latin typeface="+mn-lt"/>
                </a:rPr>
                <a:t>8%</a:t>
              </a:r>
            </a:p>
          </p:txBody>
        </p:sp>
        <p:cxnSp>
          <p:nvCxnSpPr>
            <p:cNvPr id="34" name="Conector recto 33">
              <a:extLst>
                <a:ext uri="{FF2B5EF4-FFF2-40B4-BE49-F238E27FC236}">
                  <a16:creationId xmlns:a16="http://schemas.microsoft.com/office/drawing/2014/main" id="{0DE6DB6D-B897-7B99-3146-C97B2CA6B43D}"/>
                </a:ext>
              </a:extLst>
            </p:cNvPr>
            <p:cNvCxnSpPr>
              <a:cxnSpLocks/>
            </p:cNvCxnSpPr>
            <p:nvPr/>
          </p:nvCxnSpPr>
          <p:spPr>
            <a:xfrm>
              <a:off x="4765566" y="2604517"/>
              <a:ext cx="2867275" cy="0"/>
            </a:xfrm>
            <a:prstGeom prst="line">
              <a:avLst/>
            </a:prstGeom>
            <a:ln>
              <a:solidFill>
                <a:srgbClr val="332675"/>
              </a:solidFill>
            </a:ln>
          </p:spPr>
          <p:style>
            <a:lnRef idx="1">
              <a:schemeClr val="accent1"/>
            </a:lnRef>
            <a:fillRef idx="0">
              <a:schemeClr val="accent1"/>
            </a:fillRef>
            <a:effectRef idx="0">
              <a:schemeClr val="accent1"/>
            </a:effectRef>
            <a:fontRef idx="minor">
              <a:schemeClr val="tx1"/>
            </a:fontRef>
          </p:style>
        </p:cxnSp>
        <p:sp>
          <p:nvSpPr>
            <p:cNvPr id="44" name="Elipse 43">
              <a:extLst>
                <a:ext uri="{FF2B5EF4-FFF2-40B4-BE49-F238E27FC236}">
                  <a16:creationId xmlns:a16="http://schemas.microsoft.com/office/drawing/2014/main" id="{91DD73E5-FB40-23F5-7CA8-7D2CE59AE5BA}"/>
                </a:ext>
              </a:extLst>
            </p:cNvPr>
            <p:cNvSpPr/>
            <p:nvPr/>
          </p:nvSpPr>
          <p:spPr>
            <a:xfrm>
              <a:off x="4146979" y="3132778"/>
              <a:ext cx="576000" cy="576000"/>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47" name="CuadroTexto 46">
              <a:extLst>
                <a:ext uri="{FF2B5EF4-FFF2-40B4-BE49-F238E27FC236}">
                  <a16:creationId xmlns:a16="http://schemas.microsoft.com/office/drawing/2014/main" id="{32AC53E0-D7E4-60C0-FA48-D067A67E1181}"/>
                </a:ext>
              </a:extLst>
            </p:cNvPr>
            <p:cNvSpPr txBox="1"/>
            <p:nvPr/>
          </p:nvSpPr>
          <p:spPr>
            <a:xfrm>
              <a:off x="4765566" y="3058895"/>
              <a:ext cx="3727413" cy="374582"/>
            </a:xfrm>
            <a:prstGeom prst="rect">
              <a:avLst/>
            </a:prstGeom>
            <a:noFill/>
          </p:spPr>
          <p:txBody>
            <a:bodyPr wrap="square">
              <a:spAutoFit/>
            </a:bodyPr>
            <a:lstStyle/>
            <a:p>
              <a:pPr lvl="0">
                <a:lnSpc>
                  <a:spcPct val="115000"/>
                </a:lnSpc>
              </a:pPr>
              <a:r>
                <a:rPr lang="es-EC" sz="1400" b="1" noProof="0" dirty="0">
                  <a:solidFill>
                    <a:schemeClr val="tx2">
                      <a:lumMod val="75000"/>
                    </a:schemeClr>
                  </a:solidFill>
                  <a:effectLst/>
                  <a:ea typeface="Calibri" panose="020F0502020204030204" pitchFamily="34" charset="0"/>
                  <a:cs typeface="Arial" panose="020B0604020202020204" pitchFamily="34" charset="0"/>
                </a:rPr>
                <a:t>Preparaciones y conservas de atún</a:t>
              </a:r>
            </a:p>
          </p:txBody>
        </p:sp>
        <p:sp>
          <p:nvSpPr>
            <p:cNvPr id="49" name="CuadroTexto 48">
              <a:extLst>
                <a:ext uri="{FF2B5EF4-FFF2-40B4-BE49-F238E27FC236}">
                  <a16:creationId xmlns:a16="http://schemas.microsoft.com/office/drawing/2014/main" id="{31FAE397-6C75-5D79-1717-3714966886AE}"/>
                </a:ext>
              </a:extLst>
            </p:cNvPr>
            <p:cNvSpPr txBox="1"/>
            <p:nvPr/>
          </p:nvSpPr>
          <p:spPr>
            <a:xfrm>
              <a:off x="4765566" y="3457208"/>
              <a:ext cx="901880" cy="397546"/>
            </a:xfrm>
            <a:prstGeom prst="rect">
              <a:avLst/>
            </a:prstGeom>
            <a:noFill/>
          </p:spPr>
          <p:txBody>
            <a:bodyPr wrap="square">
              <a:spAutoFit/>
            </a:bodyPr>
            <a:lstStyle/>
            <a:p>
              <a:r>
                <a:rPr lang="es-EC" sz="1600" noProof="0" dirty="0">
                  <a:solidFill>
                    <a:schemeClr val="tx2">
                      <a:lumMod val="75000"/>
                    </a:schemeClr>
                  </a:solidFill>
                  <a:latin typeface="+mn-lt"/>
                </a:rPr>
                <a:t>7%</a:t>
              </a:r>
            </a:p>
          </p:txBody>
        </p:sp>
        <p:cxnSp>
          <p:nvCxnSpPr>
            <p:cNvPr id="51" name="Conector recto 50">
              <a:extLst>
                <a:ext uri="{FF2B5EF4-FFF2-40B4-BE49-F238E27FC236}">
                  <a16:creationId xmlns:a16="http://schemas.microsoft.com/office/drawing/2014/main" id="{1E86FBC6-DF62-61F1-756F-63E01E5FE144}"/>
                </a:ext>
              </a:extLst>
            </p:cNvPr>
            <p:cNvCxnSpPr>
              <a:cxnSpLocks/>
            </p:cNvCxnSpPr>
            <p:nvPr/>
          </p:nvCxnSpPr>
          <p:spPr>
            <a:xfrm>
              <a:off x="4765566" y="3442717"/>
              <a:ext cx="2867275" cy="0"/>
            </a:xfrm>
            <a:prstGeom prst="line">
              <a:avLst/>
            </a:prstGeom>
            <a:ln>
              <a:solidFill>
                <a:srgbClr val="332675"/>
              </a:solidFill>
            </a:ln>
          </p:spPr>
          <p:style>
            <a:lnRef idx="1">
              <a:schemeClr val="accent1"/>
            </a:lnRef>
            <a:fillRef idx="0">
              <a:schemeClr val="accent1"/>
            </a:fillRef>
            <a:effectRef idx="0">
              <a:schemeClr val="accent1"/>
            </a:effectRef>
            <a:fontRef idx="minor">
              <a:schemeClr val="tx1"/>
            </a:fontRef>
          </p:style>
        </p:cxnSp>
        <p:sp>
          <p:nvSpPr>
            <p:cNvPr id="55" name="Elipse 54">
              <a:extLst>
                <a:ext uri="{FF2B5EF4-FFF2-40B4-BE49-F238E27FC236}">
                  <a16:creationId xmlns:a16="http://schemas.microsoft.com/office/drawing/2014/main" id="{C7C8ABE2-F093-9190-0616-0604C56F5013}"/>
                </a:ext>
              </a:extLst>
            </p:cNvPr>
            <p:cNvSpPr/>
            <p:nvPr/>
          </p:nvSpPr>
          <p:spPr>
            <a:xfrm>
              <a:off x="4146979" y="3958278"/>
              <a:ext cx="576000" cy="576000"/>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56" name="CuadroTexto 55">
              <a:extLst>
                <a:ext uri="{FF2B5EF4-FFF2-40B4-BE49-F238E27FC236}">
                  <a16:creationId xmlns:a16="http://schemas.microsoft.com/office/drawing/2014/main" id="{0BC209E0-1D8A-F3B6-A230-F40101E85079}"/>
                </a:ext>
              </a:extLst>
            </p:cNvPr>
            <p:cNvSpPr txBox="1"/>
            <p:nvPr/>
          </p:nvSpPr>
          <p:spPr>
            <a:xfrm>
              <a:off x="4765566" y="3884394"/>
              <a:ext cx="1714782" cy="374582"/>
            </a:xfrm>
            <a:prstGeom prst="rect">
              <a:avLst/>
            </a:prstGeom>
            <a:noFill/>
          </p:spPr>
          <p:txBody>
            <a:bodyPr wrap="square">
              <a:spAutoFit/>
            </a:bodyPr>
            <a:lstStyle/>
            <a:p>
              <a:pPr lvl="0">
                <a:lnSpc>
                  <a:spcPct val="115000"/>
                </a:lnSpc>
              </a:pPr>
              <a:r>
                <a:rPr lang="es-EC" sz="1400" b="1" noProof="0" dirty="0">
                  <a:solidFill>
                    <a:schemeClr val="tx2">
                      <a:lumMod val="75000"/>
                    </a:schemeClr>
                  </a:solidFill>
                  <a:effectLst/>
                  <a:ea typeface="Calibri" panose="020F0502020204030204" pitchFamily="34" charset="0"/>
                  <a:cs typeface="Arial" panose="020B0604020202020204" pitchFamily="34" charset="0"/>
                </a:rPr>
                <a:t>Sardinas</a:t>
              </a:r>
            </a:p>
          </p:txBody>
        </p:sp>
        <p:sp>
          <p:nvSpPr>
            <p:cNvPr id="57" name="CuadroTexto 56">
              <a:extLst>
                <a:ext uri="{FF2B5EF4-FFF2-40B4-BE49-F238E27FC236}">
                  <a16:creationId xmlns:a16="http://schemas.microsoft.com/office/drawing/2014/main" id="{94C2D780-8035-0826-6BFE-9AF1B13D6F67}"/>
                </a:ext>
              </a:extLst>
            </p:cNvPr>
            <p:cNvSpPr txBox="1"/>
            <p:nvPr/>
          </p:nvSpPr>
          <p:spPr>
            <a:xfrm>
              <a:off x="4765566" y="4282708"/>
              <a:ext cx="901880" cy="397546"/>
            </a:xfrm>
            <a:prstGeom prst="rect">
              <a:avLst/>
            </a:prstGeom>
            <a:noFill/>
          </p:spPr>
          <p:txBody>
            <a:bodyPr wrap="square">
              <a:spAutoFit/>
            </a:bodyPr>
            <a:lstStyle/>
            <a:p>
              <a:r>
                <a:rPr lang="es-EC" sz="1600" noProof="0" dirty="0">
                  <a:solidFill>
                    <a:schemeClr val="tx2">
                      <a:lumMod val="75000"/>
                    </a:schemeClr>
                  </a:solidFill>
                  <a:latin typeface="+mn-lt"/>
                </a:rPr>
                <a:t>9%</a:t>
              </a:r>
            </a:p>
          </p:txBody>
        </p:sp>
        <p:cxnSp>
          <p:nvCxnSpPr>
            <p:cNvPr id="58" name="Conector recto 57">
              <a:extLst>
                <a:ext uri="{FF2B5EF4-FFF2-40B4-BE49-F238E27FC236}">
                  <a16:creationId xmlns:a16="http://schemas.microsoft.com/office/drawing/2014/main" id="{01825FE9-0FAC-20DF-5396-59403DEED772}"/>
                </a:ext>
              </a:extLst>
            </p:cNvPr>
            <p:cNvCxnSpPr>
              <a:cxnSpLocks/>
            </p:cNvCxnSpPr>
            <p:nvPr/>
          </p:nvCxnSpPr>
          <p:spPr>
            <a:xfrm>
              <a:off x="4765566" y="4268217"/>
              <a:ext cx="2867275" cy="0"/>
            </a:xfrm>
            <a:prstGeom prst="line">
              <a:avLst/>
            </a:prstGeom>
            <a:ln>
              <a:solidFill>
                <a:srgbClr val="332675"/>
              </a:solidFill>
            </a:ln>
          </p:spPr>
          <p:style>
            <a:lnRef idx="1">
              <a:schemeClr val="accent1"/>
            </a:lnRef>
            <a:fillRef idx="0">
              <a:schemeClr val="accent1"/>
            </a:fillRef>
            <a:effectRef idx="0">
              <a:schemeClr val="accent1"/>
            </a:effectRef>
            <a:fontRef idx="minor">
              <a:schemeClr val="tx1"/>
            </a:fontRef>
          </p:style>
        </p:cxnSp>
        <p:sp>
          <p:nvSpPr>
            <p:cNvPr id="59" name="Elipse 58">
              <a:extLst>
                <a:ext uri="{FF2B5EF4-FFF2-40B4-BE49-F238E27FC236}">
                  <a16:creationId xmlns:a16="http://schemas.microsoft.com/office/drawing/2014/main" id="{F37F9020-604E-167C-F5A8-C8F57EB4DD0A}"/>
                </a:ext>
              </a:extLst>
            </p:cNvPr>
            <p:cNvSpPr/>
            <p:nvPr/>
          </p:nvSpPr>
          <p:spPr>
            <a:xfrm>
              <a:off x="4146979" y="4783778"/>
              <a:ext cx="576000" cy="576000"/>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60" name="CuadroTexto 59">
              <a:extLst>
                <a:ext uri="{FF2B5EF4-FFF2-40B4-BE49-F238E27FC236}">
                  <a16:creationId xmlns:a16="http://schemas.microsoft.com/office/drawing/2014/main" id="{E2615E91-83A1-B806-D871-03AF8E354356}"/>
                </a:ext>
              </a:extLst>
            </p:cNvPr>
            <p:cNvSpPr txBox="1"/>
            <p:nvPr/>
          </p:nvSpPr>
          <p:spPr>
            <a:xfrm>
              <a:off x="4765566" y="4709894"/>
              <a:ext cx="2437854" cy="374582"/>
            </a:xfrm>
            <a:prstGeom prst="rect">
              <a:avLst/>
            </a:prstGeom>
            <a:noFill/>
          </p:spPr>
          <p:txBody>
            <a:bodyPr wrap="square">
              <a:spAutoFit/>
            </a:bodyPr>
            <a:lstStyle/>
            <a:p>
              <a:pPr lvl="0">
                <a:lnSpc>
                  <a:spcPct val="115000"/>
                </a:lnSpc>
              </a:pPr>
              <a:r>
                <a:rPr lang="es-EC" sz="1400" b="1" noProof="0" dirty="0">
                  <a:solidFill>
                    <a:schemeClr val="tx2">
                      <a:lumMod val="75000"/>
                    </a:schemeClr>
                  </a:solidFill>
                  <a:effectLst/>
                  <a:ea typeface="Calibri" panose="020F0502020204030204" pitchFamily="34" charset="0"/>
                  <a:cs typeface="Arial" panose="020B0604020202020204" pitchFamily="34" charset="0"/>
                </a:rPr>
                <a:t>Jugos de frutas</a:t>
              </a:r>
            </a:p>
          </p:txBody>
        </p:sp>
        <p:sp>
          <p:nvSpPr>
            <p:cNvPr id="61" name="CuadroTexto 60">
              <a:extLst>
                <a:ext uri="{FF2B5EF4-FFF2-40B4-BE49-F238E27FC236}">
                  <a16:creationId xmlns:a16="http://schemas.microsoft.com/office/drawing/2014/main" id="{ADE9BFB5-73F1-AFB5-AD4C-A8B2C4E335E7}"/>
                </a:ext>
              </a:extLst>
            </p:cNvPr>
            <p:cNvSpPr txBox="1"/>
            <p:nvPr/>
          </p:nvSpPr>
          <p:spPr>
            <a:xfrm>
              <a:off x="4765566" y="5108208"/>
              <a:ext cx="901880" cy="397546"/>
            </a:xfrm>
            <a:prstGeom prst="rect">
              <a:avLst/>
            </a:prstGeom>
            <a:noFill/>
          </p:spPr>
          <p:txBody>
            <a:bodyPr wrap="square">
              <a:spAutoFit/>
            </a:bodyPr>
            <a:lstStyle/>
            <a:p>
              <a:r>
                <a:rPr lang="es-EC" sz="1600" noProof="0" dirty="0">
                  <a:solidFill>
                    <a:schemeClr val="tx2">
                      <a:lumMod val="75000"/>
                    </a:schemeClr>
                  </a:solidFill>
                  <a:latin typeface="+mn-lt"/>
                </a:rPr>
                <a:t>6%</a:t>
              </a:r>
            </a:p>
          </p:txBody>
        </p:sp>
        <p:cxnSp>
          <p:nvCxnSpPr>
            <p:cNvPr id="62" name="Conector recto 61">
              <a:extLst>
                <a:ext uri="{FF2B5EF4-FFF2-40B4-BE49-F238E27FC236}">
                  <a16:creationId xmlns:a16="http://schemas.microsoft.com/office/drawing/2014/main" id="{5C0A01DC-320B-353B-7587-8D6E8C3D8264}"/>
                </a:ext>
              </a:extLst>
            </p:cNvPr>
            <p:cNvCxnSpPr>
              <a:cxnSpLocks/>
            </p:cNvCxnSpPr>
            <p:nvPr/>
          </p:nvCxnSpPr>
          <p:spPr>
            <a:xfrm>
              <a:off x="4765566" y="5093717"/>
              <a:ext cx="2761582" cy="0"/>
            </a:xfrm>
            <a:prstGeom prst="line">
              <a:avLst/>
            </a:prstGeom>
            <a:ln>
              <a:solidFill>
                <a:srgbClr val="332675"/>
              </a:solidFill>
            </a:ln>
          </p:spPr>
          <p:style>
            <a:lnRef idx="1">
              <a:schemeClr val="accent1"/>
            </a:lnRef>
            <a:fillRef idx="0">
              <a:schemeClr val="accent1"/>
            </a:fillRef>
            <a:effectRef idx="0">
              <a:schemeClr val="accent1"/>
            </a:effectRef>
            <a:fontRef idx="minor">
              <a:schemeClr val="tx1"/>
            </a:fontRef>
          </p:style>
        </p:cxnSp>
        <p:sp>
          <p:nvSpPr>
            <p:cNvPr id="193" name="Elipse 192">
              <a:extLst>
                <a:ext uri="{FF2B5EF4-FFF2-40B4-BE49-F238E27FC236}">
                  <a16:creationId xmlns:a16="http://schemas.microsoft.com/office/drawing/2014/main" id="{A206087C-DF46-7BC3-EF17-2ED204E9F6FE}"/>
                </a:ext>
              </a:extLst>
            </p:cNvPr>
            <p:cNvSpPr/>
            <p:nvPr/>
          </p:nvSpPr>
          <p:spPr>
            <a:xfrm>
              <a:off x="4146979" y="5609278"/>
              <a:ext cx="576000" cy="576000"/>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194" name="CuadroTexto 193">
              <a:extLst>
                <a:ext uri="{FF2B5EF4-FFF2-40B4-BE49-F238E27FC236}">
                  <a16:creationId xmlns:a16="http://schemas.microsoft.com/office/drawing/2014/main" id="{B668558A-59D4-8F8F-F151-FF37A4E0A579}"/>
                </a:ext>
              </a:extLst>
            </p:cNvPr>
            <p:cNvSpPr txBox="1"/>
            <p:nvPr/>
          </p:nvSpPr>
          <p:spPr>
            <a:xfrm>
              <a:off x="4765566" y="5535394"/>
              <a:ext cx="2437854" cy="374582"/>
            </a:xfrm>
            <a:prstGeom prst="rect">
              <a:avLst/>
            </a:prstGeom>
            <a:noFill/>
          </p:spPr>
          <p:txBody>
            <a:bodyPr wrap="square">
              <a:spAutoFit/>
            </a:bodyPr>
            <a:lstStyle/>
            <a:p>
              <a:pPr lvl="0">
                <a:lnSpc>
                  <a:spcPct val="115000"/>
                </a:lnSpc>
              </a:pPr>
              <a:r>
                <a:rPr lang="es-EC" sz="1400" b="1" noProof="0" dirty="0">
                  <a:solidFill>
                    <a:schemeClr val="tx2">
                      <a:lumMod val="75000"/>
                    </a:schemeClr>
                  </a:solidFill>
                  <a:effectLst/>
                  <a:ea typeface="Calibri" panose="020F0502020204030204" pitchFamily="34" charset="0"/>
                  <a:cs typeface="Arial" panose="020B0604020202020204" pitchFamily="34" charset="0"/>
                </a:rPr>
                <a:t>Pimienta</a:t>
              </a:r>
            </a:p>
          </p:txBody>
        </p:sp>
        <p:sp>
          <p:nvSpPr>
            <p:cNvPr id="195" name="CuadroTexto 194">
              <a:extLst>
                <a:ext uri="{FF2B5EF4-FFF2-40B4-BE49-F238E27FC236}">
                  <a16:creationId xmlns:a16="http://schemas.microsoft.com/office/drawing/2014/main" id="{A1354478-97A2-3E93-CDC2-77768092EB4F}"/>
                </a:ext>
              </a:extLst>
            </p:cNvPr>
            <p:cNvSpPr txBox="1"/>
            <p:nvPr/>
          </p:nvSpPr>
          <p:spPr>
            <a:xfrm>
              <a:off x="4765566" y="5916211"/>
              <a:ext cx="4353102" cy="397546"/>
            </a:xfrm>
            <a:prstGeom prst="rect">
              <a:avLst/>
            </a:prstGeom>
            <a:noFill/>
          </p:spPr>
          <p:txBody>
            <a:bodyPr wrap="square">
              <a:spAutoFit/>
            </a:bodyPr>
            <a:lstStyle/>
            <a:p>
              <a:r>
                <a:rPr lang="es-EC" sz="1600" noProof="0" dirty="0">
                  <a:solidFill>
                    <a:schemeClr val="tx2">
                      <a:lumMod val="75000"/>
                    </a:schemeClr>
                  </a:solidFill>
                  <a:latin typeface="+mn-lt"/>
                </a:rPr>
                <a:t>3,75¢/kg pero no menos del 8,5% </a:t>
              </a:r>
            </a:p>
          </p:txBody>
        </p:sp>
        <p:cxnSp>
          <p:nvCxnSpPr>
            <p:cNvPr id="196" name="Conector recto 195">
              <a:extLst>
                <a:ext uri="{FF2B5EF4-FFF2-40B4-BE49-F238E27FC236}">
                  <a16:creationId xmlns:a16="http://schemas.microsoft.com/office/drawing/2014/main" id="{F0EC3623-C8B3-5599-0135-323671781B48}"/>
                </a:ext>
              </a:extLst>
            </p:cNvPr>
            <p:cNvCxnSpPr>
              <a:cxnSpLocks/>
            </p:cNvCxnSpPr>
            <p:nvPr/>
          </p:nvCxnSpPr>
          <p:spPr>
            <a:xfrm>
              <a:off x="4765566" y="5919217"/>
              <a:ext cx="2761582" cy="0"/>
            </a:xfrm>
            <a:prstGeom prst="line">
              <a:avLst/>
            </a:prstGeom>
            <a:ln>
              <a:solidFill>
                <a:srgbClr val="332675"/>
              </a:solidFill>
            </a:ln>
          </p:spPr>
          <p:style>
            <a:lnRef idx="1">
              <a:schemeClr val="accent1"/>
            </a:lnRef>
            <a:fillRef idx="0">
              <a:schemeClr val="accent1"/>
            </a:fillRef>
            <a:effectRef idx="0">
              <a:schemeClr val="accent1"/>
            </a:effectRef>
            <a:fontRef idx="minor">
              <a:schemeClr val="tx1"/>
            </a:fontRef>
          </p:style>
        </p:cxnSp>
        <p:sp>
          <p:nvSpPr>
            <p:cNvPr id="198" name="Elipse 197">
              <a:extLst>
                <a:ext uri="{FF2B5EF4-FFF2-40B4-BE49-F238E27FC236}">
                  <a16:creationId xmlns:a16="http://schemas.microsoft.com/office/drawing/2014/main" id="{5A7BE150-8CED-D692-A98C-C96E07C7AC45}"/>
                </a:ext>
              </a:extLst>
            </p:cNvPr>
            <p:cNvSpPr/>
            <p:nvPr/>
          </p:nvSpPr>
          <p:spPr>
            <a:xfrm>
              <a:off x="4146979" y="6447137"/>
              <a:ext cx="576000" cy="576000"/>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199" name="CuadroTexto 198">
              <a:extLst>
                <a:ext uri="{FF2B5EF4-FFF2-40B4-BE49-F238E27FC236}">
                  <a16:creationId xmlns:a16="http://schemas.microsoft.com/office/drawing/2014/main" id="{E19D19E1-4968-E0BF-6536-A7DC5A9F6FA7}"/>
                </a:ext>
              </a:extLst>
            </p:cNvPr>
            <p:cNvSpPr txBox="1"/>
            <p:nvPr/>
          </p:nvSpPr>
          <p:spPr>
            <a:xfrm>
              <a:off x="4765566" y="6362986"/>
              <a:ext cx="2269389" cy="374582"/>
            </a:xfrm>
            <a:prstGeom prst="rect">
              <a:avLst/>
            </a:prstGeom>
            <a:noFill/>
          </p:spPr>
          <p:txBody>
            <a:bodyPr wrap="square">
              <a:spAutoFit/>
            </a:bodyPr>
            <a:lstStyle/>
            <a:p>
              <a:pPr lvl="0" algn="just">
                <a:lnSpc>
                  <a:spcPct val="115000"/>
                </a:lnSpc>
              </a:pPr>
              <a:r>
                <a:rPr lang="es-EC" sz="1400" b="1" noProof="0" dirty="0">
                  <a:solidFill>
                    <a:schemeClr val="tx2">
                      <a:lumMod val="75000"/>
                    </a:schemeClr>
                  </a:solidFill>
                  <a:effectLst/>
                  <a:ea typeface="Calibri" panose="020F0502020204030204" pitchFamily="34" charset="0"/>
                  <a:cs typeface="Arial" panose="020B0604020202020204" pitchFamily="34" charset="0"/>
                </a:rPr>
                <a:t>Aceite de palma</a:t>
              </a:r>
              <a:endParaRPr lang="es-EC" sz="1400" noProof="0" dirty="0">
                <a:solidFill>
                  <a:schemeClr val="tx2">
                    <a:lumMod val="75000"/>
                  </a:schemeClr>
                </a:solidFill>
                <a:effectLst/>
                <a:ea typeface="Calibri" panose="020F0502020204030204" pitchFamily="34" charset="0"/>
                <a:cs typeface="Arial" panose="020B0604020202020204" pitchFamily="34" charset="0"/>
              </a:endParaRPr>
            </a:p>
          </p:txBody>
        </p:sp>
        <p:sp>
          <p:nvSpPr>
            <p:cNvPr id="201" name="CuadroTexto 200">
              <a:extLst>
                <a:ext uri="{FF2B5EF4-FFF2-40B4-BE49-F238E27FC236}">
                  <a16:creationId xmlns:a16="http://schemas.microsoft.com/office/drawing/2014/main" id="{B9B65E16-B797-824E-F121-64BE826DFAD8}"/>
                </a:ext>
              </a:extLst>
            </p:cNvPr>
            <p:cNvSpPr txBox="1"/>
            <p:nvPr/>
          </p:nvSpPr>
          <p:spPr>
            <a:xfrm>
              <a:off x="4765566" y="6711998"/>
              <a:ext cx="901880" cy="397546"/>
            </a:xfrm>
            <a:prstGeom prst="rect">
              <a:avLst/>
            </a:prstGeom>
            <a:noFill/>
          </p:spPr>
          <p:txBody>
            <a:bodyPr wrap="square">
              <a:spAutoFit/>
            </a:bodyPr>
            <a:lstStyle/>
            <a:p>
              <a:r>
                <a:rPr lang="es-EC" sz="1600" noProof="0" dirty="0">
                  <a:solidFill>
                    <a:schemeClr val="tx2">
                      <a:lumMod val="75000"/>
                    </a:schemeClr>
                  </a:solidFill>
                  <a:latin typeface="+mn-lt"/>
                </a:rPr>
                <a:t>6%</a:t>
              </a:r>
            </a:p>
          </p:txBody>
        </p:sp>
        <p:cxnSp>
          <p:nvCxnSpPr>
            <p:cNvPr id="202" name="Conector recto 201">
              <a:extLst>
                <a:ext uri="{FF2B5EF4-FFF2-40B4-BE49-F238E27FC236}">
                  <a16:creationId xmlns:a16="http://schemas.microsoft.com/office/drawing/2014/main" id="{EF245DCF-BB7E-BE73-9558-8A4CD8134C9F}"/>
                </a:ext>
              </a:extLst>
            </p:cNvPr>
            <p:cNvCxnSpPr>
              <a:cxnSpLocks/>
            </p:cNvCxnSpPr>
            <p:nvPr/>
          </p:nvCxnSpPr>
          <p:spPr>
            <a:xfrm>
              <a:off x="4765566" y="6746809"/>
              <a:ext cx="997167" cy="0"/>
            </a:xfrm>
            <a:prstGeom prst="line">
              <a:avLst/>
            </a:prstGeom>
            <a:ln>
              <a:solidFill>
                <a:srgbClr val="332675"/>
              </a:solidFill>
            </a:ln>
          </p:spPr>
          <p:style>
            <a:lnRef idx="1">
              <a:schemeClr val="accent1"/>
            </a:lnRef>
            <a:fillRef idx="0">
              <a:schemeClr val="accent1"/>
            </a:fillRef>
            <a:effectRef idx="0">
              <a:schemeClr val="accent1"/>
            </a:effectRef>
            <a:fontRef idx="minor">
              <a:schemeClr val="tx1"/>
            </a:fontRef>
          </p:style>
        </p:cxnSp>
        <p:sp>
          <p:nvSpPr>
            <p:cNvPr id="203" name="Elipse 202">
              <a:extLst>
                <a:ext uri="{FF2B5EF4-FFF2-40B4-BE49-F238E27FC236}">
                  <a16:creationId xmlns:a16="http://schemas.microsoft.com/office/drawing/2014/main" id="{CA770C4B-CB75-0D0D-679C-B89F01E9CCCF}"/>
                </a:ext>
              </a:extLst>
            </p:cNvPr>
            <p:cNvSpPr/>
            <p:nvPr/>
          </p:nvSpPr>
          <p:spPr>
            <a:xfrm>
              <a:off x="4146979" y="7198686"/>
              <a:ext cx="576000" cy="576000"/>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04" name="CuadroTexto 203">
              <a:extLst>
                <a:ext uri="{FF2B5EF4-FFF2-40B4-BE49-F238E27FC236}">
                  <a16:creationId xmlns:a16="http://schemas.microsoft.com/office/drawing/2014/main" id="{3CA311BB-39F5-A5F7-A057-A47E46739F3C}"/>
                </a:ext>
              </a:extLst>
            </p:cNvPr>
            <p:cNvSpPr txBox="1"/>
            <p:nvPr/>
          </p:nvSpPr>
          <p:spPr>
            <a:xfrm>
              <a:off x="4765566" y="7183630"/>
              <a:ext cx="1219474" cy="374582"/>
            </a:xfrm>
            <a:prstGeom prst="rect">
              <a:avLst/>
            </a:prstGeom>
            <a:noFill/>
          </p:spPr>
          <p:txBody>
            <a:bodyPr wrap="square">
              <a:spAutoFit/>
            </a:bodyPr>
            <a:lstStyle/>
            <a:p>
              <a:pPr lvl="0">
                <a:lnSpc>
                  <a:spcPct val="115000"/>
                </a:lnSpc>
              </a:pPr>
              <a:r>
                <a:rPr lang="es-EC" sz="1400" b="1" noProof="0" dirty="0">
                  <a:solidFill>
                    <a:schemeClr val="tx2">
                      <a:lumMod val="75000"/>
                    </a:schemeClr>
                  </a:solidFill>
                  <a:effectLst/>
                  <a:ea typeface="Calibri" panose="020F0502020204030204" pitchFamily="34" charset="0"/>
                  <a:cs typeface="Arial" panose="020B0604020202020204" pitchFamily="34" charset="0"/>
                </a:rPr>
                <a:t>Confites</a:t>
              </a:r>
            </a:p>
          </p:txBody>
        </p:sp>
        <p:sp>
          <p:nvSpPr>
            <p:cNvPr id="205" name="CuadroTexto 204">
              <a:extLst>
                <a:ext uri="{FF2B5EF4-FFF2-40B4-BE49-F238E27FC236}">
                  <a16:creationId xmlns:a16="http://schemas.microsoft.com/office/drawing/2014/main" id="{E1BDA2D3-C6D0-2C24-1C4D-94AF129C5607}"/>
                </a:ext>
              </a:extLst>
            </p:cNvPr>
            <p:cNvSpPr txBox="1"/>
            <p:nvPr/>
          </p:nvSpPr>
          <p:spPr>
            <a:xfrm>
              <a:off x="4765566" y="7523116"/>
              <a:ext cx="901880" cy="397546"/>
            </a:xfrm>
            <a:prstGeom prst="rect">
              <a:avLst/>
            </a:prstGeom>
            <a:noFill/>
          </p:spPr>
          <p:txBody>
            <a:bodyPr wrap="square">
              <a:spAutoFit/>
            </a:bodyPr>
            <a:lstStyle/>
            <a:p>
              <a:r>
                <a:rPr lang="es-EC" sz="1600" noProof="0" dirty="0">
                  <a:solidFill>
                    <a:schemeClr val="tx2">
                      <a:lumMod val="75000"/>
                    </a:schemeClr>
                  </a:solidFill>
                  <a:latin typeface="+mn-lt"/>
                </a:rPr>
                <a:t>10%</a:t>
              </a:r>
            </a:p>
          </p:txBody>
        </p:sp>
        <p:cxnSp>
          <p:nvCxnSpPr>
            <p:cNvPr id="206" name="Conector recto 205">
              <a:extLst>
                <a:ext uri="{FF2B5EF4-FFF2-40B4-BE49-F238E27FC236}">
                  <a16:creationId xmlns:a16="http://schemas.microsoft.com/office/drawing/2014/main" id="{27C43D30-1D50-92B5-F4A8-0F1DAE959A7A}"/>
                </a:ext>
              </a:extLst>
            </p:cNvPr>
            <p:cNvCxnSpPr>
              <a:cxnSpLocks/>
            </p:cNvCxnSpPr>
            <p:nvPr/>
          </p:nvCxnSpPr>
          <p:spPr>
            <a:xfrm>
              <a:off x="4765566" y="7508625"/>
              <a:ext cx="2867275" cy="0"/>
            </a:xfrm>
            <a:prstGeom prst="line">
              <a:avLst/>
            </a:prstGeom>
            <a:ln>
              <a:solidFill>
                <a:srgbClr val="332675"/>
              </a:solidFill>
            </a:ln>
          </p:spPr>
          <p:style>
            <a:lnRef idx="1">
              <a:schemeClr val="accent1"/>
            </a:lnRef>
            <a:fillRef idx="0">
              <a:schemeClr val="accent1"/>
            </a:fillRef>
            <a:effectRef idx="0">
              <a:schemeClr val="accent1"/>
            </a:effectRef>
            <a:fontRef idx="minor">
              <a:schemeClr val="tx1"/>
            </a:fontRef>
          </p:style>
        </p:cxnSp>
        <p:sp>
          <p:nvSpPr>
            <p:cNvPr id="207" name="Elipse 206">
              <a:extLst>
                <a:ext uri="{FF2B5EF4-FFF2-40B4-BE49-F238E27FC236}">
                  <a16:creationId xmlns:a16="http://schemas.microsoft.com/office/drawing/2014/main" id="{8E9B5149-43E2-CFAD-60E8-0673C2E01AF3}"/>
                </a:ext>
              </a:extLst>
            </p:cNvPr>
            <p:cNvSpPr/>
            <p:nvPr/>
          </p:nvSpPr>
          <p:spPr>
            <a:xfrm>
              <a:off x="8478056" y="1443860"/>
              <a:ext cx="576000" cy="576000"/>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08" name="CuadroTexto 207">
              <a:extLst>
                <a:ext uri="{FF2B5EF4-FFF2-40B4-BE49-F238E27FC236}">
                  <a16:creationId xmlns:a16="http://schemas.microsoft.com/office/drawing/2014/main" id="{9124B621-7350-674D-239C-89B3C2FDDE23}"/>
                </a:ext>
              </a:extLst>
            </p:cNvPr>
            <p:cNvSpPr txBox="1"/>
            <p:nvPr/>
          </p:nvSpPr>
          <p:spPr>
            <a:xfrm>
              <a:off x="9118670" y="1416353"/>
              <a:ext cx="1880296" cy="374582"/>
            </a:xfrm>
            <a:prstGeom prst="rect">
              <a:avLst/>
            </a:prstGeom>
            <a:noFill/>
          </p:spPr>
          <p:txBody>
            <a:bodyPr wrap="square">
              <a:spAutoFit/>
            </a:bodyPr>
            <a:lstStyle/>
            <a:p>
              <a:pPr lvl="0">
                <a:lnSpc>
                  <a:spcPct val="115000"/>
                </a:lnSpc>
              </a:pPr>
              <a:r>
                <a:rPr lang="es-EC" sz="1400" b="1" noProof="0" dirty="0">
                  <a:solidFill>
                    <a:schemeClr val="tx2">
                      <a:lumMod val="75000"/>
                    </a:schemeClr>
                  </a:solidFill>
                  <a:effectLst/>
                  <a:ea typeface="Calibri" panose="020F0502020204030204" pitchFamily="34" charset="0"/>
                  <a:cs typeface="Arial" panose="020B0604020202020204" pitchFamily="34" charset="0"/>
                </a:rPr>
                <a:t>Chocolates</a:t>
              </a:r>
            </a:p>
          </p:txBody>
        </p:sp>
        <p:sp>
          <p:nvSpPr>
            <p:cNvPr id="209" name="CuadroTexto 208">
              <a:extLst>
                <a:ext uri="{FF2B5EF4-FFF2-40B4-BE49-F238E27FC236}">
                  <a16:creationId xmlns:a16="http://schemas.microsoft.com/office/drawing/2014/main" id="{8E2C0837-69B2-39D8-54BD-0B8E91349F33}"/>
                </a:ext>
              </a:extLst>
            </p:cNvPr>
            <p:cNvSpPr txBox="1"/>
            <p:nvPr/>
          </p:nvSpPr>
          <p:spPr>
            <a:xfrm>
              <a:off x="9118670" y="1768290"/>
              <a:ext cx="901880" cy="397546"/>
            </a:xfrm>
            <a:prstGeom prst="rect">
              <a:avLst/>
            </a:prstGeom>
            <a:noFill/>
          </p:spPr>
          <p:txBody>
            <a:bodyPr wrap="square">
              <a:spAutoFit/>
            </a:bodyPr>
            <a:lstStyle/>
            <a:p>
              <a:r>
                <a:rPr lang="es-EC" sz="1600" noProof="0" dirty="0">
                  <a:solidFill>
                    <a:schemeClr val="tx2">
                      <a:lumMod val="75000"/>
                    </a:schemeClr>
                  </a:solidFill>
                  <a:latin typeface="+mn-lt"/>
                </a:rPr>
                <a:t>6%</a:t>
              </a:r>
            </a:p>
          </p:txBody>
        </p:sp>
        <p:cxnSp>
          <p:nvCxnSpPr>
            <p:cNvPr id="210" name="Conector recto 209">
              <a:extLst>
                <a:ext uri="{FF2B5EF4-FFF2-40B4-BE49-F238E27FC236}">
                  <a16:creationId xmlns:a16="http://schemas.microsoft.com/office/drawing/2014/main" id="{56BFF2D7-B102-1A73-ECE1-3B084A789326}"/>
                </a:ext>
              </a:extLst>
            </p:cNvPr>
            <p:cNvCxnSpPr>
              <a:cxnSpLocks/>
            </p:cNvCxnSpPr>
            <p:nvPr/>
          </p:nvCxnSpPr>
          <p:spPr>
            <a:xfrm>
              <a:off x="9118670" y="1753799"/>
              <a:ext cx="2867275" cy="0"/>
            </a:xfrm>
            <a:prstGeom prst="line">
              <a:avLst/>
            </a:prstGeom>
            <a:ln>
              <a:solidFill>
                <a:srgbClr val="332675"/>
              </a:solidFill>
            </a:ln>
          </p:spPr>
          <p:style>
            <a:lnRef idx="1">
              <a:schemeClr val="accent1"/>
            </a:lnRef>
            <a:fillRef idx="0">
              <a:schemeClr val="accent1"/>
            </a:fillRef>
            <a:effectRef idx="0">
              <a:schemeClr val="accent1"/>
            </a:effectRef>
            <a:fontRef idx="minor">
              <a:schemeClr val="tx1"/>
            </a:fontRef>
          </p:style>
        </p:cxnSp>
        <p:sp>
          <p:nvSpPr>
            <p:cNvPr id="211" name="Elipse 210">
              <a:extLst>
                <a:ext uri="{FF2B5EF4-FFF2-40B4-BE49-F238E27FC236}">
                  <a16:creationId xmlns:a16="http://schemas.microsoft.com/office/drawing/2014/main" id="{34264149-D7B7-75F1-BCFD-F6A7589444D6}"/>
                </a:ext>
              </a:extLst>
            </p:cNvPr>
            <p:cNvSpPr/>
            <p:nvPr/>
          </p:nvSpPr>
          <p:spPr>
            <a:xfrm>
              <a:off x="8478056" y="2269360"/>
              <a:ext cx="576000" cy="576000"/>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12" name="CuadroTexto 211">
              <a:extLst>
                <a:ext uri="{FF2B5EF4-FFF2-40B4-BE49-F238E27FC236}">
                  <a16:creationId xmlns:a16="http://schemas.microsoft.com/office/drawing/2014/main" id="{5A8217B7-8EA3-9106-A820-EAF96DDBE8EF}"/>
                </a:ext>
              </a:extLst>
            </p:cNvPr>
            <p:cNvSpPr txBox="1"/>
            <p:nvPr/>
          </p:nvSpPr>
          <p:spPr>
            <a:xfrm>
              <a:off x="9118670" y="2195476"/>
              <a:ext cx="3129386" cy="374582"/>
            </a:xfrm>
            <a:prstGeom prst="rect">
              <a:avLst/>
            </a:prstGeom>
            <a:noFill/>
          </p:spPr>
          <p:txBody>
            <a:bodyPr wrap="square">
              <a:spAutoFit/>
            </a:bodyPr>
            <a:lstStyle/>
            <a:p>
              <a:pPr lvl="0">
                <a:lnSpc>
                  <a:spcPct val="115000"/>
                </a:lnSpc>
              </a:pPr>
              <a:r>
                <a:rPr lang="es-EC" sz="1400" b="1" noProof="0" dirty="0">
                  <a:solidFill>
                    <a:schemeClr val="tx2">
                      <a:lumMod val="75000"/>
                    </a:schemeClr>
                  </a:solidFill>
                  <a:effectLst/>
                  <a:ea typeface="Calibri" panose="020F0502020204030204" pitchFamily="34" charset="0"/>
                  <a:cs typeface="Arial" panose="020B0604020202020204" pitchFamily="34" charset="0"/>
                </a:rPr>
                <a:t>Hortalizas en conserva </a:t>
              </a:r>
            </a:p>
          </p:txBody>
        </p:sp>
        <p:sp>
          <p:nvSpPr>
            <p:cNvPr id="213" name="CuadroTexto 212">
              <a:extLst>
                <a:ext uri="{FF2B5EF4-FFF2-40B4-BE49-F238E27FC236}">
                  <a16:creationId xmlns:a16="http://schemas.microsoft.com/office/drawing/2014/main" id="{A651F916-28B7-63ED-2B20-93DF137E15D8}"/>
                </a:ext>
              </a:extLst>
            </p:cNvPr>
            <p:cNvSpPr txBox="1"/>
            <p:nvPr/>
          </p:nvSpPr>
          <p:spPr>
            <a:xfrm>
              <a:off x="9118670" y="2593790"/>
              <a:ext cx="901880" cy="397546"/>
            </a:xfrm>
            <a:prstGeom prst="rect">
              <a:avLst/>
            </a:prstGeom>
            <a:noFill/>
          </p:spPr>
          <p:txBody>
            <a:bodyPr wrap="square">
              <a:spAutoFit/>
            </a:bodyPr>
            <a:lstStyle/>
            <a:p>
              <a:r>
                <a:rPr lang="es-EC" sz="1600" noProof="0" dirty="0">
                  <a:solidFill>
                    <a:schemeClr val="tx2">
                      <a:lumMod val="75000"/>
                    </a:schemeClr>
                  </a:solidFill>
                  <a:latin typeface="+mn-lt"/>
                </a:rPr>
                <a:t>17%</a:t>
              </a:r>
            </a:p>
          </p:txBody>
        </p:sp>
        <p:cxnSp>
          <p:nvCxnSpPr>
            <p:cNvPr id="214" name="Conector recto 213">
              <a:extLst>
                <a:ext uri="{FF2B5EF4-FFF2-40B4-BE49-F238E27FC236}">
                  <a16:creationId xmlns:a16="http://schemas.microsoft.com/office/drawing/2014/main" id="{1BE08D8E-BB27-DF02-92B2-5E11B0FDC5C9}"/>
                </a:ext>
              </a:extLst>
            </p:cNvPr>
            <p:cNvCxnSpPr>
              <a:cxnSpLocks/>
            </p:cNvCxnSpPr>
            <p:nvPr/>
          </p:nvCxnSpPr>
          <p:spPr>
            <a:xfrm>
              <a:off x="9118670" y="2579299"/>
              <a:ext cx="2867275" cy="0"/>
            </a:xfrm>
            <a:prstGeom prst="line">
              <a:avLst/>
            </a:prstGeom>
            <a:ln>
              <a:solidFill>
                <a:srgbClr val="332675"/>
              </a:solidFill>
            </a:ln>
          </p:spPr>
          <p:style>
            <a:lnRef idx="1">
              <a:schemeClr val="accent1"/>
            </a:lnRef>
            <a:fillRef idx="0">
              <a:schemeClr val="accent1"/>
            </a:fillRef>
            <a:effectRef idx="0">
              <a:schemeClr val="accent1"/>
            </a:effectRef>
            <a:fontRef idx="minor">
              <a:schemeClr val="tx1"/>
            </a:fontRef>
          </p:style>
        </p:cxnSp>
        <p:sp>
          <p:nvSpPr>
            <p:cNvPr id="215" name="Elipse 214">
              <a:extLst>
                <a:ext uri="{FF2B5EF4-FFF2-40B4-BE49-F238E27FC236}">
                  <a16:creationId xmlns:a16="http://schemas.microsoft.com/office/drawing/2014/main" id="{CBBE0527-EF9B-44F3-EC42-C4C2222C3A13}"/>
                </a:ext>
              </a:extLst>
            </p:cNvPr>
            <p:cNvSpPr/>
            <p:nvPr/>
          </p:nvSpPr>
          <p:spPr>
            <a:xfrm>
              <a:off x="8478056" y="3094860"/>
              <a:ext cx="576000" cy="576000"/>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16" name="CuadroTexto 215">
              <a:extLst>
                <a:ext uri="{FF2B5EF4-FFF2-40B4-BE49-F238E27FC236}">
                  <a16:creationId xmlns:a16="http://schemas.microsoft.com/office/drawing/2014/main" id="{5C2EF87A-6776-5B75-A6E5-5512F9D6FA5D}"/>
                </a:ext>
              </a:extLst>
            </p:cNvPr>
            <p:cNvSpPr txBox="1"/>
            <p:nvPr/>
          </p:nvSpPr>
          <p:spPr>
            <a:xfrm>
              <a:off x="9118670" y="2932463"/>
              <a:ext cx="3690463" cy="956445"/>
            </a:xfrm>
            <a:prstGeom prst="rect">
              <a:avLst/>
            </a:prstGeom>
            <a:noFill/>
          </p:spPr>
          <p:txBody>
            <a:bodyPr wrap="square">
              <a:spAutoFit/>
            </a:bodyPr>
            <a:lstStyle/>
            <a:p>
              <a:pPr lvl="0">
                <a:lnSpc>
                  <a:spcPct val="115000"/>
                </a:lnSpc>
              </a:pPr>
              <a:r>
                <a:rPr lang="es-EC" sz="1400" b="1" noProof="0" dirty="0">
                  <a:solidFill>
                    <a:schemeClr val="tx2">
                      <a:lumMod val="75000"/>
                    </a:schemeClr>
                  </a:solidFill>
                  <a:effectLst/>
                  <a:ea typeface="Calibri" panose="020F0502020204030204" pitchFamily="34" charset="0"/>
                  <a:cs typeface="Arial" panose="020B0604020202020204" pitchFamily="34" charset="0"/>
                </a:rPr>
                <a:t>Preparaciones alimenticias homogeneizadas</a:t>
              </a:r>
            </a:p>
            <a:p>
              <a:pPr lvl="0">
                <a:lnSpc>
                  <a:spcPct val="115000"/>
                </a:lnSpc>
              </a:pPr>
              <a:endParaRPr lang="es-EC" sz="1400" b="1" noProof="0" dirty="0">
                <a:solidFill>
                  <a:schemeClr val="tx2">
                    <a:lumMod val="75000"/>
                  </a:schemeClr>
                </a:solidFill>
                <a:effectLst/>
                <a:ea typeface="Calibri" panose="020F0502020204030204" pitchFamily="34" charset="0"/>
                <a:cs typeface="Arial" panose="020B0604020202020204" pitchFamily="34" charset="0"/>
              </a:endParaRPr>
            </a:p>
          </p:txBody>
        </p:sp>
        <p:sp>
          <p:nvSpPr>
            <p:cNvPr id="217" name="CuadroTexto 216">
              <a:extLst>
                <a:ext uri="{FF2B5EF4-FFF2-40B4-BE49-F238E27FC236}">
                  <a16:creationId xmlns:a16="http://schemas.microsoft.com/office/drawing/2014/main" id="{D89BFCAF-E55D-B435-ED39-197D5729C36D}"/>
                </a:ext>
              </a:extLst>
            </p:cNvPr>
            <p:cNvSpPr txBox="1"/>
            <p:nvPr/>
          </p:nvSpPr>
          <p:spPr>
            <a:xfrm>
              <a:off x="9118670" y="3557891"/>
              <a:ext cx="901880" cy="397546"/>
            </a:xfrm>
            <a:prstGeom prst="rect">
              <a:avLst/>
            </a:prstGeom>
            <a:noFill/>
          </p:spPr>
          <p:txBody>
            <a:bodyPr wrap="square">
              <a:spAutoFit/>
            </a:bodyPr>
            <a:lstStyle/>
            <a:p>
              <a:r>
                <a:rPr lang="es-EC" sz="1600" noProof="0" dirty="0">
                  <a:solidFill>
                    <a:schemeClr val="tx2">
                      <a:lumMod val="75000"/>
                    </a:schemeClr>
                  </a:solidFill>
                  <a:latin typeface="+mn-lt"/>
                </a:rPr>
                <a:t>11%</a:t>
              </a:r>
            </a:p>
          </p:txBody>
        </p:sp>
        <p:cxnSp>
          <p:nvCxnSpPr>
            <p:cNvPr id="218" name="Conector recto 217">
              <a:extLst>
                <a:ext uri="{FF2B5EF4-FFF2-40B4-BE49-F238E27FC236}">
                  <a16:creationId xmlns:a16="http://schemas.microsoft.com/office/drawing/2014/main" id="{E9DF085F-F617-18C6-BA15-1FF9A89A0EC0}"/>
                </a:ext>
              </a:extLst>
            </p:cNvPr>
            <p:cNvCxnSpPr>
              <a:cxnSpLocks/>
            </p:cNvCxnSpPr>
            <p:nvPr/>
          </p:nvCxnSpPr>
          <p:spPr>
            <a:xfrm>
              <a:off x="9118670" y="3583159"/>
              <a:ext cx="2761582" cy="0"/>
            </a:xfrm>
            <a:prstGeom prst="line">
              <a:avLst/>
            </a:prstGeom>
            <a:ln>
              <a:solidFill>
                <a:srgbClr val="332675"/>
              </a:solidFill>
            </a:ln>
          </p:spPr>
          <p:style>
            <a:lnRef idx="1">
              <a:schemeClr val="accent1"/>
            </a:lnRef>
            <a:fillRef idx="0">
              <a:schemeClr val="accent1"/>
            </a:fillRef>
            <a:effectRef idx="0">
              <a:schemeClr val="accent1"/>
            </a:effectRef>
            <a:fontRef idx="minor">
              <a:schemeClr val="tx1"/>
            </a:fontRef>
          </p:style>
        </p:cxnSp>
        <p:sp>
          <p:nvSpPr>
            <p:cNvPr id="219" name="Elipse 218">
              <a:extLst>
                <a:ext uri="{FF2B5EF4-FFF2-40B4-BE49-F238E27FC236}">
                  <a16:creationId xmlns:a16="http://schemas.microsoft.com/office/drawing/2014/main" id="{8B6E7B34-D4D8-AC9A-3508-14D4FE6C026F}"/>
                </a:ext>
              </a:extLst>
            </p:cNvPr>
            <p:cNvSpPr/>
            <p:nvPr/>
          </p:nvSpPr>
          <p:spPr>
            <a:xfrm>
              <a:off x="8478056" y="3920360"/>
              <a:ext cx="576000" cy="576000"/>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20" name="CuadroTexto 219">
              <a:extLst>
                <a:ext uri="{FF2B5EF4-FFF2-40B4-BE49-F238E27FC236}">
                  <a16:creationId xmlns:a16="http://schemas.microsoft.com/office/drawing/2014/main" id="{C11C6A70-B84E-83AB-00C7-2912763F6573}"/>
                </a:ext>
              </a:extLst>
            </p:cNvPr>
            <p:cNvSpPr txBox="1"/>
            <p:nvPr/>
          </p:nvSpPr>
          <p:spPr>
            <a:xfrm>
              <a:off x="9118670" y="3859176"/>
              <a:ext cx="2437854" cy="374582"/>
            </a:xfrm>
            <a:prstGeom prst="rect">
              <a:avLst/>
            </a:prstGeom>
            <a:noFill/>
          </p:spPr>
          <p:txBody>
            <a:bodyPr wrap="square">
              <a:spAutoFit/>
            </a:bodyPr>
            <a:lstStyle/>
            <a:p>
              <a:pPr lvl="0">
                <a:lnSpc>
                  <a:spcPct val="115000"/>
                </a:lnSpc>
              </a:pPr>
              <a:r>
                <a:rPr lang="es-EC" sz="1400" b="1" noProof="0" dirty="0">
                  <a:solidFill>
                    <a:schemeClr val="tx2">
                      <a:lumMod val="75000"/>
                    </a:schemeClr>
                  </a:solidFill>
                  <a:effectLst/>
                  <a:ea typeface="Calibri" panose="020F0502020204030204" pitchFamily="34" charset="0"/>
                  <a:cs typeface="Arial" panose="020B0604020202020204" pitchFamily="34" charset="0"/>
                </a:rPr>
                <a:t>Agua mineral</a:t>
              </a:r>
            </a:p>
          </p:txBody>
        </p:sp>
        <p:sp>
          <p:nvSpPr>
            <p:cNvPr id="221" name="CuadroTexto 220">
              <a:extLst>
                <a:ext uri="{FF2B5EF4-FFF2-40B4-BE49-F238E27FC236}">
                  <a16:creationId xmlns:a16="http://schemas.microsoft.com/office/drawing/2014/main" id="{2477A6B9-594A-F9EC-C62C-4326962C70CE}"/>
                </a:ext>
              </a:extLst>
            </p:cNvPr>
            <p:cNvSpPr txBox="1"/>
            <p:nvPr/>
          </p:nvSpPr>
          <p:spPr>
            <a:xfrm>
              <a:off x="9118670" y="4244791"/>
              <a:ext cx="2399575" cy="686670"/>
            </a:xfrm>
            <a:prstGeom prst="rect">
              <a:avLst/>
            </a:prstGeom>
            <a:noFill/>
          </p:spPr>
          <p:txBody>
            <a:bodyPr wrap="square">
              <a:spAutoFit/>
            </a:bodyPr>
            <a:lstStyle/>
            <a:p>
              <a:r>
                <a:rPr lang="es-EC" sz="1600" noProof="0" dirty="0">
                  <a:solidFill>
                    <a:schemeClr val="tx2">
                      <a:lumMod val="75000"/>
                    </a:schemeClr>
                  </a:solidFill>
                  <a:latin typeface="+mn-lt"/>
                </a:rPr>
                <a:t>11% </a:t>
              </a:r>
            </a:p>
            <a:p>
              <a:endParaRPr lang="es-EC" sz="1600" noProof="0" dirty="0">
                <a:solidFill>
                  <a:schemeClr val="tx2">
                    <a:lumMod val="75000"/>
                  </a:schemeClr>
                </a:solidFill>
                <a:latin typeface="+mn-lt"/>
              </a:endParaRPr>
            </a:p>
          </p:txBody>
        </p:sp>
        <p:cxnSp>
          <p:nvCxnSpPr>
            <p:cNvPr id="222" name="Conector recto 221">
              <a:extLst>
                <a:ext uri="{FF2B5EF4-FFF2-40B4-BE49-F238E27FC236}">
                  <a16:creationId xmlns:a16="http://schemas.microsoft.com/office/drawing/2014/main" id="{D31331B3-5624-0E86-ECF0-A63BB2DC2A6F}"/>
                </a:ext>
              </a:extLst>
            </p:cNvPr>
            <p:cNvCxnSpPr>
              <a:cxnSpLocks/>
            </p:cNvCxnSpPr>
            <p:nvPr/>
          </p:nvCxnSpPr>
          <p:spPr>
            <a:xfrm>
              <a:off x="9118670" y="4230299"/>
              <a:ext cx="2761582" cy="0"/>
            </a:xfrm>
            <a:prstGeom prst="line">
              <a:avLst/>
            </a:prstGeom>
            <a:ln>
              <a:solidFill>
                <a:srgbClr val="332675"/>
              </a:solidFill>
            </a:ln>
          </p:spPr>
          <p:style>
            <a:lnRef idx="1">
              <a:schemeClr val="accent1"/>
            </a:lnRef>
            <a:fillRef idx="0">
              <a:schemeClr val="accent1"/>
            </a:fillRef>
            <a:effectRef idx="0">
              <a:schemeClr val="accent1"/>
            </a:effectRef>
            <a:fontRef idx="minor">
              <a:schemeClr val="tx1"/>
            </a:fontRef>
          </p:style>
        </p:cxnSp>
        <p:sp>
          <p:nvSpPr>
            <p:cNvPr id="237" name="Elipse 236">
              <a:extLst>
                <a:ext uri="{FF2B5EF4-FFF2-40B4-BE49-F238E27FC236}">
                  <a16:creationId xmlns:a16="http://schemas.microsoft.com/office/drawing/2014/main" id="{33DFDD60-A970-8870-188A-5DD10A805DCE}"/>
                </a:ext>
              </a:extLst>
            </p:cNvPr>
            <p:cNvSpPr/>
            <p:nvPr/>
          </p:nvSpPr>
          <p:spPr>
            <a:xfrm>
              <a:off x="8478056" y="4669660"/>
              <a:ext cx="576000" cy="576000"/>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38" name="CuadroTexto 237">
              <a:extLst>
                <a:ext uri="{FF2B5EF4-FFF2-40B4-BE49-F238E27FC236}">
                  <a16:creationId xmlns:a16="http://schemas.microsoft.com/office/drawing/2014/main" id="{0C81E71D-721D-B0BD-C569-25DC1A848884}"/>
                </a:ext>
              </a:extLst>
            </p:cNvPr>
            <p:cNvSpPr txBox="1"/>
            <p:nvPr/>
          </p:nvSpPr>
          <p:spPr>
            <a:xfrm>
              <a:off x="9118668" y="4595777"/>
              <a:ext cx="3137944" cy="374582"/>
            </a:xfrm>
            <a:prstGeom prst="rect">
              <a:avLst/>
            </a:prstGeom>
            <a:noFill/>
          </p:spPr>
          <p:txBody>
            <a:bodyPr wrap="square">
              <a:spAutoFit/>
            </a:bodyPr>
            <a:lstStyle/>
            <a:p>
              <a:pPr lvl="0">
                <a:lnSpc>
                  <a:spcPct val="115000"/>
                </a:lnSpc>
              </a:pPr>
              <a:r>
                <a:rPr lang="es-EC" sz="1400" b="1" noProof="0" dirty="0">
                  <a:solidFill>
                    <a:schemeClr val="tx2">
                      <a:lumMod val="75000"/>
                    </a:schemeClr>
                  </a:solidFill>
                  <a:effectLst/>
                  <a:ea typeface="Calibri" panose="020F0502020204030204" pitchFamily="34" charset="0"/>
                  <a:cs typeface="Arial" panose="020B0604020202020204" pitchFamily="34" charset="0"/>
                </a:rPr>
                <a:t>Textiles y confecciones</a:t>
              </a:r>
            </a:p>
          </p:txBody>
        </p:sp>
        <p:sp>
          <p:nvSpPr>
            <p:cNvPr id="239" name="CuadroTexto 238">
              <a:extLst>
                <a:ext uri="{FF2B5EF4-FFF2-40B4-BE49-F238E27FC236}">
                  <a16:creationId xmlns:a16="http://schemas.microsoft.com/office/drawing/2014/main" id="{E2FC16A2-7139-EAB1-EFBA-215E60CD6DE8}"/>
                </a:ext>
              </a:extLst>
            </p:cNvPr>
            <p:cNvSpPr txBox="1"/>
            <p:nvPr/>
          </p:nvSpPr>
          <p:spPr>
            <a:xfrm>
              <a:off x="9118670" y="4994090"/>
              <a:ext cx="901880" cy="397546"/>
            </a:xfrm>
            <a:prstGeom prst="rect">
              <a:avLst/>
            </a:prstGeom>
            <a:noFill/>
          </p:spPr>
          <p:txBody>
            <a:bodyPr wrap="square">
              <a:spAutoFit/>
            </a:bodyPr>
            <a:lstStyle/>
            <a:p>
              <a:r>
                <a:rPr lang="es-EC" sz="1600" noProof="0" dirty="0">
                  <a:solidFill>
                    <a:schemeClr val="tx2">
                      <a:lumMod val="75000"/>
                    </a:schemeClr>
                  </a:solidFill>
                  <a:latin typeface="+mn-lt"/>
                </a:rPr>
                <a:t>18%</a:t>
              </a:r>
            </a:p>
          </p:txBody>
        </p:sp>
        <p:cxnSp>
          <p:nvCxnSpPr>
            <p:cNvPr id="240" name="Conector recto 239">
              <a:extLst>
                <a:ext uri="{FF2B5EF4-FFF2-40B4-BE49-F238E27FC236}">
                  <a16:creationId xmlns:a16="http://schemas.microsoft.com/office/drawing/2014/main" id="{D5EFCAE6-17EF-17CD-EB4A-0F91DFEC1824}"/>
                </a:ext>
              </a:extLst>
            </p:cNvPr>
            <p:cNvCxnSpPr>
              <a:cxnSpLocks/>
            </p:cNvCxnSpPr>
            <p:nvPr/>
          </p:nvCxnSpPr>
          <p:spPr>
            <a:xfrm>
              <a:off x="9118670" y="4979599"/>
              <a:ext cx="2761582" cy="0"/>
            </a:xfrm>
            <a:prstGeom prst="line">
              <a:avLst/>
            </a:prstGeom>
            <a:ln>
              <a:solidFill>
                <a:srgbClr val="332675"/>
              </a:solidFill>
            </a:ln>
          </p:spPr>
          <p:style>
            <a:lnRef idx="1">
              <a:schemeClr val="accent1"/>
            </a:lnRef>
            <a:fillRef idx="0">
              <a:schemeClr val="accent1"/>
            </a:fillRef>
            <a:effectRef idx="0">
              <a:schemeClr val="accent1"/>
            </a:effectRef>
            <a:fontRef idx="minor">
              <a:schemeClr val="tx1"/>
            </a:fontRef>
          </p:style>
        </p:cxnSp>
        <p:sp>
          <p:nvSpPr>
            <p:cNvPr id="241" name="Elipse 240">
              <a:extLst>
                <a:ext uri="{FF2B5EF4-FFF2-40B4-BE49-F238E27FC236}">
                  <a16:creationId xmlns:a16="http://schemas.microsoft.com/office/drawing/2014/main" id="{012A1C27-957D-1670-2D3E-0B507F7CD272}"/>
                </a:ext>
              </a:extLst>
            </p:cNvPr>
            <p:cNvSpPr/>
            <p:nvPr/>
          </p:nvSpPr>
          <p:spPr>
            <a:xfrm>
              <a:off x="8478056" y="5495160"/>
              <a:ext cx="576000" cy="576000"/>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42" name="CuadroTexto 241">
              <a:extLst>
                <a:ext uri="{FF2B5EF4-FFF2-40B4-BE49-F238E27FC236}">
                  <a16:creationId xmlns:a16="http://schemas.microsoft.com/office/drawing/2014/main" id="{130D1A35-FE0C-8663-8BC2-425D3C407948}"/>
                </a:ext>
              </a:extLst>
            </p:cNvPr>
            <p:cNvSpPr txBox="1"/>
            <p:nvPr/>
          </p:nvSpPr>
          <p:spPr>
            <a:xfrm>
              <a:off x="9118670" y="5421276"/>
              <a:ext cx="2437854" cy="374582"/>
            </a:xfrm>
            <a:prstGeom prst="rect">
              <a:avLst/>
            </a:prstGeom>
            <a:noFill/>
          </p:spPr>
          <p:txBody>
            <a:bodyPr wrap="square">
              <a:spAutoFit/>
            </a:bodyPr>
            <a:lstStyle/>
            <a:p>
              <a:pPr lvl="0">
                <a:lnSpc>
                  <a:spcPct val="115000"/>
                </a:lnSpc>
              </a:pPr>
              <a:r>
                <a:rPr lang="es-EC" sz="1400" b="1" noProof="0" dirty="0" err="1">
                  <a:solidFill>
                    <a:schemeClr val="tx2">
                      <a:lumMod val="75000"/>
                    </a:schemeClr>
                  </a:solidFill>
                  <a:effectLst/>
                  <a:ea typeface="Calibri" panose="020F0502020204030204" pitchFamily="34" charset="0"/>
                  <a:cs typeface="Arial" panose="020B0604020202020204" pitchFamily="34" charset="0"/>
                </a:rPr>
                <a:t>Céramica</a:t>
              </a:r>
              <a:endParaRPr lang="es-EC" sz="1400" b="1" noProof="0" dirty="0">
                <a:solidFill>
                  <a:schemeClr val="tx2">
                    <a:lumMod val="75000"/>
                  </a:schemeClr>
                </a:solidFill>
                <a:effectLst/>
                <a:ea typeface="Calibri" panose="020F0502020204030204" pitchFamily="34" charset="0"/>
                <a:cs typeface="Arial" panose="020B0604020202020204" pitchFamily="34" charset="0"/>
              </a:endParaRPr>
            </a:p>
          </p:txBody>
        </p:sp>
        <p:cxnSp>
          <p:nvCxnSpPr>
            <p:cNvPr id="243" name="Conector recto 242">
              <a:extLst>
                <a:ext uri="{FF2B5EF4-FFF2-40B4-BE49-F238E27FC236}">
                  <a16:creationId xmlns:a16="http://schemas.microsoft.com/office/drawing/2014/main" id="{163A5394-17F3-0D63-CBC9-E52298B02D6F}"/>
                </a:ext>
              </a:extLst>
            </p:cNvPr>
            <p:cNvCxnSpPr>
              <a:cxnSpLocks/>
            </p:cNvCxnSpPr>
            <p:nvPr/>
          </p:nvCxnSpPr>
          <p:spPr>
            <a:xfrm>
              <a:off x="9118670" y="5805099"/>
              <a:ext cx="2761582" cy="0"/>
            </a:xfrm>
            <a:prstGeom prst="line">
              <a:avLst/>
            </a:prstGeom>
            <a:ln>
              <a:solidFill>
                <a:srgbClr val="332675"/>
              </a:solidFill>
            </a:ln>
          </p:spPr>
          <p:style>
            <a:lnRef idx="1">
              <a:schemeClr val="accent1"/>
            </a:lnRef>
            <a:fillRef idx="0">
              <a:schemeClr val="accent1"/>
            </a:fillRef>
            <a:effectRef idx="0">
              <a:schemeClr val="accent1"/>
            </a:effectRef>
            <a:fontRef idx="minor">
              <a:schemeClr val="tx1"/>
            </a:fontRef>
          </p:style>
        </p:cxnSp>
        <p:sp>
          <p:nvSpPr>
            <p:cNvPr id="244" name="CuadroTexto 243">
              <a:extLst>
                <a:ext uri="{FF2B5EF4-FFF2-40B4-BE49-F238E27FC236}">
                  <a16:creationId xmlns:a16="http://schemas.microsoft.com/office/drawing/2014/main" id="{E9700814-FC09-3159-1E95-E1635E4B0674}"/>
                </a:ext>
              </a:extLst>
            </p:cNvPr>
            <p:cNvSpPr txBox="1"/>
            <p:nvPr/>
          </p:nvSpPr>
          <p:spPr>
            <a:xfrm>
              <a:off x="9118670" y="5870390"/>
              <a:ext cx="901880" cy="397546"/>
            </a:xfrm>
            <a:prstGeom prst="rect">
              <a:avLst/>
            </a:prstGeom>
            <a:noFill/>
          </p:spPr>
          <p:txBody>
            <a:bodyPr wrap="square">
              <a:spAutoFit/>
            </a:bodyPr>
            <a:lstStyle/>
            <a:p>
              <a:r>
                <a:rPr lang="es-EC" sz="1600" noProof="0" dirty="0">
                  <a:solidFill>
                    <a:schemeClr val="tx2">
                      <a:lumMod val="75000"/>
                    </a:schemeClr>
                  </a:solidFill>
                  <a:latin typeface="+mn-lt"/>
                </a:rPr>
                <a:t>7,5%</a:t>
              </a:r>
            </a:p>
          </p:txBody>
        </p:sp>
        <p:sp>
          <p:nvSpPr>
            <p:cNvPr id="245" name="Elipse 244">
              <a:extLst>
                <a:ext uri="{FF2B5EF4-FFF2-40B4-BE49-F238E27FC236}">
                  <a16:creationId xmlns:a16="http://schemas.microsoft.com/office/drawing/2014/main" id="{1C4EFCDB-BD54-6AF1-5263-2C2A0399A507}"/>
                </a:ext>
              </a:extLst>
            </p:cNvPr>
            <p:cNvSpPr/>
            <p:nvPr/>
          </p:nvSpPr>
          <p:spPr>
            <a:xfrm>
              <a:off x="8478056" y="6297602"/>
              <a:ext cx="576000" cy="576000"/>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46" name="CuadroTexto 245">
              <a:extLst>
                <a:ext uri="{FF2B5EF4-FFF2-40B4-BE49-F238E27FC236}">
                  <a16:creationId xmlns:a16="http://schemas.microsoft.com/office/drawing/2014/main" id="{D65CD0F6-23D5-350E-43C1-92B1F1981557}"/>
                </a:ext>
              </a:extLst>
            </p:cNvPr>
            <p:cNvSpPr txBox="1"/>
            <p:nvPr/>
          </p:nvSpPr>
          <p:spPr>
            <a:xfrm>
              <a:off x="9118670" y="6312618"/>
              <a:ext cx="2437854" cy="374582"/>
            </a:xfrm>
            <a:prstGeom prst="rect">
              <a:avLst/>
            </a:prstGeom>
            <a:noFill/>
          </p:spPr>
          <p:txBody>
            <a:bodyPr wrap="square">
              <a:spAutoFit/>
            </a:bodyPr>
            <a:lstStyle/>
            <a:p>
              <a:pPr lvl="0">
                <a:lnSpc>
                  <a:spcPct val="115000"/>
                </a:lnSpc>
              </a:pPr>
              <a:r>
                <a:rPr lang="es-EC" sz="1400" b="1" noProof="0" dirty="0">
                  <a:solidFill>
                    <a:schemeClr val="tx2">
                      <a:lumMod val="75000"/>
                    </a:schemeClr>
                  </a:solidFill>
                  <a:effectLst/>
                  <a:ea typeface="Calibri" panose="020F0502020204030204" pitchFamily="34" charset="0"/>
                  <a:cs typeface="Arial" panose="020B0604020202020204" pitchFamily="34" charset="0"/>
                </a:rPr>
                <a:t>Muebles</a:t>
              </a:r>
            </a:p>
          </p:txBody>
        </p:sp>
        <p:cxnSp>
          <p:nvCxnSpPr>
            <p:cNvPr id="247" name="Conector recto 246">
              <a:extLst>
                <a:ext uri="{FF2B5EF4-FFF2-40B4-BE49-F238E27FC236}">
                  <a16:creationId xmlns:a16="http://schemas.microsoft.com/office/drawing/2014/main" id="{A3C26F35-7260-0D3A-CFCE-0B5285A5CDB2}"/>
                </a:ext>
              </a:extLst>
            </p:cNvPr>
            <p:cNvCxnSpPr>
              <a:cxnSpLocks/>
            </p:cNvCxnSpPr>
            <p:nvPr/>
          </p:nvCxnSpPr>
          <p:spPr>
            <a:xfrm>
              <a:off x="9118670" y="6696441"/>
              <a:ext cx="2761582" cy="0"/>
            </a:xfrm>
            <a:prstGeom prst="line">
              <a:avLst/>
            </a:prstGeom>
            <a:ln>
              <a:solidFill>
                <a:srgbClr val="332675"/>
              </a:solidFill>
            </a:ln>
          </p:spPr>
          <p:style>
            <a:lnRef idx="1">
              <a:schemeClr val="accent1"/>
            </a:lnRef>
            <a:fillRef idx="0">
              <a:schemeClr val="accent1"/>
            </a:fillRef>
            <a:effectRef idx="0">
              <a:schemeClr val="accent1"/>
            </a:effectRef>
            <a:fontRef idx="minor">
              <a:schemeClr val="tx1"/>
            </a:fontRef>
          </p:style>
        </p:cxnSp>
        <p:sp>
          <p:nvSpPr>
            <p:cNvPr id="248" name="CuadroTexto 247">
              <a:extLst>
                <a:ext uri="{FF2B5EF4-FFF2-40B4-BE49-F238E27FC236}">
                  <a16:creationId xmlns:a16="http://schemas.microsoft.com/office/drawing/2014/main" id="{15BE7207-344E-B446-0AFA-7580E739DA97}"/>
                </a:ext>
              </a:extLst>
            </p:cNvPr>
            <p:cNvSpPr txBox="1"/>
            <p:nvPr/>
          </p:nvSpPr>
          <p:spPr>
            <a:xfrm>
              <a:off x="9118670" y="6672832"/>
              <a:ext cx="901880" cy="397546"/>
            </a:xfrm>
            <a:prstGeom prst="rect">
              <a:avLst/>
            </a:prstGeom>
            <a:noFill/>
          </p:spPr>
          <p:txBody>
            <a:bodyPr wrap="square">
              <a:spAutoFit/>
            </a:bodyPr>
            <a:lstStyle/>
            <a:p>
              <a:r>
                <a:rPr lang="es-EC" sz="1600" noProof="0" dirty="0">
                  <a:solidFill>
                    <a:schemeClr val="tx2">
                      <a:lumMod val="75000"/>
                    </a:schemeClr>
                  </a:solidFill>
                  <a:latin typeface="+mn-lt"/>
                </a:rPr>
                <a:t>9,5%</a:t>
              </a:r>
            </a:p>
          </p:txBody>
        </p:sp>
      </p:grpSp>
      <p:pic>
        <p:nvPicPr>
          <p:cNvPr id="252" name="Imagen 251">
            <a:extLst>
              <a:ext uri="{FF2B5EF4-FFF2-40B4-BE49-F238E27FC236}">
                <a16:creationId xmlns:a16="http://schemas.microsoft.com/office/drawing/2014/main" id="{F06EF8B8-C0FC-AD04-E48F-E2AF24805E3B}"/>
              </a:ext>
            </a:extLst>
          </p:cNvPr>
          <p:cNvPicPr>
            <a:picLocks noChangeAspect="1"/>
          </p:cNvPicPr>
          <p:nvPr/>
        </p:nvPicPr>
        <p:blipFill>
          <a:blip r:embed="rId5"/>
          <a:stretch>
            <a:fillRect/>
          </a:stretch>
        </p:blipFill>
        <p:spPr>
          <a:xfrm>
            <a:off x="4719407" y="2226978"/>
            <a:ext cx="343765" cy="343765"/>
          </a:xfrm>
          <a:prstGeom prst="rect">
            <a:avLst/>
          </a:prstGeom>
        </p:spPr>
      </p:pic>
      <p:pic>
        <p:nvPicPr>
          <p:cNvPr id="255" name="Imagen 254">
            <a:extLst>
              <a:ext uri="{FF2B5EF4-FFF2-40B4-BE49-F238E27FC236}">
                <a16:creationId xmlns:a16="http://schemas.microsoft.com/office/drawing/2014/main" id="{B7D0945E-2A5F-E7D3-7F4B-36AF4AA680AB}"/>
              </a:ext>
            </a:extLst>
          </p:cNvPr>
          <p:cNvPicPr>
            <a:picLocks noChangeAspect="1"/>
          </p:cNvPicPr>
          <p:nvPr/>
        </p:nvPicPr>
        <p:blipFill>
          <a:blip r:embed="rId6"/>
          <a:stretch>
            <a:fillRect/>
          </a:stretch>
        </p:blipFill>
        <p:spPr>
          <a:xfrm>
            <a:off x="4763778" y="3667206"/>
            <a:ext cx="292280" cy="292280"/>
          </a:xfrm>
          <a:prstGeom prst="rect">
            <a:avLst/>
          </a:prstGeom>
        </p:spPr>
      </p:pic>
      <p:pic>
        <p:nvPicPr>
          <p:cNvPr id="257" name="Imagen 256">
            <a:extLst>
              <a:ext uri="{FF2B5EF4-FFF2-40B4-BE49-F238E27FC236}">
                <a16:creationId xmlns:a16="http://schemas.microsoft.com/office/drawing/2014/main" id="{D5A95C38-6805-4933-6D83-A676F63130A7}"/>
              </a:ext>
            </a:extLst>
          </p:cNvPr>
          <p:cNvPicPr>
            <a:picLocks noChangeAspect="1"/>
          </p:cNvPicPr>
          <p:nvPr/>
        </p:nvPicPr>
        <p:blipFill>
          <a:blip r:embed="rId7"/>
          <a:stretch>
            <a:fillRect/>
          </a:stretch>
        </p:blipFill>
        <p:spPr>
          <a:xfrm>
            <a:off x="8453616" y="1513708"/>
            <a:ext cx="314033" cy="314033"/>
          </a:xfrm>
          <a:prstGeom prst="rect">
            <a:avLst/>
          </a:prstGeom>
        </p:spPr>
      </p:pic>
      <p:pic>
        <p:nvPicPr>
          <p:cNvPr id="259" name="Imagen 258">
            <a:extLst>
              <a:ext uri="{FF2B5EF4-FFF2-40B4-BE49-F238E27FC236}">
                <a16:creationId xmlns:a16="http://schemas.microsoft.com/office/drawing/2014/main" id="{88AD6EC4-5ADC-606E-31D9-4DBAB5856FA8}"/>
              </a:ext>
            </a:extLst>
          </p:cNvPr>
          <p:cNvPicPr>
            <a:picLocks noChangeAspect="1"/>
          </p:cNvPicPr>
          <p:nvPr/>
        </p:nvPicPr>
        <p:blipFill>
          <a:blip r:embed="rId8"/>
          <a:stretch>
            <a:fillRect/>
          </a:stretch>
        </p:blipFill>
        <p:spPr>
          <a:xfrm>
            <a:off x="4734968" y="6413269"/>
            <a:ext cx="355947" cy="355947"/>
          </a:xfrm>
          <a:prstGeom prst="rect">
            <a:avLst/>
          </a:prstGeom>
        </p:spPr>
      </p:pic>
      <p:pic>
        <p:nvPicPr>
          <p:cNvPr id="261" name="Imagen 260">
            <a:extLst>
              <a:ext uri="{FF2B5EF4-FFF2-40B4-BE49-F238E27FC236}">
                <a16:creationId xmlns:a16="http://schemas.microsoft.com/office/drawing/2014/main" id="{6DCD27E1-5F53-8764-4BD9-010AB0DEF228}"/>
              </a:ext>
            </a:extLst>
          </p:cNvPr>
          <p:cNvPicPr>
            <a:picLocks noChangeAspect="1"/>
          </p:cNvPicPr>
          <p:nvPr/>
        </p:nvPicPr>
        <p:blipFill>
          <a:blip r:embed="rId9"/>
          <a:stretch>
            <a:fillRect/>
          </a:stretch>
        </p:blipFill>
        <p:spPr>
          <a:xfrm>
            <a:off x="8441355" y="3611424"/>
            <a:ext cx="338554" cy="338554"/>
          </a:xfrm>
          <a:prstGeom prst="rect">
            <a:avLst/>
          </a:prstGeom>
        </p:spPr>
      </p:pic>
      <p:pic>
        <p:nvPicPr>
          <p:cNvPr id="263" name="Imagen 262">
            <a:extLst>
              <a:ext uri="{FF2B5EF4-FFF2-40B4-BE49-F238E27FC236}">
                <a16:creationId xmlns:a16="http://schemas.microsoft.com/office/drawing/2014/main" id="{A62969E8-3C78-F2C5-5E10-541EC95D1A6E}"/>
              </a:ext>
            </a:extLst>
          </p:cNvPr>
          <p:cNvPicPr>
            <a:picLocks noChangeAspect="1"/>
          </p:cNvPicPr>
          <p:nvPr/>
        </p:nvPicPr>
        <p:blipFill>
          <a:blip r:embed="rId10"/>
          <a:stretch>
            <a:fillRect/>
          </a:stretch>
        </p:blipFill>
        <p:spPr>
          <a:xfrm>
            <a:off x="8433218" y="4254374"/>
            <a:ext cx="317971" cy="317971"/>
          </a:xfrm>
          <a:prstGeom prst="rect">
            <a:avLst/>
          </a:prstGeom>
        </p:spPr>
      </p:pic>
      <p:pic>
        <p:nvPicPr>
          <p:cNvPr id="265" name="Imagen 264">
            <a:extLst>
              <a:ext uri="{FF2B5EF4-FFF2-40B4-BE49-F238E27FC236}">
                <a16:creationId xmlns:a16="http://schemas.microsoft.com/office/drawing/2014/main" id="{E7A12161-1021-88E8-36C7-9EDE64DFA27A}"/>
              </a:ext>
            </a:extLst>
          </p:cNvPr>
          <p:cNvPicPr>
            <a:picLocks noChangeAspect="1"/>
          </p:cNvPicPr>
          <p:nvPr/>
        </p:nvPicPr>
        <p:blipFill>
          <a:blip r:embed="rId11"/>
          <a:stretch>
            <a:fillRect/>
          </a:stretch>
        </p:blipFill>
        <p:spPr>
          <a:xfrm flipH="1">
            <a:off x="4771076" y="4397500"/>
            <a:ext cx="257722" cy="257722"/>
          </a:xfrm>
          <a:prstGeom prst="rect">
            <a:avLst/>
          </a:prstGeom>
        </p:spPr>
      </p:pic>
      <p:pic>
        <p:nvPicPr>
          <p:cNvPr id="267" name="Imagen 266">
            <a:extLst>
              <a:ext uri="{FF2B5EF4-FFF2-40B4-BE49-F238E27FC236}">
                <a16:creationId xmlns:a16="http://schemas.microsoft.com/office/drawing/2014/main" id="{8CE431A6-2FB2-B220-03DF-315B475949F1}"/>
              </a:ext>
            </a:extLst>
          </p:cNvPr>
          <p:cNvPicPr>
            <a:picLocks noChangeAspect="1"/>
          </p:cNvPicPr>
          <p:nvPr/>
        </p:nvPicPr>
        <p:blipFill>
          <a:blip r:embed="rId12"/>
          <a:stretch>
            <a:fillRect/>
          </a:stretch>
        </p:blipFill>
        <p:spPr>
          <a:xfrm>
            <a:off x="4742306" y="5082221"/>
            <a:ext cx="335910" cy="335910"/>
          </a:xfrm>
          <a:prstGeom prst="rect">
            <a:avLst/>
          </a:prstGeom>
        </p:spPr>
      </p:pic>
      <p:pic>
        <p:nvPicPr>
          <p:cNvPr id="268" name="Imagen 267">
            <a:extLst>
              <a:ext uri="{FF2B5EF4-FFF2-40B4-BE49-F238E27FC236}">
                <a16:creationId xmlns:a16="http://schemas.microsoft.com/office/drawing/2014/main" id="{8E8BB0DA-832E-70F0-6869-0A9E25805F0A}"/>
              </a:ext>
            </a:extLst>
          </p:cNvPr>
          <p:cNvPicPr>
            <a:picLocks noChangeAspect="1"/>
          </p:cNvPicPr>
          <p:nvPr/>
        </p:nvPicPr>
        <p:blipFill>
          <a:blip r:embed="rId13"/>
          <a:stretch>
            <a:fillRect/>
          </a:stretch>
        </p:blipFill>
        <p:spPr>
          <a:xfrm>
            <a:off x="4827566" y="5783375"/>
            <a:ext cx="164056" cy="318998"/>
          </a:xfrm>
          <a:prstGeom prst="rect">
            <a:avLst/>
          </a:prstGeom>
        </p:spPr>
      </p:pic>
      <p:pic>
        <p:nvPicPr>
          <p:cNvPr id="269" name="Imagen 268">
            <a:extLst>
              <a:ext uri="{FF2B5EF4-FFF2-40B4-BE49-F238E27FC236}">
                <a16:creationId xmlns:a16="http://schemas.microsoft.com/office/drawing/2014/main" id="{FE39257A-4247-65B5-F648-A1DE94AB708A}"/>
              </a:ext>
            </a:extLst>
          </p:cNvPr>
          <p:cNvPicPr>
            <a:picLocks noChangeAspect="1"/>
          </p:cNvPicPr>
          <p:nvPr/>
        </p:nvPicPr>
        <p:blipFill>
          <a:blip r:embed="rId14"/>
          <a:stretch>
            <a:fillRect/>
          </a:stretch>
        </p:blipFill>
        <p:spPr>
          <a:xfrm>
            <a:off x="8475651" y="4999751"/>
            <a:ext cx="269961" cy="269961"/>
          </a:xfrm>
          <a:prstGeom prst="rect">
            <a:avLst/>
          </a:prstGeom>
        </p:spPr>
      </p:pic>
      <p:pic>
        <p:nvPicPr>
          <p:cNvPr id="270" name="Imagen 269">
            <a:extLst>
              <a:ext uri="{FF2B5EF4-FFF2-40B4-BE49-F238E27FC236}">
                <a16:creationId xmlns:a16="http://schemas.microsoft.com/office/drawing/2014/main" id="{4A1F6869-0F07-30FB-E9B7-7DB7C6EA5239}"/>
              </a:ext>
            </a:extLst>
          </p:cNvPr>
          <p:cNvPicPr>
            <a:picLocks noChangeAspect="1"/>
          </p:cNvPicPr>
          <p:nvPr/>
        </p:nvPicPr>
        <p:blipFill>
          <a:blip r:embed="rId15"/>
          <a:stretch>
            <a:fillRect/>
          </a:stretch>
        </p:blipFill>
        <p:spPr>
          <a:xfrm>
            <a:off x="8465261" y="5668261"/>
            <a:ext cx="198575" cy="338555"/>
          </a:xfrm>
          <a:prstGeom prst="rect">
            <a:avLst/>
          </a:prstGeom>
        </p:spPr>
      </p:pic>
      <p:pic>
        <p:nvPicPr>
          <p:cNvPr id="272" name="Imagen 271">
            <a:extLst>
              <a:ext uri="{FF2B5EF4-FFF2-40B4-BE49-F238E27FC236}">
                <a16:creationId xmlns:a16="http://schemas.microsoft.com/office/drawing/2014/main" id="{8E8CB26B-8AA9-9FC9-7F5A-9FD80678C84B}"/>
              </a:ext>
            </a:extLst>
          </p:cNvPr>
          <p:cNvPicPr>
            <a:picLocks noChangeAspect="1"/>
          </p:cNvPicPr>
          <p:nvPr/>
        </p:nvPicPr>
        <p:blipFill>
          <a:blip r:embed="rId16"/>
          <a:stretch>
            <a:fillRect/>
          </a:stretch>
        </p:blipFill>
        <p:spPr>
          <a:xfrm>
            <a:off x="4747668" y="2956923"/>
            <a:ext cx="293830" cy="293830"/>
          </a:xfrm>
          <a:prstGeom prst="rect">
            <a:avLst/>
          </a:prstGeom>
        </p:spPr>
      </p:pic>
      <p:pic>
        <p:nvPicPr>
          <p:cNvPr id="274" name="Imagen 273">
            <a:extLst>
              <a:ext uri="{FF2B5EF4-FFF2-40B4-BE49-F238E27FC236}">
                <a16:creationId xmlns:a16="http://schemas.microsoft.com/office/drawing/2014/main" id="{5AE69B4C-1C7E-43B0-6042-772F95FD694B}"/>
              </a:ext>
            </a:extLst>
          </p:cNvPr>
          <p:cNvPicPr>
            <a:picLocks noChangeAspect="1"/>
          </p:cNvPicPr>
          <p:nvPr/>
        </p:nvPicPr>
        <p:blipFill>
          <a:blip r:embed="rId17"/>
          <a:stretch>
            <a:fillRect/>
          </a:stretch>
        </p:blipFill>
        <p:spPr>
          <a:xfrm>
            <a:off x="8461148" y="2261517"/>
            <a:ext cx="292240" cy="292240"/>
          </a:xfrm>
          <a:prstGeom prst="rect">
            <a:avLst/>
          </a:prstGeom>
        </p:spPr>
      </p:pic>
      <p:pic>
        <p:nvPicPr>
          <p:cNvPr id="276" name="Imagen 275">
            <a:extLst>
              <a:ext uri="{FF2B5EF4-FFF2-40B4-BE49-F238E27FC236}">
                <a16:creationId xmlns:a16="http://schemas.microsoft.com/office/drawing/2014/main" id="{A5DC1537-8AA3-7923-3200-3605F2277C75}"/>
              </a:ext>
            </a:extLst>
          </p:cNvPr>
          <p:cNvPicPr>
            <a:picLocks noChangeAspect="1"/>
          </p:cNvPicPr>
          <p:nvPr/>
        </p:nvPicPr>
        <p:blipFill>
          <a:blip r:embed="rId18"/>
          <a:stretch>
            <a:fillRect/>
          </a:stretch>
        </p:blipFill>
        <p:spPr>
          <a:xfrm>
            <a:off x="8461148" y="2917655"/>
            <a:ext cx="338554" cy="33855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3" name="Imagen 2">
            <a:extLst>
              <a:ext uri="{FF2B5EF4-FFF2-40B4-BE49-F238E27FC236}">
                <a16:creationId xmlns:a16="http://schemas.microsoft.com/office/drawing/2014/main" id="{7DA96E93-204B-BB4F-DF19-CCB669D4EA19}"/>
              </a:ext>
            </a:extLst>
          </p:cNvPr>
          <p:cNvPicPr>
            <a:picLocks noChangeAspect="1"/>
          </p:cNvPicPr>
          <p:nvPr/>
        </p:nvPicPr>
        <p:blipFill>
          <a:blip r:embed="rId3"/>
          <a:stretch>
            <a:fillRect/>
          </a:stretch>
        </p:blipFill>
        <p:spPr>
          <a:xfrm>
            <a:off x="3106319" y="1666091"/>
            <a:ext cx="5784873" cy="4598700"/>
          </a:xfrm>
          <a:prstGeom prst="rect">
            <a:avLst/>
          </a:prstGeom>
        </p:spPr>
      </p:pic>
      <p:sp>
        <p:nvSpPr>
          <p:cNvPr id="98" name="Google Shape;98;p19"/>
          <p:cNvSpPr txBox="1">
            <a:spLocks noGrp="1"/>
          </p:cNvSpPr>
          <p:nvPr>
            <p:ph type="title"/>
          </p:nvPr>
        </p:nvSpPr>
        <p:spPr>
          <a:xfrm>
            <a:off x="624385" y="135591"/>
            <a:ext cx="11567615" cy="1036637"/>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es-EC" noProof="0" dirty="0"/>
              <a:t>Acceso INMEDIATO para nuestros principales bienes de la economía Agrícola Familiar, Agronegocios y de Pueblos Indígenas</a:t>
            </a:r>
          </a:p>
        </p:txBody>
      </p:sp>
      <p:sp>
        <p:nvSpPr>
          <p:cNvPr id="102" name="Google Shape;102;p19"/>
          <p:cNvSpPr txBox="1"/>
          <p:nvPr/>
        </p:nvSpPr>
        <p:spPr>
          <a:xfrm>
            <a:off x="5272635" y="3363765"/>
            <a:ext cx="1452240" cy="1343597"/>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s-EC" sz="1500" b="1" i="0" u="none" strike="noStrike" cap="none" noProof="0" dirty="0">
                <a:solidFill>
                  <a:srgbClr val="332675"/>
                </a:solidFill>
                <a:latin typeface="Arial"/>
                <a:ea typeface="Arial"/>
                <a:cs typeface="Arial"/>
                <a:sym typeface="Arial"/>
              </a:rPr>
              <a:t>Productos de agricultura familiar, agronegocio y de pueblos indígenas</a:t>
            </a:r>
          </a:p>
        </p:txBody>
      </p:sp>
      <p:sp>
        <p:nvSpPr>
          <p:cNvPr id="106" name="Google Shape;106;p19"/>
          <p:cNvSpPr txBox="1"/>
          <p:nvPr/>
        </p:nvSpPr>
        <p:spPr>
          <a:xfrm>
            <a:off x="801678" y="5266372"/>
            <a:ext cx="2226860" cy="585344"/>
          </a:xfrm>
          <a:prstGeom prst="rect">
            <a:avLst/>
          </a:prstGeom>
          <a:noFill/>
          <a:ln>
            <a:noFill/>
          </a:ln>
        </p:spPr>
        <p:txBody>
          <a:bodyPr spcFirstLastPara="1" wrap="square" lIns="12700" tIns="12700" rIns="12700" bIns="12700" anchor="ctr" anchorCtr="0">
            <a:noAutofit/>
          </a:bodyPr>
          <a:lstStyle/>
          <a:p>
            <a:pPr marL="0" marR="0" lvl="0" indent="0" algn="r" rtl="0">
              <a:lnSpc>
                <a:spcPct val="90000"/>
              </a:lnSpc>
              <a:spcBef>
                <a:spcPts val="0"/>
              </a:spcBef>
              <a:spcAft>
                <a:spcPts val="0"/>
              </a:spcAft>
              <a:buClr>
                <a:srgbClr val="000000"/>
              </a:buClr>
              <a:buSzPts val="1000"/>
              <a:buFont typeface="Arial"/>
              <a:buNone/>
            </a:pPr>
            <a:r>
              <a:rPr lang="es-EC" sz="1600" noProof="0" dirty="0">
                <a:solidFill>
                  <a:schemeClr val="tx2">
                    <a:lumMod val="75000"/>
                  </a:schemeClr>
                </a:solidFill>
              </a:rPr>
              <a:t>R</a:t>
            </a:r>
            <a:r>
              <a:rPr lang="es-EC" sz="1600" b="0" i="0" u="none" strike="noStrike" cap="none" noProof="0" dirty="0">
                <a:solidFill>
                  <a:schemeClr val="tx2">
                    <a:lumMod val="75000"/>
                  </a:schemeClr>
                </a:solidFill>
                <a:latin typeface="Arial"/>
                <a:ea typeface="Arial"/>
                <a:cs typeface="Arial"/>
                <a:sym typeface="Arial"/>
              </a:rPr>
              <a:t>opa autóctona (ponchos, sandalias, fajas, peluches, lana, chalinas, cobijas, camisas, manteles, etc.</a:t>
            </a:r>
          </a:p>
        </p:txBody>
      </p:sp>
      <p:sp>
        <p:nvSpPr>
          <p:cNvPr id="110" name="Google Shape;110;p19"/>
          <p:cNvSpPr txBox="1"/>
          <p:nvPr/>
        </p:nvSpPr>
        <p:spPr>
          <a:xfrm>
            <a:off x="9082452" y="1879218"/>
            <a:ext cx="1506812" cy="733746"/>
          </a:xfrm>
          <a:prstGeom prst="rect">
            <a:avLst/>
          </a:prstGeom>
          <a:noFill/>
          <a:ln>
            <a:noFill/>
          </a:ln>
        </p:spPr>
        <p:txBody>
          <a:bodyPr spcFirstLastPara="1" wrap="square" lIns="12700" tIns="12700" rIns="12700" bIns="12700" anchor="ctr" anchorCtr="0">
            <a:noAutofit/>
          </a:bodyPr>
          <a:lstStyle/>
          <a:p>
            <a:pPr marL="0" marR="0" lvl="0" indent="0" rtl="0">
              <a:lnSpc>
                <a:spcPct val="90000"/>
              </a:lnSpc>
              <a:spcBef>
                <a:spcPts val="0"/>
              </a:spcBef>
              <a:spcAft>
                <a:spcPts val="0"/>
              </a:spcAft>
              <a:buClr>
                <a:srgbClr val="000000"/>
              </a:buClr>
              <a:buSzPts val="1000"/>
              <a:buFont typeface="Arial"/>
              <a:buNone/>
            </a:pPr>
            <a:r>
              <a:rPr lang="es-EC" sz="1600" b="0" i="0" u="none" strike="noStrike" cap="none" noProof="0" dirty="0">
                <a:solidFill>
                  <a:schemeClr val="tx2">
                    <a:lumMod val="75000"/>
                  </a:schemeClr>
                </a:solidFill>
                <a:latin typeface="Arial"/>
                <a:ea typeface="Arial"/>
                <a:cs typeface="Arial"/>
                <a:sym typeface="Arial"/>
              </a:rPr>
              <a:t>Artesanías de tagua, totora, madera y plata</a:t>
            </a:r>
          </a:p>
        </p:txBody>
      </p:sp>
      <p:sp>
        <p:nvSpPr>
          <p:cNvPr id="114" name="Google Shape;114;p19"/>
          <p:cNvSpPr txBox="1"/>
          <p:nvPr/>
        </p:nvSpPr>
        <p:spPr>
          <a:xfrm>
            <a:off x="9071445" y="2996892"/>
            <a:ext cx="1506812" cy="733746"/>
          </a:xfrm>
          <a:prstGeom prst="rect">
            <a:avLst/>
          </a:prstGeom>
          <a:noFill/>
          <a:ln>
            <a:noFill/>
          </a:ln>
        </p:spPr>
        <p:txBody>
          <a:bodyPr spcFirstLastPara="1" wrap="square" lIns="12700" tIns="12700" rIns="12700" bIns="12700" anchor="ctr" anchorCtr="0">
            <a:noAutofit/>
          </a:bodyPr>
          <a:lstStyle/>
          <a:p>
            <a:pPr marL="0" marR="0" lvl="0" indent="0" rtl="0">
              <a:lnSpc>
                <a:spcPct val="90000"/>
              </a:lnSpc>
              <a:spcBef>
                <a:spcPts val="0"/>
              </a:spcBef>
              <a:spcAft>
                <a:spcPts val="0"/>
              </a:spcAft>
              <a:buClr>
                <a:srgbClr val="000000"/>
              </a:buClr>
              <a:buSzPts val="1000"/>
              <a:buFont typeface="Arial"/>
              <a:buNone/>
            </a:pPr>
            <a:r>
              <a:rPr lang="es-EC" sz="1600" noProof="0" dirty="0">
                <a:solidFill>
                  <a:schemeClr val="tx2">
                    <a:lumMod val="75000"/>
                  </a:schemeClr>
                </a:solidFill>
              </a:rPr>
              <a:t>Frutas tropicales       (piña, mango, pitahaya, uvilla)</a:t>
            </a:r>
            <a:endParaRPr lang="es-EC" sz="1600" b="0" i="0" u="none" strike="noStrike" cap="none" noProof="0" dirty="0">
              <a:solidFill>
                <a:schemeClr val="tx2">
                  <a:lumMod val="75000"/>
                </a:schemeClr>
              </a:solidFill>
              <a:latin typeface="Arial"/>
              <a:ea typeface="Arial"/>
              <a:cs typeface="Arial"/>
              <a:sym typeface="Arial"/>
            </a:endParaRPr>
          </a:p>
        </p:txBody>
      </p:sp>
      <p:sp>
        <p:nvSpPr>
          <p:cNvPr id="118" name="Google Shape;118;p19"/>
          <p:cNvSpPr txBox="1"/>
          <p:nvPr/>
        </p:nvSpPr>
        <p:spPr>
          <a:xfrm>
            <a:off x="9082452" y="4114566"/>
            <a:ext cx="1506812" cy="733746"/>
          </a:xfrm>
          <a:prstGeom prst="rect">
            <a:avLst/>
          </a:prstGeom>
          <a:noFill/>
          <a:ln>
            <a:noFill/>
          </a:ln>
        </p:spPr>
        <p:txBody>
          <a:bodyPr spcFirstLastPara="1" wrap="square" lIns="12700" tIns="12700" rIns="12700" bIns="12700" anchor="ctr" anchorCtr="0">
            <a:noAutofit/>
          </a:bodyPr>
          <a:lstStyle/>
          <a:p>
            <a:pPr marL="0" marR="0" lvl="0" indent="0" rtl="0">
              <a:lnSpc>
                <a:spcPct val="90000"/>
              </a:lnSpc>
              <a:spcBef>
                <a:spcPts val="0"/>
              </a:spcBef>
              <a:spcAft>
                <a:spcPts val="0"/>
              </a:spcAft>
              <a:buClr>
                <a:srgbClr val="000000"/>
              </a:buClr>
              <a:buSzPts val="1000"/>
              <a:buFont typeface="Arial"/>
              <a:buNone/>
            </a:pPr>
            <a:r>
              <a:rPr lang="es-EC" sz="1600" noProof="0" dirty="0">
                <a:solidFill>
                  <a:schemeClr val="tx2">
                    <a:lumMod val="75000"/>
                  </a:schemeClr>
                </a:solidFill>
              </a:rPr>
              <a:t>Cacao, sus derivados, confites y chocolates</a:t>
            </a:r>
            <a:endParaRPr lang="es-EC" sz="1600" b="0" i="0" u="none" strike="noStrike" cap="none" noProof="0" dirty="0">
              <a:solidFill>
                <a:schemeClr val="tx2">
                  <a:lumMod val="75000"/>
                </a:schemeClr>
              </a:solidFill>
              <a:latin typeface="Arial"/>
              <a:ea typeface="Arial"/>
              <a:cs typeface="Arial"/>
              <a:sym typeface="Arial"/>
            </a:endParaRPr>
          </a:p>
        </p:txBody>
      </p:sp>
      <p:sp>
        <p:nvSpPr>
          <p:cNvPr id="122" name="Google Shape;122;p19"/>
          <p:cNvSpPr txBox="1"/>
          <p:nvPr/>
        </p:nvSpPr>
        <p:spPr>
          <a:xfrm>
            <a:off x="8979376" y="5232240"/>
            <a:ext cx="1506812" cy="733746"/>
          </a:xfrm>
          <a:prstGeom prst="rect">
            <a:avLst/>
          </a:prstGeom>
          <a:noFill/>
          <a:ln>
            <a:noFill/>
          </a:ln>
        </p:spPr>
        <p:txBody>
          <a:bodyPr spcFirstLastPara="1" wrap="square" lIns="12700" tIns="12700" rIns="12700" bIns="12700" anchor="ctr" anchorCtr="0">
            <a:noAutofit/>
          </a:bodyPr>
          <a:lstStyle/>
          <a:p>
            <a:pPr marL="0" marR="0" lvl="0" indent="0" rtl="0">
              <a:lnSpc>
                <a:spcPct val="90000"/>
              </a:lnSpc>
              <a:spcBef>
                <a:spcPts val="0"/>
              </a:spcBef>
              <a:spcAft>
                <a:spcPts val="0"/>
              </a:spcAft>
              <a:buClr>
                <a:srgbClr val="000000"/>
              </a:buClr>
              <a:buSzPts val="1000"/>
              <a:buFont typeface="Arial"/>
              <a:buNone/>
            </a:pPr>
            <a:r>
              <a:rPr lang="es-EC" sz="1600" noProof="0" dirty="0">
                <a:solidFill>
                  <a:schemeClr val="tx2">
                    <a:lumMod val="75000"/>
                  </a:schemeClr>
                </a:solidFill>
              </a:rPr>
              <a:t>Papas y camote congeladas</a:t>
            </a:r>
            <a:endParaRPr lang="es-EC" sz="1600" b="0" i="0" u="none" strike="noStrike" cap="none" noProof="0" dirty="0">
              <a:solidFill>
                <a:schemeClr val="tx2">
                  <a:lumMod val="75000"/>
                </a:schemeClr>
              </a:solidFill>
              <a:latin typeface="Arial"/>
              <a:ea typeface="Arial"/>
              <a:cs typeface="Arial"/>
              <a:sym typeface="Arial"/>
            </a:endParaRPr>
          </a:p>
        </p:txBody>
      </p:sp>
      <p:sp>
        <p:nvSpPr>
          <p:cNvPr id="124" name="Google Shape;124;p19"/>
          <p:cNvSpPr txBox="1"/>
          <p:nvPr/>
        </p:nvSpPr>
        <p:spPr>
          <a:xfrm rot="5400000">
            <a:off x="5901100" y="4821326"/>
            <a:ext cx="264871" cy="322637"/>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900"/>
              <a:buFont typeface="Arial"/>
              <a:buNone/>
            </a:pPr>
            <a:endParaRPr lang="es-EC" sz="1050" b="0" i="0" u="none" strike="noStrike" cap="none" noProof="0" dirty="0">
              <a:solidFill>
                <a:schemeClr val="lt1"/>
              </a:solidFill>
              <a:latin typeface="Arial"/>
              <a:ea typeface="Arial"/>
              <a:cs typeface="Arial"/>
              <a:sym typeface="Arial"/>
            </a:endParaRPr>
          </a:p>
        </p:txBody>
      </p:sp>
      <p:sp>
        <p:nvSpPr>
          <p:cNvPr id="126" name="Google Shape;126;p19"/>
          <p:cNvSpPr txBox="1"/>
          <p:nvPr/>
        </p:nvSpPr>
        <p:spPr>
          <a:xfrm>
            <a:off x="5280129" y="6231978"/>
            <a:ext cx="1506812" cy="733746"/>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rgbClr val="000000"/>
              </a:buClr>
              <a:buSzPts val="1000"/>
              <a:buFont typeface="Arial"/>
              <a:buNone/>
            </a:pPr>
            <a:r>
              <a:rPr lang="es-EC" sz="1600" noProof="0" dirty="0">
                <a:solidFill>
                  <a:schemeClr val="tx2">
                    <a:lumMod val="75000"/>
                  </a:schemeClr>
                </a:solidFill>
              </a:rPr>
              <a:t>Yuca, Malanga, Camote</a:t>
            </a:r>
            <a:endParaRPr lang="es-EC" sz="1600" b="0" i="0" u="none" strike="noStrike" cap="none" noProof="0" dirty="0">
              <a:solidFill>
                <a:schemeClr val="tx2">
                  <a:lumMod val="75000"/>
                </a:schemeClr>
              </a:solidFill>
              <a:latin typeface="Arial"/>
              <a:ea typeface="Arial"/>
              <a:cs typeface="Arial"/>
              <a:sym typeface="Arial"/>
            </a:endParaRPr>
          </a:p>
        </p:txBody>
      </p:sp>
      <p:sp>
        <p:nvSpPr>
          <p:cNvPr id="130" name="Google Shape;130;p19"/>
          <p:cNvSpPr txBox="1"/>
          <p:nvPr/>
        </p:nvSpPr>
        <p:spPr>
          <a:xfrm>
            <a:off x="5245349" y="1105403"/>
            <a:ext cx="1506812" cy="733746"/>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rgbClr val="000000"/>
              </a:buClr>
              <a:buSzPts val="1000"/>
              <a:buFont typeface="Arial"/>
              <a:buNone/>
            </a:pPr>
            <a:r>
              <a:rPr lang="es-EC" sz="1600" b="0" i="0" u="none" strike="noStrike" cap="none" noProof="0" dirty="0">
                <a:solidFill>
                  <a:schemeClr val="tx2">
                    <a:lumMod val="75000"/>
                  </a:schemeClr>
                </a:solidFill>
                <a:latin typeface="Arial"/>
                <a:ea typeface="Arial"/>
                <a:cs typeface="Arial"/>
                <a:sym typeface="Arial"/>
              </a:rPr>
              <a:t>Quinua</a:t>
            </a:r>
          </a:p>
        </p:txBody>
      </p:sp>
      <p:sp>
        <p:nvSpPr>
          <p:cNvPr id="134" name="Google Shape;134;p19"/>
          <p:cNvSpPr txBox="1"/>
          <p:nvPr/>
        </p:nvSpPr>
        <p:spPr>
          <a:xfrm>
            <a:off x="1277662" y="4050739"/>
            <a:ext cx="1680846" cy="781262"/>
          </a:xfrm>
          <a:prstGeom prst="rect">
            <a:avLst/>
          </a:prstGeom>
          <a:noFill/>
          <a:ln>
            <a:noFill/>
          </a:ln>
        </p:spPr>
        <p:txBody>
          <a:bodyPr spcFirstLastPara="1" wrap="square" lIns="12700" tIns="12700" rIns="12700" bIns="12700" anchor="ctr" anchorCtr="0">
            <a:noAutofit/>
          </a:bodyPr>
          <a:lstStyle/>
          <a:p>
            <a:pPr marL="0" marR="0" lvl="0" indent="0" algn="r" rtl="0">
              <a:lnSpc>
                <a:spcPct val="90000"/>
              </a:lnSpc>
              <a:spcBef>
                <a:spcPts val="0"/>
              </a:spcBef>
              <a:spcAft>
                <a:spcPts val="0"/>
              </a:spcAft>
              <a:buClr>
                <a:srgbClr val="000000"/>
              </a:buClr>
              <a:buSzPts val="1000"/>
              <a:buFont typeface="Arial"/>
              <a:buNone/>
            </a:pPr>
            <a:r>
              <a:rPr lang="es-EC" sz="1600" noProof="0" dirty="0">
                <a:solidFill>
                  <a:schemeClr val="tx2">
                    <a:lumMod val="75000"/>
                  </a:schemeClr>
                </a:solidFill>
              </a:rPr>
              <a:t>Café tostado y molido, frutos secos</a:t>
            </a:r>
          </a:p>
        </p:txBody>
      </p:sp>
      <p:sp>
        <p:nvSpPr>
          <p:cNvPr id="138" name="Google Shape;138;p19"/>
          <p:cNvSpPr txBox="1"/>
          <p:nvPr/>
        </p:nvSpPr>
        <p:spPr>
          <a:xfrm>
            <a:off x="757734" y="2926692"/>
            <a:ext cx="2272329" cy="733746"/>
          </a:xfrm>
          <a:prstGeom prst="rect">
            <a:avLst/>
          </a:prstGeom>
          <a:noFill/>
          <a:ln>
            <a:noFill/>
          </a:ln>
        </p:spPr>
        <p:txBody>
          <a:bodyPr spcFirstLastPara="1" wrap="square" lIns="12700" tIns="12700" rIns="12700" bIns="12700" anchor="ctr" anchorCtr="0">
            <a:noAutofit/>
          </a:bodyPr>
          <a:lstStyle/>
          <a:p>
            <a:pPr algn="r">
              <a:lnSpc>
                <a:spcPct val="90000"/>
              </a:lnSpc>
              <a:buSzPts val="1000"/>
            </a:pPr>
            <a:r>
              <a:rPr lang="es-EC" sz="1600" b="0" i="0" u="none" strike="noStrike" cap="none" noProof="0" dirty="0">
                <a:solidFill>
                  <a:schemeClr val="tx2">
                    <a:lumMod val="75000"/>
                  </a:schemeClr>
                </a:solidFill>
                <a:latin typeface="Arial"/>
                <a:ea typeface="Arial"/>
                <a:cs typeface="Arial"/>
                <a:sym typeface="Arial"/>
              </a:rPr>
              <a:t>Bebidas horchata, guayusa, amaranto, entre otras.</a:t>
            </a:r>
          </a:p>
        </p:txBody>
      </p:sp>
      <p:sp>
        <p:nvSpPr>
          <p:cNvPr id="142" name="Google Shape;142;p19"/>
          <p:cNvSpPr txBox="1"/>
          <p:nvPr/>
        </p:nvSpPr>
        <p:spPr>
          <a:xfrm>
            <a:off x="624385" y="1839149"/>
            <a:ext cx="2405678" cy="733746"/>
          </a:xfrm>
          <a:prstGeom prst="rect">
            <a:avLst/>
          </a:prstGeom>
          <a:noFill/>
          <a:ln>
            <a:noFill/>
          </a:ln>
        </p:spPr>
        <p:txBody>
          <a:bodyPr spcFirstLastPara="1" wrap="square" lIns="12700" tIns="12700" rIns="12700" bIns="12700" anchor="ctr" anchorCtr="0">
            <a:noAutofit/>
          </a:bodyPr>
          <a:lstStyle/>
          <a:p>
            <a:pPr marL="0" marR="0" lvl="0" indent="0" algn="r" rtl="0">
              <a:lnSpc>
                <a:spcPct val="90000"/>
              </a:lnSpc>
              <a:spcBef>
                <a:spcPts val="0"/>
              </a:spcBef>
              <a:spcAft>
                <a:spcPts val="0"/>
              </a:spcAft>
              <a:buClr>
                <a:srgbClr val="000000"/>
              </a:buClr>
              <a:buSzPts val="1000"/>
              <a:buFont typeface="Arial"/>
              <a:buNone/>
            </a:pPr>
            <a:r>
              <a:rPr lang="es-EC" sz="1600" b="0" i="0" u="none" strike="noStrike" cap="none" noProof="0" dirty="0">
                <a:solidFill>
                  <a:schemeClr val="tx2">
                    <a:lumMod val="75000"/>
                  </a:schemeClr>
                </a:solidFill>
                <a:latin typeface="Arial"/>
                <a:ea typeface="Arial"/>
                <a:cs typeface="Arial"/>
                <a:sym typeface="Arial"/>
              </a:rPr>
              <a:t>Sombreros de paja toquilla,  plátano y  lana;, </a:t>
            </a:r>
            <a:r>
              <a:rPr lang="es-EC" sz="1600" noProof="0" dirty="0">
                <a:solidFill>
                  <a:schemeClr val="tx2">
                    <a:lumMod val="75000"/>
                  </a:schemeClr>
                </a:solidFill>
              </a:rPr>
              <a:t>bolso</a:t>
            </a:r>
            <a:r>
              <a:rPr lang="es-EC" sz="1600" b="0" i="0" u="none" strike="noStrike" cap="none" noProof="0" dirty="0">
                <a:solidFill>
                  <a:schemeClr val="tx2">
                    <a:lumMod val="75000"/>
                  </a:schemeClr>
                </a:solidFill>
                <a:latin typeface="Arial"/>
                <a:ea typeface="Arial"/>
                <a:cs typeface="Arial"/>
                <a:sym typeface="Arial"/>
              </a:rPr>
              <a:t>s,  bufandas, instrumentos musicales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 name="Rectángulo 1">
            <a:extLst>
              <a:ext uri="{FF2B5EF4-FFF2-40B4-BE49-F238E27FC236}">
                <a16:creationId xmlns:a16="http://schemas.microsoft.com/office/drawing/2014/main" id="{FDEC5CC3-46CE-E71A-829D-D49709BC4A41}"/>
              </a:ext>
            </a:extLst>
          </p:cNvPr>
          <p:cNvSpPr/>
          <p:nvPr/>
        </p:nvSpPr>
        <p:spPr>
          <a:xfrm>
            <a:off x="8169639" y="1279097"/>
            <a:ext cx="4022361" cy="8244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65" name="Google Shape;265;p27"/>
          <p:cNvSpPr txBox="1">
            <a:spLocks noGrp="1"/>
          </p:cNvSpPr>
          <p:nvPr>
            <p:ph type="title" idx="4294967295"/>
          </p:nvPr>
        </p:nvSpPr>
        <p:spPr>
          <a:xfrm>
            <a:off x="679450" y="275324"/>
            <a:ext cx="11512550" cy="68897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None/>
            </a:pPr>
            <a:r>
              <a:rPr lang="es-EC" b="1" noProof="0" dirty="0">
                <a:sym typeface="Arial"/>
              </a:rPr>
              <a:t>Considera acceso para nueva oferta con alto potencial exportable:</a:t>
            </a:r>
          </a:p>
        </p:txBody>
      </p:sp>
      <p:sp>
        <p:nvSpPr>
          <p:cNvPr id="5" name="CuadroTexto 4">
            <a:extLst>
              <a:ext uri="{FF2B5EF4-FFF2-40B4-BE49-F238E27FC236}">
                <a16:creationId xmlns:a16="http://schemas.microsoft.com/office/drawing/2014/main" id="{71384C08-1E7F-5E67-BA48-D215DA0734CE}"/>
              </a:ext>
            </a:extLst>
          </p:cNvPr>
          <p:cNvSpPr txBox="1"/>
          <p:nvPr/>
        </p:nvSpPr>
        <p:spPr>
          <a:xfrm rot="16200000">
            <a:off x="-2689896" y="3459742"/>
            <a:ext cx="6096000" cy="416140"/>
          </a:xfrm>
          <a:prstGeom prst="rect">
            <a:avLst/>
          </a:prstGeom>
          <a:noFill/>
        </p:spPr>
        <p:txBody>
          <a:bodyPr wrap="square">
            <a:spAutoFit/>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s-EC" sz="2000" b="1" i="0" u="none" strike="noStrike" kern="1200" cap="none" spc="0" normalizeH="0" baseline="0" noProof="0" dirty="0">
                <a:ln>
                  <a:noFill/>
                </a:ln>
                <a:solidFill>
                  <a:srgbClr val="4F81BD">
                    <a:lumMod val="50000"/>
                  </a:srgbClr>
                </a:solidFill>
                <a:effectLst/>
                <a:uLnTx/>
                <a:uFillTx/>
                <a:latin typeface="Arial"/>
                <a:ea typeface="+mn-ea"/>
                <a:cs typeface="+mn-cs"/>
              </a:rPr>
              <a:t>PRODUCTOS POTENCIALES</a:t>
            </a:r>
          </a:p>
        </p:txBody>
      </p:sp>
      <p:graphicFrame>
        <p:nvGraphicFramePr>
          <p:cNvPr id="3" name="Tabla 2">
            <a:extLst>
              <a:ext uri="{FF2B5EF4-FFF2-40B4-BE49-F238E27FC236}">
                <a16:creationId xmlns:a16="http://schemas.microsoft.com/office/drawing/2014/main" id="{048AC036-251A-964D-996A-85049741131A}"/>
              </a:ext>
            </a:extLst>
          </p:cNvPr>
          <p:cNvGraphicFramePr>
            <a:graphicFrameLocks noGrp="1"/>
          </p:cNvGraphicFramePr>
          <p:nvPr>
            <p:extLst>
              <p:ext uri="{D42A27DB-BD31-4B8C-83A1-F6EECF244321}">
                <p14:modId xmlns:p14="http://schemas.microsoft.com/office/powerpoint/2010/main" val="25286703"/>
              </p:ext>
            </p:extLst>
          </p:nvPr>
        </p:nvGraphicFramePr>
        <p:xfrm>
          <a:off x="679450" y="1279097"/>
          <a:ext cx="5063250" cy="5259432"/>
        </p:xfrm>
        <a:graphic>
          <a:graphicData uri="http://schemas.openxmlformats.org/drawingml/2006/table">
            <a:tbl>
              <a:tblPr>
                <a:tableStyleId>{69CF1AB2-1976-4502-BF36-3FF5EA218861}</a:tableStyleId>
              </a:tblPr>
              <a:tblGrid>
                <a:gridCol w="1808152">
                  <a:extLst>
                    <a:ext uri="{9D8B030D-6E8A-4147-A177-3AD203B41FA5}">
                      <a16:colId xmlns:a16="http://schemas.microsoft.com/office/drawing/2014/main" val="539064307"/>
                    </a:ext>
                  </a:extLst>
                </a:gridCol>
                <a:gridCol w="1330771">
                  <a:extLst>
                    <a:ext uri="{9D8B030D-6E8A-4147-A177-3AD203B41FA5}">
                      <a16:colId xmlns:a16="http://schemas.microsoft.com/office/drawing/2014/main" val="3012254511"/>
                    </a:ext>
                  </a:extLst>
                </a:gridCol>
                <a:gridCol w="1924327">
                  <a:extLst>
                    <a:ext uri="{9D8B030D-6E8A-4147-A177-3AD203B41FA5}">
                      <a16:colId xmlns:a16="http://schemas.microsoft.com/office/drawing/2014/main" val="2975099350"/>
                    </a:ext>
                  </a:extLst>
                </a:gridCol>
              </a:tblGrid>
              <a:tr h="676703">
                <a:tc>
                  <a:txBody>
                    <a:bodyPr/>
                    <a:lstStyle/>
                    <a:p>
                      <a:pPr algn="ctr" rtl="0" fontAlgn="ctr"/>
                      <a:r>
                        <a:rPr lang="es-EC" sz="1400" b="1" u="none" strike="noStrike" noProof="0" dirty="0">
                          <a:solidFill>
                            <a:schemeClr val="bg1"/>
                          </a:solidFill>
                          <a:effectLst/>
                        </a:rPr>
                        <a:t>PRODUCTO</a:t>
                      </a:r>
                      <a:endParaRPr lang="es-EC" sz="1400" b="1" i="0" u="none" strike="noStrike" noProof="0" dirty="0">
                        <a:solidFill>
                          <a:schemeClr val="bg1"/>
                        </a:solidFill>
                        <a:effectLst/>
                        <a:latin typeface="Arial" panose="020B0604020202020204" pitchFamily="34" charset="0"/>
                      </a:endParaRPr>
                    </a:p>
                  </a:txBody>
                  <a:tcPr marL="9525" marR="9525" marT="9525" marB="0" anchor="ctr">
                    <a:solidFill>
                      <a:srgbClr val="32266B"/>
                    </a:solidFill>
                  </a:tcPr>
                </a:tc>
                <a:tc>
                  <a:txBody>
                    <a:bodyPr/>
                    <a:lstStyle/>
                    <a:p>
                      <a:pPr algn="ctr" rtl="0" fontAlgn="ctr"/>
                      <a:r>
                        <a:rPr lang="es-EC" sz="1400" b="1" u="none" strike="noStrike" noProof="0" dirty="0">
                          <a:solidFill>
                            <a:schemeClr val="bg1"/>
                          </a:solidFill>
                          <a:effectLst/>
                        </a:rPr>
                        <a:t>ARANCEL</a:t>
                      </a:r>
                      <a:endParaRPr lang="es-EC" sz="1400" b="1" i="0" u="none" strike="noStrike" noProof="0" dirty="0">
                        <a:solidFill>
                          <a:schemeClr val="bg1"/>
                        </a:solidFill>
                        <a:effectLst/>
                        <a:latin typeface="Arial" panose="020B0604020202020204" pitchFamily="34" charset="0"/>
                      </a:endParaRPr>
                    </a:p>
                  </a:txBody>
                  <a:tcPr marL="9525" marR="9525" marT="9525" marB="0" anchor="ctr">
                    <a:solidFill>
                      <a:srgbClr val="32266B"/>
                    </a:solidFill>
                  </a:tcPr>
                </a:tc>
                <a:tc>
                  <a:txBody>
                    <a:bodyPr/>
                    <a:lstStyle/>
                    <a:p>
                      <a:pPr algn="ctr" rtl="0" fontAlgn="ctr"/>
                      <a:r>
                        <a:rPr lang="es-EC" sz="1400" b="1" u="none" strike="noStrike" noProof="0" dirty="0">
                          <a:solidFill>
                            <a:schemeClr val="bg1"/>
                          </a:solidFill>
                          <a:effectLst/>
                        </a:rPr>
                        <a:t>DESGRAVACIÓN EN AÑOS</a:t>
                      </a:r>
                      <a:endParaRPr lang="es-EC" sz="1400" b="1" i="0" u="none" strike="noStrike" noProof="0" dirty="0">
                        <a:solidFill>
                          <a:schemeClr val="bg1"/>
                        </a:solidFill>
                        <a:effectLst/>
                        <a:latin typeface="Arial" panose="020B0604020202020204" pitchFamily="34" charset="0"/>
                      </a:endParaRPr>
                    </a:p>
                  </a:txBody>
                  <a:tcPr marL="9525" marR="9525" marT="9525" marB="0" anchor="ctr">
                    <a:solidFill>
                      <a:srgbClr val="32266B"/>
                    </a:solidFill>
                  </a:tcPr>
                </a:tc>
                <a:extLst>
                  <a:ext uri="{0D108BD9-81ED-4DB2-BD59-A6C34878D82A}">
                    <a16:rowId xmlns:a16="http://schemas.microsoft.com/office/drawing/2014/main" val="2360305889"/>
                  </a:ext>
                </a:extLst>
              </a:tr>
              <a:tr h="489468">
                <a:tc>
                  <a:txBody>
                    <a:bodyPr/>
                    <a:lstStyle/>
                    <a:p>
                      <a:pPr algn="ctr" rtl="0" fontAlgn="ctr"/>
                      <a:r>
                        <a:rPr lang="es-EC" sz="1200" b="0" u="none" strike="noStrike" noProof="0" dirty="0">
                          <a:solidFill>
                            <a:srgbClr val="203864"/>
                          </a:solidFill>
                          <a:effectLst/>
                          <a:latin typeface="Calibri (Cuerpo)"/>
                        </a:rPr>
                        <a:t>Hamburguesas y albóndigas de carne de res (160250)</a:t>
                      </a:r>
                      <a:endParaRPr lang="es-EC" sz="1200" b="0" i="0" u="none" strike="noStrike" noProof="0" dirty="0">
                        <a:solidFill>
                          <a:srgbClr val="203864"/>
                        </a:solidFill>
                        <a:effectLst/>
                        <a:latin typeface="Calibri (Cuerpo)"/>
                      </a:endParaRPr>
                    </a:p>
                  </a:txBody>
                  <a:tcPr marL="9525" marR="9525" marT="9525" marB="0" anchor="ctr"/>
                </a:tc>
                <a:tc>
                  <a:txBody>
                    <a:bodyPr/>
                    <a:lstStyle/>
                    <a:p>
                      <a:pPr algn="ctr" rtl="0" fontAlgn="ctr"/>
                      <a:r>
                        <a:rPr lang="es-EC" sz="1200" b="0" i="0" u="none" strike="noStrike" noProof="0" dirty="0">
                          <a:solidFill>
                            <a:srgbClr val="203864"/>
                          </a:solidFill>
                          <a:effectLst/>
                          <a:latin typeface="Arial" panose="020B0604020202020204" pitchFamily="34" charset="0"/>
                        </a:rPr>
                        <a:t>11%</a:t>
                      </a:r>
                      <a:endParaRPr lang="es-EC" sz="1200" b="0" i="0" u="none" strike="noStrike" noProof="0" dirty="0">
                        <a:solidFill>
                          <a:srgbClr val="203864"/>
                        </a:solidFill>
                        <a:effectLst/>
                        <a:highlight>
                          <a:srgbClr val="FFFF00"/>
                        </a:highlight>
                        <a:latin typeface="Arial" panose="020B0604020202020204" pitchFamily="34" charset="0"/>
                      </a:endParaRPr>
                    </a:p>
                  </a:txBody>
                  <a:tcPr marL="9525" marR="9525" marT="9525" marB="0" anchor="ctr"/>
                </a:tc>
                <a:tc>
                  <a:txBody>
                    <a:bodyPr/>
                    <a:lstStyle/>
                    <a:p>
                      <a:pPr marL="0" algn="ctr" defTabSz="914400" rtl="0" eaLnBrk="1" fontAlgn="ctr" latinLnBrk="0" hangingPunct="1"/>
                      <a:r>
                        <a:rPr lang="es-EC" sz="1200" b="0" i="0" u="none" strike="noStrike" kern="1200" noProof="0" dirty="0">
                          <a:solidFill>
                            <a:srgbClr val="203864"/>
                          </a:solidFill>
                          <a:effectLst/>
                          <a:latin typeface="Arial" panose="020B0604020202020204" pitchFamily="34" charset="0"/>
                          <a:ea typeface="+mn-ea"/>
                          <a:cs typeface="+mn-cs"/>
                        </a:rPr>
                        <a:t>Acceso inmediato</a:t>
                      </a:r>
                    </a:p>
                  </a:txBody>
                  <a:tcPr marL="9525" marR="9525" marT="9525" marB="0" anchor="ctr"/>
                </a:tc>
                <a:extLst>
                  <a:ext uri="{0D108BD9-81ED-4DB2-BD59-A6C34878D82A}">
                    <a16:rowId xmlns:a16="http://schemas.microsoft.com/office/drawing/2014/main" val="1363234883"/>
                  </a:ext>
                </a:extLst>
              </a:tr>
              <a:tr h="319866">
                <a:tc>
                  <a:txBody>
                    <a:bodyPr/>
                    <a:lstStyle/>
                    <a:p>
                      <a:pPr algn="ctr" rtl="0" fontAlgn="ctr"/>
                      <a:r>
                        <a:rPr lang="es-EC" sz="1200" b="0" i="0" u="none" strike="noStrike" cap="none" noProof="0" dirty="0">
                          <a:solidFill>
                            <a:srgbClr val="203864"/>
                          </a:solidFill>
                          <a:effectLst/>
                          <a:latin typeface="Calibri (Cuerpo)"/>
                          <a:ea typeface="+mn-ea"/>
                          <a:cs typeface="+mn-cs"/>
                          <a:sym typeface="Arial"/>
                        </a:rPr>
                        <a:t>Agua mineral (2201)</a:t>
                      </a:r>
                    </a:p>
                  </a:txBody>
                  <a:tcPr marL="9525" marR="9525" marT="9525" marB="0" anchor="ctr"/>
                </a:tc>
                <a:tc>
                  <a:txBody>
                    <a:bodyPr/>
                    <a:lstStyle/>
                    <a:p>
                      <a:pPr marL="0" algn="ctr" defTabSz="914400" rtl="0" eaLnBrk="1" fontAlgn="ctr" latinLnBrk="0" hangingPunct="1"/>
                      <a:r>
                        <a:rPr lang="es-EC" sz="1200" b="0" i="0" u="none" strike="noStrike" kern="1200" noProof="0" dirty="0">
                          <a:solidFill>
                            <a:srgbClr val="203864"/>
                          </a:solidFill>
                          <a:effectLst/>
                          <a:latin typeface="Arial" panose="020B0604020202020204" pitchFamily="34" charset="0"/>
                          <a:ea typeface="+mn-ea"/>
                          <a:cs typeface="+mn-cs"/>
                        </a:rPr>
                        <a:t>0%</a:t>
                      </a:r>
                    </a:p>
                  </a:txBody>
                  <a:tcPr marL="9525" marR="9525" marT="9525" marB="0" anchor="ctr"/>
                </a:tc>
                <a:tc>
                  <a:txBody>
                    <a:bodyPr/>
                    <a:lstStyle/>
                    <a:p>
                      <a:pPr marL="0" algn="ctr" defTabSz="914400" rtl="0" eaLnBrk="1" fontAlgn="ctr" latinLnBrk="0" hangingPunct="1"/>
                      <a:r>
                        <a:rPr lang="es-EC" sz="1200" b="0" i="0" u="none" strike="noStrike" kern="1200" noProof="0" dirty="0">
                          <a:solidFill>
                            <a:srgbClr val="203864"/>
                          </a:solidFill>
                          <a:effectLst/>
                          <a:latin typeface="Arial" panose="020B0604020202020204" pitchFamily="34" charset="0"/>
                          <a:ea typeface="+mn-ea"/>
                          <a:cs typeface="+mn-cs"/>
                        </a:rPr>
                        <a:t>Acceso inmediato</a:t>
                      </a:r>
                    </a:p>
                  </a:txBody>
                  <a:tcPr marL="9525" marR="9525" marT="9525" marB="0" anchor="ctr"/>
                </a:tc>
                <a:extLst>
                  <a:ext uri="{0D108BD9-81ED-4DB2-BD59-A6C34878D82A}">
                    <a16:rowId xmlns:a16="http://schemas.microsoft.com/office/drawing/2014/main" val="174418696"/>
                  </a:ext>
                </a:extLst>
              </a:tr>
              <a:tr h="578985">
                <a:tc>
                  <a:txBody>
                    <a:bodyPr/>
                    <a:lstStyle/>
                    <a:p>
                      <a:pPr algn="ctr" rtl="0" fontAlgn="ctr"/>
                      <a:r>
                        <a:rPr lang="es-EC" sz="1200" b="0" i="0" u="none" strike="noStrike" cap="none" noProof="0" dirty="0">
                          <a:solidFill>
                            <a:srgbClr val="203864"/>
                          </a:solidFill>
                          <a:effectLst/>
                          <a:latin typeface="Calibri (Cuerpo)"/>
                          <a:ea typeface="+mn-ea"/>
                          <a:cs typeface="+mn-cs"/>
                          <a:sym typeface="Arial"/>
                        </a:rPr>
                        <a:t>Papas fritas y camote congelado</a:t>
                      </a:r>
                    </a:p>
                  </a:txBody>
                  <a:tcPr marL="9525" marR="9525" marT="9525" marB="0" anchor="ctr"/>
                </a:tc>
                <a:tc>
                  <a:txBody>
                    <a:bodyPr/>
                    <a:lstStyle/>
                    <a:p>
                      <a:pPr marL="0" algn="ctr" defTabSz="914400" rtl="0" eaLnBrk="1" fontAlgn="ctr" latinLnBrk="0" hangingPunct="1"/>
                      <a:r>
                        <a:rPr lang="es-EC" sz="1200" b="0" i="0" u="none" strike="noStrike" kern="1200" noProof="0" dirty="0">
                          <a:solidFill>
                            <a:srgbClr val="203864"/>
                          </a:solidFill>
                          <a:effectLst/>
                          <a:latin typeface="Arial" panose="020B0604020202020204" pitchFamily="34" charset="0"/>
                          <a:ea typeface="+mn-ea"/>
                          <a:cs typeface="+mn-cs"/>
                        </a:rPr>
                        <a:t>6% </a:t>
                      </a:r>
                    </a:p>
                  </a:txBody>
                  <a:tcPr marL="9525" marR="9525" marT="9525" marB="0" anchor="ctr"/>
                </a:tc>
                <a:tc>
                  <a:txBody>
                    <a:bodyPr/>
                    <a:lstStyle/>
                    <a:p>
                      <a:pPr algn="ctr" rtl="0" fontAlgn="ctr"/>
                      <a:endParaRPr lang="es-EC" sz="1200" b="0" i="0" u="none" strike="noStrike" noProof="0" dirty="0">
                        <a:solidFill>
                          <a:srgbClr val="203864"/>
                        </a:solidFill>
                        <a:effectLst/>
                        <a:latin typeface="Arial" panose="020B0604020202020204" pitchFamily="34" charset="0"/>
                      </a:endParaRPr>
                    </a:p>
                    <a:p>
                      <a:pPr algn="ctr" rtl="0" fontAlgn="ctr"/>
                      <a:r>
                        <a:rPr lang="es-EC" sz="1200" b="0" i="0" u="none" strike="noStrike" noProof="0" dirty="0">
                          <a:solidFill>
                            <a:srgbClr val="203864"/>
                          </a:solidFill>
                          <a:effectLst/>
                          <a:latin typeface="Arial" panose="020B0604020202020204" pitchFamily="34" charset="0"/>
                        </a:rPr>
                        <a:t>Acceso inmediato</a:t>
                      </a:r>
                    </a:p>
                    <a:p>
                      <a:pPr algn="ctr" rtl="0" fontAlgn="ctr"/>
                      <a:endParaRPr lang="es-EC" sz="1200" b="0" i="0" u="none" strike="noStrike" noProof="0" dirty="0">
                        <a:solidFill>
                          <a:srgbClr val="203864"/>
                        </a:solidFill>
                        <a:effectLst/>
                        <a:highlight>
                          <a:srgbClr val="FFFF00"/>
                        </a:highlight>
                        <a:latin typeface="Arial" panose="020B0604020202020204" pitchFamily="34" charset="0"/>
                      </a:endParaRPr>
                    </a:p>
                  </a:txBody>
                  <a:tcPr marL="9525" marR="9525" marT="9525" marB="0" anchor="ctr"/>
                </a:tc>
                <a:extLst>
                  <a:ext uri="{0D108BD9-81ED-4DB2-BD59-A6C34878D82A}">
                    <a16:rowId xmlns:a16="http://schemas.microsoft.com/office/drawing/2014/main" val="1187175219"/>
                  </a:ext>
                </a:extLst>
              </a:tr>
              <a:tr h="319866">
                <a:tc>
                  <a:txBody>
                    <a:bodyPr/>
                    <a:lstStyle/>
                    <a:p>
                      <a:pPr algn="ctr" rtl="0" fontAlgn="ctr"/>
                      <a:r>
                        <a:rPr lang="es-EC" sz="1200" b="0" i="0" u="none" strike="noStrike" cap="none" noProof="0" dirty="0">
                          <a:solidFill>
                            <a:srgbClr val="203864"/>
                          </a:solidFill>
                          <a:effectLst/>
                          <a:latin typeface="Calibri (Cuerpo)"/>
                          <a:ea typeface="+mn-ea"/>
                          <a:cs typeface="+mn-cs"/>
                          <a:sym typeface="Arial"/>
                        </a:rPr>
                        <a:t>Condimentos (pimienta)</a:t>
                      </a:r>
                    </a:p>
                  </a:txBody>
                  <a:tcPr marL="9525" marR="9525" marT="9525" marB="0" anchor="ctr"/>
                </a:tc>
                <a:tc>
                  <a:txBody>
                    <a:bodyPr/>
                    <a:lstStyle/>
                    <a:p>
                      <a:pPr algn="ctr" rtl="0" fontAlgn="ctr"/>
                      <a:r>
                        <a:rPr lang="es-EC" sz="1200" b="0" i="0" u="none" strike="noStrike" noProof="0" dirty="0">
                          <a:solidFill>
                            <a:srgbClr val="203864"/>
                          </a:solidFill>
                          <a:effectLst/>
                          <a:latin typeface="Arial" panose="020B0604020202020204" pitchFamily="34" charset="0"/>
                        </a:rPr>
                        <a:t>0%</a:t>
                      </a:r>
                    </a:p>
                  </a:txBody>
                  <a:tcPr marL="9525" marR="9525" marT="9525" marB="0" anchor="ctr"/>
                </a:tc>
                <a:tc>
                  <a:txBody>
                    <a:bodyPr/>
                    <a:lstStyle/>
                    <a:p>
                      <a:pPr algn="ctr" rtl="0" fontAlgn="ctr"/>
                      <a:r>
                        <a:rPr lang="es-EC" sz="1200" b="0" i="0" u="none" strike="noStrike" noProof="0" dirty="0">
                          <a:solidFill>
                            <a:srgbClr val="203864"/>
                          </a:solidFill>
                          <a:effectLst/>
                          <a:latin typeface="Arial" panose="020B0604020202020204" pitchFamily="34" charset="0"/>
                        </a:rPr>
                        <a:t>Acceso inmediato</a:t>
                      </a:r>
                    </a:p>
                  </a:txBody>
                  <a:tcPr marL="9525" marR="9525" marT="9525" marB="0" anchor="ctr"/>
                </a:tc>
                <a:extLst>
                  <a:ext uri="{0D108BD9-81ED-4DB2-BD59-A6C34878D82A}">
                    <a16:rowId xmlns:a16="http://schemas.microsoft.com/office/drawing/2014/main" val="134044843"/>
                  </a:ext>
                </a:extLst>
              </a:tr>
              <a:tr h="578985">
                <a:tc>
                  <a:txBody>
                    <a:bodyPr/>
                    <a:lstStyle/>
                    <a:p>
                      <a:pPr lvl="0"/>
                      <a:r>
                        <a:rPr lang="es-EC" sz="1200" b="0" i="0" u="none" strike="noStrike" cap="none" noProof="0" dirty="0">
                          <a:solidFill>
                            <a:srgbClr val="203864"/>
                          </a:solidFill>
                          <a:effectLst/>
                          <a:latin typeface="Calibri (Cuerpo)"/>
                          <a:ea typeface="+mn-ea"/>
                          <a:cs typeface="+mn-cs"/>
                          <a:sym typeface="Arial"/>
                        </a:rPr>
                        <a:t>Salsas, condimentos y sopas instantáneas </a:t>
                      </a:r>
                    </a:p>
                  </a:txBody>
                  <a:tcPr marL="9525" marR="9525" marT="9525" marB="0" anchor="ctr"/>
                </a:tc>
                <a:tc>
                  <a:txBody>
                    <a:bodyPr/>
                    <a:lstStyle/>
                    <a:p>
                      <a:pPr algn="ctr" rtl="0" fontAlgn="ctr"/>
                      <a:r>
                        <a:rPr lang="es-EC" sz="1200" b="0" i="0" u="none" strike="noStrike" noProof="0" dirty="0">
                          <a:solidFill>
                            <a:srgbClr val="203864"/>
                          </a:solidFill>
                          <a:effectLst/>
                          <a:latin typeface="Arial" panose="020B0604020202020204" pitchFamily="34" charset="0"/>
                        </a:rPr>
                        <a:t>3% - 12.5 %</a:t>
                      </a:r>
                    </a:p>
                  </a:txBody>
                  <a:tcPr marL="9525" marR="9525" marT="9525" marB="0" anchor="ctr"/>
                </a:tc>
                <a:tc>
                  <a:txBody>
                    <a:bodyPr/>
                    <a:lstStyle/>
                    <a:p>
                      <a:pPr algn="ctr" rtl="0" fontAlgn="ctr"/>
                      <a:r>
                        <a:rPr lang="es-EC" sz="1200" b="0" i="0" u="none" strike="noStrike" noProof="0" dirty="0">
                          <a:solidFill>
                            <a:srgbClr val="203864"/>
                          </a:solidFill>
                          <a:effectLst/>
                          <a:latin typeface="Arial" panose="020B0604020202020204" pitchFamily="34" charset="0"/>
                        </a:rPr>
                        <a:t>Acceso inmediato / 4 años / 6 años</a:t>
                      </a:r>
                    </a:p>
                  </a:txBody>
                  <a:tcPr marL="9525" marR="9525" marT="9525" marB="0" anchor="ctr"/>
                </a:tc>
                <a:extLst>
                  <a:ext uri="{0D108BD9-81ED-4DB2-BD59-A6C34878D82A}">
                    <a16:rowId xmlns:a16="http://schemas.microsoft.com/office/drawing/2014/main" val="1094175380"/>
                  </a:ext>
                </a:extLst>
              </a:tr>
              <a:tr h="473944">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EC" sz="1200" b="0" i="0" u="none" strike="noStrike" cap="none" noProof="0" dirty="0">
                          <a:solidFill>
                            <a:srgbClr val="203864"/>
                          </a:solidFill>
                          <a:effectLst/>
                          <a:latin typeface="Calibri (Cuerpo)"/>
                          <a:ea typeface="+mn-ea"/>
                          <a:cs typeface="+mn-cs"/>
                          <a:sym typeface="Arial"/>
                        </a:rPr>
                        <a:t>Frutas y hortalizas congeladas o en conserva</a:t>
                      </a:r>
                    </a:p>
                  </a:txBody>
                  <a:tcPr marL="9525" marR="9525" marT="9525" marB="0" anchor="ctr"/>
                </a:tc>
                <a:tc>
                  <a:txBody>
                    <a:bodyPr/>
                    <a:lstStyle/>
                    <a:p>
                      <a:pPr algn="ctr" rtl="0" fontAlgn="ctr"/>
                      <a:r>
                        <a:rPr lang="es-EC" sz="1200" b="0" i="0" u="none" strike="noStrike" noProof="0" dirty="0">
                          <a:solidFill>
                            <a:srgbClr val="203864"/>
                          </a:solidFill>
                          <a:effectLst/>
                          <a:latin typeface="Arial" panose="020B0604020202020204" pitchFamily="34" charset="0"/>
                        </a:rPr>
                        <a:t>6% - 12.5% </a:t>
                      </a:r>
                    </a:p>
                  </a:txBody>
                  <a:tcPr marL="9525" marR="9525" marT="9525" marB="0" anchor="ctr"/>
                </a:tc>
                <a:tc>
                  <a:txBody>
                    <a:bodyPr/>
                    <a:lstStyle/>
                    <a:p>
                      <a:pPr algn="ctr" rtl="0" fontAlgn="ctr"/>
                      <a:r>
                        <a:rPr lang="es-EC" sz="1200" b="0" i="0" u="none" strike="noStrike" noProof="0" dirty="0">
                          <a:solidFill>
                            <a:srgbClr val="203864"/>
                          </a:solidFill>
                          <a:effectLst/>
                          <a:latin typeface="Arial" panose="020B0604020202020204" pitchFamily="34" charset="0"/>
                        </a:rPr>
                        <a:t>Acceso inmediato  </a:t>
                      </a:r>
                    </a:p>
                  </a:txBody>
                  <a:tcPr marL="9525" marR="9525" marT="9525" marB="0" anchor="ctr"/>
                </a:tc>
                <a:extLst>
                  <a:ext uri="{0D108BD9-81ED-4DB2-BD59-A6C34878D82A}">
                    <a16:rowId xmlns:a16="http://schemas.microsoft.com/office/drawing/2014/main" val="2235198679"/>
                  </a:ext>
                </a:extLst>
              </a:tr>
              <a:tr h="473944">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EC" sz="1200" b="0" i="0" u="none" strike="noStrike" cap="none" noProof="0" dirty="0">
                          <a:solidFill>
                            <a:srgbClr val="203864"/>
                          </a:solidFill>
                          <a:effectLst/>
                          <a:latin typeface="Calibri (Cuerpo)"/>
                          <a:ea typeface="+mn-ea"/>
                          <a:cs typeface="+mn-cs"/>
                          <a:sym typeface="Arial"/>
                        </a:rPr>
                        <a:t>Jaleas y mermeladas de frutas</a:t>
                      </a:r>
                    </a:p>
                  </a:txBody>
                  <a:tcPr marL="9525" marR="9525" marT="9525" marB="0" anchor="ctr"/>
                </a:tc>
                <a:tc>
                  <a:txBody>
                    <a:bodyPr/>
                    <a:lstStyle/>
                    <a:p>
                      <a:pPr algn="ctr" rtl="0" fontAlgn="ctr"/>
                      <a:r>
                        <a:rPr lang="es-EC" sz="1200" b="0" i="0" u="none" strike="noStrike" noProof="0" dirty="0">
                          <a:solidFill>
                            <a:srgbClr val="203864"/>
                          </a:solidFill>
                          <a:effectLst/>
                          <a:latin typeface="Arial" panose="020B0604020202020204" pitchFamily="34" charset="0"/>
                        </a:rPr>
                        <a:t>6.5%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C" sz="1200" b="0" i="0" u="none" strike="noStrike" noProof="0" dirty="0">
                          <a:solidFill>
                            <a:srgbClr val="203864"/>
                          </a:solidFill>
                          <a:effectLst/>
                          <a:latin typeface="Arial" panose="020B0604020202020204" pitchFamily="34" charset="0"/>
                        </a:rPr>
                        <a:t>Acceso inmediato  </a:t>
                      </a:r>
                    </a:p>
                    <a:p>
                      <a:pPr algn="ctr" rtl="0" fontAlgn="ctr"/>
                      <a:endParaRPr lang="es-EC" sz="1200" b="0" i="0" u="none" strike="noStrike" noProof="0" dirty="0">
                        <a:solidFill>
                          <a:srgbClr val="203864"/>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466189350"/>
                  </a:ext>
                </a:extLst>
              </a:tr>
              <a:tr h="768686">
                <a:tc>
                  <a:txBody>
                    <a:bodyPr/>
                    <a:lstStyle/>
                    <a:p>
                      <a:pPr algn="ctr" rtl="0" fontAlgn="ctr"/>
                      <a:r>
                        <a:rPr lang="es-EC" sz="1200" b="0" i="0" u="none" strike="noStrike" cap="none" noProof="0" dirty="0">
                          <a:solidFill>
                            <a:srgbClr val="203864"/>
                          </a:solidFill>
                          <a:effectLst/>
                          <a:latin typeface="Calibri (Cuerpo)"/>
                          <a:ea typeface="+mn-ea"/>
                          <a:cs typeface="+mn-cs"/>
                          <a:sym typeface="Arial"/>
                        </a:rPr>
                        <a:t>Bebidas alcohólicas (vinos, ron y </a:t>
                      </a:r>
                      <a:r>
                        <a:rPr lang="es-EC" sz="1200" b="0" i="0" u="none" strike="noStrike" cap="none" noProof="0" dirty="0" err="1">
                          <a:solidFill>
                            <a:srgbClr val="203864"/>
                          </a:solidFill>
                          <a:effectLst/>
                          <a:latin typeface="Calibri (Cuerpo)"/>
                          <a:ea typeface="+mn-ea"/>
                          <a:cs typeface="+mn-cs"/>
                          <a:sym typeface="Arial"/>
                        </a:rPr>
                        <a:t>miske</a:t>
                      </a:r>
                      <a:r>
                        <a:rPr lang="es-EC" sz="1200" b="0" i="0" u="none" strike="noStrike" cap="none" noProof="0" dirty="0">
                          <a:solidFill>
                            <a:srgbClr val="203864"/>
                          </a:solidFill>
                          <a:effectLst/>
                          <a:latin typeface="Calibri (Cuerpo)"/>
                          <a:ea typeface="+mn-ea"/>
                          <a:cs typeface="+mn-cs"/>
                          <a:sym typeface="Arial"/>
                        </a:rPr>
                        <a:t>)</a:t>
                      </a:r>
                    </a:p>
                  </a:txBody>
                  <a:tcPr marL="9525" marR="9525" marT="9525" marB="0" anchor="ctr"/>
                </a:tc>
                <a:tc>
                  <a:txBody>
                    <a:bodyPr/>
                    <a:lstStyle/>
                    <a:p>
                      <a:pPr algn="ctr" rtl="0" fontAlgn="ctr"/>
                      <a:r>
                        <a:rPr lang="es-EC" sz="1200" b="0" i="0" u="none" strike="noStrike" noProof="0" dirty="0">
                          <a:solidFill>
                            <a:srgbClr val="203864"/>
                          </a:solidFill>
                          <a:effectLst/>
                          <a:latin typeface="Arial" panose="020B0604020202020204" pitchFamily="34" charset="0"/>
                        </a:rPr>
                        <a:t>1.87¢/litro - 24.56¢/litro de alcohol etílico puro</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s-EC" sz="1200" b="0" i="0" u="none" strike="noStrike" noProof="0" dirty="0">
                        <a:solidFill>
                          <a:srgbClr val="203864"/>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s-EC" sz="1200" b="0" i="0" u="none" strike="noStrike" noProof="0" dirty="0">
                          <a:solidFill>
                            <a:srgbClr val="203864"/>
                          </a:solidFill>
                          <a:effectLst/>
                          <a:latin typeface="Arial" panose="020B0604020202020204" pitchFamily="34" charset="0"/>
                        </a:rPr>
                        <a:t>Acceso inmediato  </a:t>
                      </a:r>
                    </a:p>
                    <a:p>
                      <a:pPr algn="ctr" rtl="0" fontAlgn="ctr"/>
                      <a:endParaRPr lang="es-EC" sz="1200" b="0" i="0" u="none" strike="noStrike" noProof="0" dirty="0">
                        <a:solidFill>
                          <a:srgbClr val="203864"/>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179450318"/>
                  </a:ext>
                </a:extLst>
              </a:tr>
              <a:tr h="578985">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EC" sz="1200" b="0" i="0" u="none" strike="noStrike" cap="none" noProof="0" dirty="0">
                          <a:solidFill>
                            <a:srgbClr val="203864"/>
                          </a:solidFill>
                          <a:effectLst/>
                          <a:latin typeface="Calibri (Cuerpo)"/>
                          <a:ea typeface="+mn-ea"/>
                          <a:cs typeface="+mn-cs"/>
                          <a:sym typeface="Arial"/>
                        </a:rPr>
                        <a:t>Alimentos para perros y gatos</a:t>
                      </a:r>
                    </a:p>
                  </a:txBody>
                  <a:tcPr marL="9525" marR="9525" marT="9525" marB="0" anchor="ctr"/>
                </a:tc>
                <a:tc>
                  <a:txBody>
                    <a:bodyPr/>
                    <a:lstStyle/>
                    <a:p>
                      <a:pPr algn="ctr" rtl="0" fontAlgn="ctr"/>
                      <a:r>
                        <a:rPr lang="es-EC" sz="1200" b="0" i="0" u="none" strike="noStrike" noProof="0" dirty="0">
                          <a:solidFill>
                            <a:srgbClr val="203864"/>
                          </a:solidFill>
                          <a:effectLst/>
                          <a:latin typeface="Arial" panose="020B0604020202020204" pitchFamily="34" charset="0"/>
                        </a:rPr>
                        <a:t>3.5%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s-EC" sz="1200" b="0" i="0" u="none" strike="noStrike" noProof="0" dirty="0">
                        <a:solidFill>
                          <a:srgbClr val="203864"/>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s-EC" sz="1200" b="0" i="0" u="none" strike="noStrike" noProof="0" dirty="0">
                          <a:solidFill>
                            <a:srgbClr val="203864"/>
                          </a:solidFill>
                          <a:effectLst/>
                          <a:latin typeface="Arial" panose="020B0604020202020204" pitchFamily="34" charset="0"/>
                        </a:rPr>
                        <a:t>Acceso inmediato  </a:t>
                      </a:r>
                    </a:p>
                    <a:p>
                      <a:pPr algn="ctr" rtl="0" fontAlgn="ctr"/>
                      <a:endParaRPr lang="es-EC" sz="1200" b="0" i="0" u="none" strike="noStrike" noProof="0" dirty="0">
                        <a:solidFill>
                          <a:srgbClr val="203864"/>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996128476"/>
                  </a:ext>
                </a:extLst>
              </a:tr>
            </a:tbl>
          </a:graphicData>
        </a:graphic>
      </p:graphicFrame>
      <p:graphicFrame>
        <p:nvGraphicFramePr>
          <p:cNvPr id="10" name="Tabla 9">
            <a:extLst>
              <a:ext uri="{FF2B5EF4-FFF2-40B4-BE49-F238E27FC236}">
                <a16:creationId xmlns:a16="http://schemas.microsoft.com/office/drawing/2014/main" id="{F0D268C8-B5C4-3B4D-B30D-2D26B07DD15A}"/>
              </a:ext>
            </a:extLst>
          </p:cNvPr>
          <p:cNvGraphicFramePr>
            <a:graphicFrameLocks noGrp="1"/>
          </p:cNvGraphicFramePr>
          <p:nvPr>
            <p:extLst>
              <p:ext uri="{D42A27DB-BD31-4B8C-83A1-F6EECF244321}">
                <p14:modId xmlns:p14="http://schemas.microsoft.com/office/powerpoint/2010/main" val="3892422750"/>
              </p:ext>
            </p:extLst>
          </p:nvPr>
        </p:nvGraphicFramePr>
        <p:xfrm>
          <a:off x="5995987" y="1279097"/>
          <a:ext cx="5648325" cy="5521922"/>
        </p:xfrm>
        <a:graphic>
          <a:graphicData uri="http://schemas.openxmlformats.org/drawingml/2006/table">
            <a:tbl>
              <a:tblPr/>
              <a:tblGrid>
                <a:gridCol w="2159067">
                  <a:extLst>
                    <a:ext uri="{9D8B030D-6E8A-4147-A177-3AD203B41FA5}">
                      <a16:colId xmlns:a16="http://schemas.microsoft.com/office/drawing/2014/main" val="1302367988"/>
                    </a:ext>
                  </a:extLst>
                </a:gridCol>
                <a:gridCol w="1603456">
                  <a:extLst>
                    <a:ext uri="{9D8B030D-6E8A-4147-A177-3AD203B41FA5}">
                      <a16:colId xmlns:a16="http://schemas.microsoft.com/office/drawing/2014/main" val="2989547258"/>
                    </a:ext>
                  </a:extLst>
                </a:gridCol>
                <a:gridCol w="1885802">
                  <a:extLst>
                    <a:ext uri="{9D8B030D-6E8A-4147-A177-3AD203B41FA5}">
                      <a16:colId xmlns:a16="http://schemas.microsoft.com/office/drawing/2014/main" val="2102839390"/>
                    </a:ext>
                  </a:extLst>
                </a:gridCol>
              </a:tblGrid>
              <a:tr h="422317">
                <a:tc>
                  <a:txBody>
                    <a:bodyPr/>
                    <a:lstStyle/>
                    <a:p>
                      <a:pPr algn="ctr" rtl="0" fontAlgn="ctr"/>
                      <a:endParaRPr lang="es-EC" sz="1400" b="1" i="0" u="none" strike="noStrike" noProof="0" dirty="0">
                        <a:solidFill>
                          <a:schemeClr val="bg1"/>
                        </a:solidFill>
                        <a:effectLst/>
                        <a:latin typeface="+mn-lt"/>
                      </a:endParaRPr>
                    </a:p>
                    <a:p>
                      <a:pPr algn="ctr" rtl="0" fontAlgn="ctr"/>
                      <a:r>
                        <a:rPr lang="es-EC" sz="1400" b="1" i="0" u="none" strike="noStrike" noProof="0" dirty="0">
                          <a:solidFill>
                            <a:schemeClr val="bg1"/>
                          </a:solidFill>
                          <a:effectLst/>
                          <a:latin typeface="+mn-lt"/>
                        </a:rPr>
                        <a:t>PRODUCTO</a:t>
                      </a:r>
                    </a:p>
                    <a:p>
                      <a:pPr algn="ctr" rtl="0" fontAlgn="ctr"/>
                      <a:endParaRPr lang="es-EC" sz="1400" b="1" i="0" u="none" strike="noStrike" noProof="0" dirty="0">
                        <a:solidFill>
                          <a:schemeClr val="bg1"/>
                        </a:solidFill>
                        <a:effectLst/>
                        <a:latin typeface="+mn-lt"/>
                      </a:endParaRP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32266B"/>
                    </a:solidFill>
                  </a:tcPr>
                </a:tc>
                <a:tc>
                  <a:txBody>
                    <a:bodyPr/>
                    <a:lstStyle/>
                    <a:p>
                      <a:pPr algn="ctr" rtl="0" fontAlgn="ctr"/>
                      <a:r>
                        <a:rPr lang="es-EC" sz="1400" b="1" i="0" u="none" strike="noStrike" noProof="0" dirty="0">
                          <a:solidFill>
                            <a:schemeClr val="bg1"/>
                          </a:solidFill>
                          <a:effectLst/>
                          <a:latin typeface="+mn-lt"/>
                        </a:rPr>
                        <a:t>ARANCEL</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32266B"/>
                    </a:solidFill>
                  </a:tcPr>
                </a:tc>
                <a:tc>
                  <a:txBody>
                    <a:bodyPr/>
                    <a:lstStyle/>
                    <a:p>
                      <a:pPr algn="ctr" rtl="0" fontAlgn="ctr"/>
                      <a:r>
                        <a:rPr lang="es-EC" sz="1400" b="1" i="0" u="none" strike="noStrike" noProof="0" dirty="0">
                          <a:solidFill>
                            <a:schemeClr val="bg1"/>
                          </a:solidFill>
                          <a:effectLst/>
                          <a:latin typeface="+mn-lt"/>
                        </a:rPr>
                        <a:t>DESGRAVACIÓN EN AÑOS</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32266B"/>
                    </a:solidFill>
                  </a:tcPr>
                </a:tc>
                <a:extLst>
                  <a:ext uri="{0D108BD9-81ED-4DB2-BD59-A6C34878D82A}">
                    <a16:rowId xmlns:a16="http://schemas.microsoft.com/office/drawing/2014/main" val="3101323656"/>
                  </a:ext>
                </a:extLst>
              </a:tr>
              <a:tr h="540344">
                <a:tc>
                  <a:txBody>
                    <a:bodyPr/>
                    <a:lstStyle/>
                    <a:p>
                      <a:pPr algn="ctr" rtl="0" fontAlgn="ctr"/>
                      <a:r>
                        <a:rPr lang="es-EC" sz="1100" b="0" i="0" u="none" strike="noStrike" noProof="0" dirty="0">
                          <a:solidFill>
                            <a:srgbClr val="203864"/>
                          </a:solidFill>
                          <a:effectLst/>
                          <a:latin typeface="+mn-lt"/>
                        </a:rPr>
                        <a:t>Bebidas saborizadas guayusa, amaranto, horchata, entre otros</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algn="ctr" rtl="0" fontAlgn="ctr"/>
                      <a:r>
                        <a:rPr lang="es-EC" sz="1100" b="0" i="0" u="none" strike="noStrike" noProof="0" dirty="0">
                          <a:solidFill>
                            <a:srgbClr val="203864"/>
                          </a:solidFill>
                          <a:effectLst/>
                          <a:latin typeface="+mn-lt"/>
                        </a:rPr>
                        <a:t>7% </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s-EC" sz="1100" b="0" i="0" u="none" strike="noStrike" kern="1200" noProof="0" dirty="0">
                        <a:solidFill>
                          <a:srgbClr val="203864"/>
                        </a:solidFill>
                        <a:effectLst/>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s-EC" sz="1100" b="0" i="0" u="none" strike="noStrike" kern="1200" noProof="0" dirty="0">
                          <a:solidFill>
                            <a:srgbClr val="203864"/>
                          </a:solidFill>
                          <a:effectLst/>
                          <a:latin typeface="+mn-lt"/>
                          <a:ea typeface="+mn-ea"/>
                          <a:cs typeface="+mn-cs"/>
                        </a:rPr>
                        <a:t>Acceso inmediato</a:t>
                      </a:r>
                    </a:p>
                    <a:p>
                      <a:pPr algn="ctr" rtl="0" fontAlgn="ctr"/>
                      <a:endParaRPr lang="es-EC" sz="1100" b="0" i="0" u="none" strike="noStrike" noProof="0" dirty="0">
                        <a:solidFill>
                          <a:srgbClr val="203864"/>
                        </a:solidFill>
                        <a:effectLst/>
                        <a:latin typeface="+mn-lt"/>
                      </a:endParaRP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extLst>
                  <a:ext uri="{0D108BD9-81ED-4DB2-BD59-A6C34878D82A}">
                    <a16:rowId xmlns:a16="http://schemas.microsoft.com/office/drawing/2014/main" val="3076505305"/>
                  </a:ext>
                </a:extLst>
              </a:tr>
              <a:tr h="186262">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EC" sz="1100" kern="1200" noProof="0" dirty="0">
                          <a:solidFill>
                            <a:srgbClr val="002060"/>
                          </a:solidFill>
                          <a:latin typeface="+mn-lt"/>
                          <a:cs typeface="Calibri" panose="020F0502020204030204" pitchFamily="34" charset="0"/>
                        </a:rPr>
                        <a:t>Aluminio y metalmecánica</a:t>
                      </a:r>
                      <a:r>
                        <a:rPr lang="es-EC" sz="1100" kern="1200" noProof="0" dirty="0">
                          <a:solidFill>
                            <a:srgbClr val="002060"/>
                          </a:solidFill>
                          <a:latin typeface="+mn-lt"/>
                        </a:rPr>
                        <a:t> </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algn="ctr" rtl="0" fontAlgn="ctr"/>
                      <a:r>
                        <a:rPr lang="es-EC" sz="1100" b="0" i="0" u="none" strike="noStrike" noProof="0" dirty="0">
                          <a:solidFill>
                            <a:srgbClr val="203864"/>
                          </a:solidFill>
                          <a:effectLst/>
                          <a:latin typeface="+mn-lt"/>
                        </a:rPr>
                        <a:t>6.5%</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C" sz="1100" b="0" i="0" u="none" strike="noStrike" kern="1200" noProof="0" dirty="0">
                          <a:solidFill>
                            <a:srgbClr val="203864"/>
                          </a:solidFill>
                          <a:effectLst/>
                          <a:latin typeface="+mn-lt"/>
                          <a:ea typeface="+mn-ea"/>
                          <a:cs typeface="+mn-cs"/>
                        </a:rPr>
                        <a:t>Acceso inmediato</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extLst>
                  <a:ext uri="{0D108BD9-81ED-4DB2-BD59-A6C34878D82A}">
                    <a16:rowId xmlns:a16="http://schemas.microsoft.com/office/drawing/2014/main" val="2431705329"/>
                  </a:ext>
                </a:extLst>
              </a:tr>
              <a:tr h="717385">
                <a:tc>
                  <a:txBody>
                    <a:bodyPr/>
                    <a:lstStyle/>
                    <a:p>
                      <a:pPr algn="ctr" rtl="0" fontAlgn="ctr"/>
                      <a:r>
                        <a:rPr lang="es-EC" sz="1100" b="0" i="0" u="none" strike="noStrike" noProof="0" dirty="0">
                          <a:solidFill>
                            <a:srgbClr val="203864"/>
                          </a:solidFill>
                          <a:effectLst/>
                          <a:latin typeface="+mn-lt"/>
                        </a:rPr>
                        <a:t>Calzado de protección industrial y de caucho</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algn="ctr" rtl="0" fontAlgn="ctr"/>
                      <a:r>
                        <a:rPr lang="es-EC" sz="1100" b="0" i="0" u="none" strike="noStrike" noProof="0" dirty="0">
                          <a:solidFill>
                            <a:srgbClr val="203864"/>
                          </a:solidFill>
                          <a:effectLst/>
                          <a:latin typeface="+mn-lt"/>
                        </a:rPr>
                        <a:t>18% - 20%</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s-EC" sz="1100" b="0" i="0" u="none" strike="noStrike" kern="1200" noProof="0" dirty="0">
                        <a:solidFill>
                          <a:srgbClr val="203864"/>
                        </a:solidFill>
                        <a:effectLst/>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s-EC" sz="1100" b="0" i="0" u="none" strike="noStrike" kern="1200" noProof="0" dirty="0">
                          <a:solidFill>
                            <a:srgbClr val="203864"/>
                          </a:solidFill>
                          <a:effectLst/>
                          <a:latin typeface="+mn-lt"/>
                          <a:ea typeface="+mn-ea"/>
                          <a:cs typeface="+mn-cs"/>
                        </a:rPr>
                        <a:t>Acceso inmediato</a:t>
                      </a:r>
                    </a:p>
                    <a:p>
                      <a:pPr marL="0" marR="0" lvl="0" indent="0" algn="ctr" defTabSz="914400" rtl="0" eaLnBrk="1" fontAlgn="ctr" latinLnBrk="0" hangingPunct="1">
                        <a:lnSpc>
                          <a:spcPct val="100000"/>
                        </a:lnSpc>
                        <a:spcBef>
                          <a:spcPts val="0"/>
                        </a:spcBef>
                        <a:spcAft>
                          <a:spcPts val="0"/>
                        </a:spcAft>
                        <a:buClrTx/>
                        <a:buSzTx/>
                        <a:buFontTx/>
                        <a:buNone/>
                        <a:tabLst/>
                        <a:defRPr/>
                      </a:pPr>
                      <a:r>
                        <a:rPr lang="es-EC" sz="1100" b="0" i="0" u="none" strike="noStrike" kern="1200" noProof="0" dirty="0">
                          <a:solidFill>
                            <a:srgbClr val="203864"/>
                          </a:solidFill>
                          <a:effectLst/>
                          <a:latin typeface="+mn-lt"/>
                          <a:ea typeface="+mn-ea"/>
                          <a:cs typeface="+mn-cs"/>
                        </a:rPr>
                        <a:t>/ 4 años / 8 años</a:t>
                      </a:r>
                    </a:p>
                    <a:p>
                      <a:pPr algn="ctr" rtl="0" fontAlgn="ctr"/>
                      <a:endParaRPr lang="es-EC" sz="1100" b="0" i="0" u="none" strike="noStrike" noProof="0" dirty="0">
                        <a:solidFill>
                          <a:srgbClr val="203864"/>
                        </a:solidFill>
                        <a:effectLst/>
                        <a:latin typeface="+mn-lt"/>
                      </a:endParaRP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extLst>
                  <a:ext uri="{0D108BD9-81ED-4DB2-BD59-A6C34878D82A}">
                    <a16:rowId xmlns:a16="http://schemas.microsoft.com/office/drawing/2014/main" val="2524494792"/>
                  </a:ext>
                </a:extLst>
              </a:tr>
              <a:tr h="540344">
                <a:tc>
                  <a:txBody>
                    <a:bodyPr/>
                    <a:lstStyle/>
                    <a:p>
                      <a:pPr algn="ctr" rtl="0" fontAlgn="ctr"/>
                      <a:r>
                        <a:rPr lang="es-EC" sz="1100" b="0" i="0" u="none" strike="noStrike" noProof="0" dirty="0">
                          <a:solidFill>
                            <a:srgbClr val="203864"/>
                          </a:solidFill>
                          <a:effectLst/>
                          <a:latin typeface="+mn-lt"/>
                        </a:rPr>
                        <a:t>Galletería y pastelería </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algn="ctr" rtl="0" fontAlgn="ctr"/>
                      <a:r>
                        <a:rPr lang="es-EC" sz="1100" b="0" i="0" u="none" strike="noStrike" noProof="0" dirty="0">
                          <a:solidFill>
                            <a:srgbClr val="203864"/>
                          </a:solidFill>
                          <a:effectLst/>
                          <a:latin typeface="+mn-lt"/>
                        </a:rPr>
                        <a:t>2% - 5.42¢/kg más 4%</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s-EC" sz="1100" b="0" i="0" u="none" strike="noStrike" kern="1200" noProof="0" dirty="0">
                        <a:solidFill>
                          <a:srgbClr val="203864"/>
                        </a:solidFill>
                        <a:effectLst/>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s-EC" sz="1100" b="0" i="0" u="none" strike="noStrike" kern="1200" noProof="0" dirty="0">
                          <a:solidFill>
                            <a:srgbClr val="203864"/>
                          </a:solidFill>
                          <a:effectLst/>
                          <a:latin typeface="+mn-lt"/>
                          <a:ea typeface="+mn-ea"/>
                          <a:cs typeface="+mn-cs"/>
                        </a:rPr>
                        <a:t>Acceso inmediato</a:t>
                      </a:r>
                    </a:p>
                    <a:p>
                      <a:pPr algn="ctr" rtl="0" fontAlgn="ctr"/>
                      <a:endParaRPr lang="es-EC" sz="1100" b="0" i="0" u="none" strike="noStrike" noProof="0" dirty="0">
                        <a:solidFill>
                          <a:srgbClr val="203864"/>
                        </a:solidFill>
                        <a:effectLst/>
                        <a:latin typeface="+mn-lt"/>
                      </a:endParaRP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extLst>
                  <a:ext uri="{0D108BD9-81ED-4DB2-BD59-A6C34878D82A}">
                    <a16:rowId xmlns:a16="http://schemas.microsoft.com/office/drawing/2014/main" val="3894616817"/>
                  </a:ext>
                </a:extLst>
              </a:tr>
              <a:tr h="717385">
                <a:tc>
                  <a:txBody>
                    <a:bodyPr/>
                    <a:lstStyle/>
                    <a:p>
                      <a:pPr algn="ctr" rtl="0" fontAlgn="ctr"/>
                      <a:r>
                        <a:rPr lang="es-EC" sz="1100" b="0" i="0" u="none" strike="noStrike" noProof="0" dirty="0">
                          <a:solidFill>
                            <a:srgbClr val="203864"/>
                          </a:solidFill>
                          <a:effectLst/>
                          <a:latin typeface="+mn-lt"/>
                        </a:rPr>
                        <a:t>Pastas</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algn="ctr" rtl="0" fontAlgn="ctr"/>
                      <a:r>
                        <a:rPr lang="es-EC" sz="1100" b="0" i="0" u="none" strike="noStrike" noProof="0" dirty="0">
                          <a:solidFill>
                            <a:srgbClr val="203864"/>
                          </a:solidFill>
                          <a:effectLst/>
                          <a:latin typeface="+mn-lt"/>
                        </a:rPr>
                        <a:t>4% - 16.27¢/kg más 8.5%</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C" sz="1100" b="0" i="0" u="none" strike="noStrike" kern="1200" noProof="0" dirty="0">
                          <a:solidFill>
                            <a:srgbClr val="203864"/>
                          </a:solidFill>
                          <a:effectLst/>
                          <a:latin typeface="+mn-lt"/>
                          <a:ea typeface="+mn-ea"/>
                          <a:cs typeface="+mn-cs"/>
                        </a:rPr>
                        <a:t>Acceso inmediato</a:t>
                      </a:r>
                    </a:p>
                    <a:p>
                      <a:pPr algn="ctr" rtl="0" fontAlgn="ctr"/>
                      <a:endParaRPr lang="es-EC" sz="1100" b="0" i="0" u="none" strike="noStrike" noProof="0" dirty="0">
                        <a:solidFill>
                          <a:srgbClr val="203864"/>
                        </a:solidFill>
                        <a:effectLst/>
                        <a:latin typeface="+mn-lt"/>
                      </a:endParaRP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extLst>
                  <a:ext uri="{0D108BD9-81ED-4DB2-BD59-A6C34878D82A}">
                    <a16:rowId xmlns:a16="http://schemas.microsoft.com/office/drawing/2014/main" val="424239180"/>
                  </a:ext>
                </a:extLst>
              </a:tr>
              <a:tr h="540344">
                <a:tc>
                  <a:txBody>
                    <a:bodyPr/>
                    <a:lstStyle/>
                    <a:p>
                      <a:pPr algn="ctr" rtl="0" fontAlgn="ctr"/>
                      <a:r>
                        <a:rPr lang="es-EC" sz="1100" b="0" i="0" u="none" strike="noStrike" noProof="0" dirty="0">
                          <a:solidFill>
                            <a:srgbClr val="203864"/>
                          </a:solidFill>
                          <a:effectLst/>
                          <a:latin typeface="+mn-lt"/>
                        </a:rPr>
                        <a:t>Salsas  (kétchup, soya, mayonesa, mostaza, BBQ, entre otras)</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algn="ctr" rtl="0" fontAlgn="ctr"/>
                      <a:r>
                        <a:rPr lang="es-EC" sz="1100" b="0" i="0" u="none" strike="noStrike" noProof="0" dirty="0">
                          <a:solidFill>
                            <a:srgbClr val="203864"/>
                          </a:solidFill>
                          <a:effectLst/>
                          <a:latin typeface="+mn-lt"/>
                        </a:rPr>
                        <a:t>3% - 12,5 %</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C" sz="1100" b="0" i="0" u="none" strike="noStrike" noProof="0" dirty="0">
                          <a:solidFill>
                            <a:srgbClr val="203864"/>
                          </a:solidFill>
                          <a:effectLst/>
                          <a:latin typeface="+mn-lt"/>
                        </a:rPr>
                        <a:t>Acceso inmediato / 4 años / 6 años</a:t>
                      </a:r>
                    </a:p>
                    <a:p>
                      <a:pPr algn="ctr" rtl="0" fontAlgn="ctr"/>
                      <a:endParaRPr lang="es-EC" sz="1100" b="0" i="0" u="none" strike="noStrike" noProof="0" dirty="0">
                        <a:solidFill>
                          <a:srgbClr val="203864"/>
                        </a:solidFill>
                        <a:effectLst/>
                        <a:latin typeface="+mn-lt"/>
                      </a:endParaRP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extLst>
                  <a:ext uri="{0D108BD9-81ED-4DB2-BD59-A6C34878D82A}">
                    <a16:rowId xmlns:a16="http://schemas.microsoft.com/office/drawing/2014/main" val="3409010840"/>
                  </a:ext>
                </a:extLst>
              </a:tr>
              <a:tr h="186262">
                <a:tc>
                  <a:txBody>
                    <a:bodyPr/>
                    <a:lstStyle/>
                    <a:p>
                      <a:pPr algn="ctr" rtl="0" fontAlgn="ctr"/>
                      <a:r>
                        <a:rPr lang="es-EC" sz="1100" b="0" i="0" u="none" strike="noStrike" noProof="0" dirty="0">
                          <a:solidFill>
                            <a:srgbClr val="203864"/>
                          </a:solidFill>
                          <a:effectLst/>
                          <a:latin typeface="+mn-lt"/>
                        </a:rPr>
                        <a:t>Neumáticos</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algn="ctr" rtl="0" fontAlgn="ctr"/>
                      <a:r>
                        <a:rPr lang="es-EC" sz="1100" b="0" i="0" u="none" strike="noStrike" noProof="0" dirty="0">
                          <a:solidFill>
                            <a:srgbClr val="203864"/>
                          </a:solidFill>
                          <a:effectLst/>
                          <a:latin typeface="+mn-lt"/>
                        </a:rPr>
                        <a:t> 7% </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algn="ctr" rtl="0" fontAlgn="ctr"/>
                      <a:r>
                        <a:rPr lang="es-EC" sz="1100" b="0" i="0" u="none" strike="noStrike" noProof="0" dirty="0">
                          <a:solidFill>
                            <a:srgbClr val="203864"/>
                          </a:solidFill>
                          <a:effectLst/>
                          <a:latin typeface="+mn-lt"/>
                        </a:rPr>
                        <a:t>Acceso inmediato / 4 años </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extLst>
                  <a:ext uri="{0D108BD9-81ED-4DB2-BD59-A6C34878D82A}">
                    <a16:rowId xmlns:a16="http://schemas.microsoft.com/office/drawing/2014/main" val="3292740137"/>
                  </a:ext>
                </a:extLst>
              </a:tr>
              <a:tr h="540344">
                <a:tc>
                  <a:txBody>
                    <a:bodyPr/>
                    <a:lstStyle/>
                    <a:p>
                      <a:pPr algn="ctr" rtl="0" fontAlgn="ctr"/>
                      <a:r>
                        <a:rPr lang="es-EC" sz="1100" b="0" i="0" u="none" strike="noStrike" noProof="0" dirty="0">
                          <a:solidFill>
                            <a:srgbClr val="203864"/>
                          </a:solidFill>
                          <a:effectLst/>
                          <a:latin typeface="+mn-lt"/>
                        </a:rPr>
                        <a:t>Ropa de cama</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algn="ctr" rtl="0" fontAlgn="ctr"/>
                      <a:r>
                        <a:rPr lang="es-EC" sz="1100" b="0" i="0" u="none" strike="noStrike" noProof="0" dirty="0">
                          <a:solidFill>
                            <a:srgbClr val="203864"/>
                          </a:solidFill>
                          <a:effectLst/>
                          <a:latin typeface="+mn-lt"/>
                        </a:rPr>
                        <a:t>18% </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s-EC" sz="1100" b="0" i="0" u="none" strike="noStrike" kern="1200" noProof="0" dirty="0">
                        <a:solidFill>
                          <a:srgbClr val="203864"/>
                        </a:solidFill>
                        <a:effectLst/>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s-EC" sz="1100" b="0" i="0" u="none" strike="noStrike" kern="1200" noProof="0" dirty="0">
                          <a:solidFill>
                            <a:srgbClr val="203864"/>
                          </a:solidFill>
                          <a:effectLst/>
                          <a:latin typeface="+mn-lt"/>
                          <a:ea typeface="+mn-ea"/>
                          <a:cs typeface="+mn-cs"/>
                        </a:rPr>
                        <a:t>Acceso inmediato</a:t>
                      </a:r>
                    </a:p>
                    <a:p>
                      <a:pPr algn="ctr" rtl="0" fontAlgn="ctr"/>
                      <a:endParaRPr lang="es-EC" sz="1100" b="0" i="0" u="none" strike="noStrike" noProof="0" dirty="0">
                        <a:solidFill>
                          <a:srgbClr val="203864"/>
                        </a:solidFill>
                        <a:effectLst/>
                        <a:latin typeface="+mn-lt"/>
                      </a:endParaRP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extLst>
                  <a:ext uri="{0D108BD9-81ED-4DB2-BD59-A6C34878D82A}">
                    <a16:rowId xmlns:a16="http://schemas.microsoft.com/office/drawing/2014/main" val="2707221862"/>
                  </a:ext>
                </a:extLst>
              </a:tr>
              <a:tr h="540344">
                <a:tc>
                  <a:txBody>
                    <a:bodyPr/>
                    <a:lstStyle/>
                    <a:p>
                      <a:pPr algn="ctr" rtl="0" fontAlgn="ctr"/>
                      <a:r>
                        <a:rPr lang="es-EC" sz="1100" b="0" i="0" u="none" strike="noStrike" noProof="0" dirty="0">
                          <a:solidFill>
                            <a:srgbClr val="203864"/>
                          </a:solidFill>
                          <a:effectLst/>
                          <a:latin typeface="+mn-lt"/>
                        </a:rPr>
                        <a:t>Muebles de madera</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algn="ctr" rtl="0" fontAlgn="ctr"/>
                      <a:r>
                        <a:rPr lang="es-EC" sz="1100" b="0" i="0" u="none" strike="noStrike" noProof="0" dirty="0">
                          <a:solidFill>
                            <a:srgbClr val="203864"/>
                          </a:solidFill>
                          <a:effectLst/>
                          <a:latin typeface="+mn-lt"/>
                        </a:rPr>
                        <a:t> 9.5% </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s-EC" sz="1100" b="0" i="0" u="none" strike="noStrike" kern="1200" noProof="0" dirty="0">
                        <a:solidFill>
                          <a:srgbClr val="203864"/>
                        </a:solidFill>
                        <a:effectLst/>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s-EC" sz="1100" b="0" i="0" u="none" strike="noStrike" kern="1200" noProof="0" dirty="0">
                          <a:solidFill>
                            <a:srgbClr val="203864"/>
                          </a:solidFill>
                          <a:effectLst/>
                          <a:latin typeface="+mn-lt"/>
                          <a:ea typeface="+mn-ea"/>
                          <a:cs typeface="+mn-cs"/>
                        </a:rPr>
                        <a:t>Acceso inmediato</a:t>
                      </a:r>
                    </a:p>
                    <a:p>
                      <a:pPr algn="ctr" rtl="0" fontAlgn="ctr"/>
                      <a:endParaRPr lang="es-EC" sz="1100" b="0" i="0" u="none" strike="noStrike" noProof="0" dirty="0">
                        <a:solidFill>
                          <a:srgbClr val="203864"/>
                        </a:solidFill>
                        <a:effectLst/>
                        <a:latin typeface="+mn-lt"/>
                      </a:endParaRP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extLst>
                  <a:ext uri="{0D108BD9-81ED-4DB2-BD59-A6C34878D82A}">
                    <a16:rowId xmlns:a16="http://schemas.microsoft.com/office/drawing/2014/main" val="506370730"/>
                  </a:ext>
                </a:extLst>
              </a:tr>
              <a:tr h="363303">
                <a:tc>
                  <a:txBody>
                    <a:bodyPr/>
                    <a:lstStyle/>
                    <a:p>
                      <a:pPr algn="ctr" rtl="0" fontAlgn="ctr"/>
                      <a:r>
                        <a:rPr lang="es-EC" sz="1100" b="0" i="0" u="none" strike="noStrike" noProof="0" dirty="0">
                          <a:solidFill>
                            <a:srgbClr val="203864"/>
                          </a:solidFill>
                          <a:effectLst/>
                          <a:latin typeface="+mn-lt"/>
                        </a:rPr>
                        <a:t>Carteras, sombreros y accesorios</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algn="ctr" rtl="0" fontAlgn="ctr"/>
                      <a:r>
                        <a:rPr lang="es-EC" sz="1100" b="0" i="0" u="none" strike="noStrike" noProof="0" dirty="0">
                          <a:solidFill>
                            <a:srgbClr val="203864"/>
                          </a:solidFill>
                          <a:effectLst/>
                          <a:latin typeface="+mn-lt"/>
                        </a:rPr>
                        <a:t>7% - 15%</a:t>
                      </a: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C" sz="1100" b="0" i="0" u="none" strike="noStrike" kern="1200" noProof="0" dirty="0">
                          <a:solidFill>
                            <a:srgbClr val="203864"/>
                          </a:solidFill>
                          <a:effectLst/>
                          <a:latin typeface="+mn-lt"/>
                          <a:ea typeface="+mn-ea"/>
                          <a:cs typeface="+mn-cs"/>
                        </a:rPr>
                        <a:t>Acceso inmediato</a:t>
                      </a:r>
                    </a:p>
                    <a:p>
                      <a:pPr algn="ctr" rtl="0" fontAlgn="ctr"/>
                      <a:endParaRPr lang="es-EC" sz="1100" b="0" i="0" u="none" strike="noStrike" noProof="0" dirty="0">
                        <a:solidFill>
                          <a:srgbClr val="203864"/>
                        </a:solidFill>
                        <a:effectLst/>
                        <a:latin typeface="+mn-lt"/>
                      </a:endParaRPr>
                    </a:p>
                  </a:txBody>
                  <a:tcPr marL="9525" marR="9525" marT="9525"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9EBF5"/>
                    </a:solidFill>
                  </a:tcPr>
                </a:tc>
                <a:extLst>
                  <a:ext uri="{0D108BD9-81ED-4DB2-BD59-A6C34878D82A}">
                    <a16:rowId xmlns:a16="http://schemas.microsoft.com/office/drawing/2014/main" val="905181820"/>
                  </a:ext>
                </a:extLst>
              </a:tr>
            </a:tbl>
          </a:graphicData>
        </a:graphic>
      </p:graphicFrame>
    </p:spTree>
    <p:extLst>
      <p:ext uri="{BB962C8B-B14F-4D97-AF65-F5344CB8AC3E}">
        <p14:creationId xmlns:p14="http://schemas.microsoft.com/office/powerpoint/2010/main" val="3849943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pic>
        <p:nvPicPr>
          <p:cNvPr id="3" name="Imagen 2">
            <a:extLst>
              <a:ext uri="{FF2B5EF4-FFF2-40B4-BE49-F238E27FC236}">
                <a16:creationId xmlns:a16="http://schemas.microsoft.com/office/drawing/2014/main" id="{7E658243-99BA-4DAF-45FB-056E26D4E42C}"/>
              </a:ext>
            </a:extLst>
          </p:cNvPr>
          <p:cNvPicPr>
            <a:picLocks noChangeAspect="1"/>
          </p:cNvPicPr>
          <p:nvPr/>
        </p:nvPicPr>
        <p:blipFill>
          <a:blip r:embed="rId3"/>
          <a:stretch>
            <a:fillRect/>
          </a:stretch>
        </p:blipFill>
        <p:spPr>
          <a:xfrm>
            <a:off x="249222" y="1368901"/>
            <a:ext cx="3573919" cy="5335664"/>
          </a:xfrm>
          <a:prstGeom prst="rect">
            <a:avLst/>
          </a:prstGeom>
        </p:spPr>
      </p:pic>
      <p:sp>
        <p:nvSpPr>
          <p:cNvPr id="215" name="Google Shape;215;p22"/>
          <p:cNvSpPr txBox="1">
            <a:spLocks noGrp="1"/>
          </p:cNvSpPr>
          <p:nvPr>
            <p:ph type="title"/>
          </p:nvPr>
        </p:nvSpPr>
        <p:spPr>
          <a:xfrm>
            <a:off x="838200" y="97278"/>
            <a:ext cx="10515600" cy="103663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s-EC" noProof="0" dirty="0"/>
              <a:t>Protección a sectores sensibles</a:t>
            </a:r>
          </a:p>
        </p:txBody>
      </p:sp>
      <p:pic>
        <p:nvPicPr>
          <p:cNvPr id="219" name="Google Shape;219;p22"/>
          <p:cNvPicPr preferRelativeResize="0"/>
          <p:nvPr/>
        </p:nvPicPr>
        <p:blipFill>
          <a:blip r:embed="rId4">
            <a:alphaModFix/>
          </a:blip>
          <a:stretch>
            <a:fillRect/>
          </a:stretch>
        </p:blipFill>
        <p:spPr>
          <a:xfrm>
            <a:off x="2828596" y="1133915"/>
            <a:ext cx="986425" cy="951975"/>
          </a:xfrm>
          <a:prstGeom prst="rect">
            <a:avLst/>
          </a:prstGeom>
          <a:noFill/>
          <a:ln>
            <a:noFill/>
          </a:ln>
        </p:spPr>
      </p:pic>
      <p:graphicFrame>
        <p:nvGraphicFramePr>
          <p:cNvPr id="217" name="Google Shape;217;p22"/>
          <p:cNvGraphicFramePr/>
          <p:nvPr>
            <p:extLst>
              <p:ext uri="{D42A27DB-BD31-4B8C-83A1-F6EECF244321}">
                <p14:modId xmlns:p14="http://schemas.microsoft.com/office/powerpoint/2010/main" val="2606552254"/>
              </p:ext>
            </p:extLst>
          </p:nvPr>
        </p:nvGraphicFramePr>
        <p:xfrm>
          <a:off x="4028559" y="807258"/>
          <a:ext cx="7914219" cy="6050742"/>
        </p:xfrm>
        <a:graphic>
          <a:graphicData uri="http://schemas.openxmlformats.org/drawingml/2006/table">
            <a:tbl>
              <a:tblPr>
                <a:solidFill>
                  <a:srgbClr val="CFCAFF"/>
                </a:solidFill>
              </a:tblPr>
              <a:tblGrid>
                <a:gridCol w="2064803">
                  <a:extLst>
                    <a:ext uri="{9D8B030D-6E8A-4147-A177-3AD203B41FA5}">
                      <a16:colId xmlns:a16="http://schemas.microsoft.com/office/drawing/2014/main" val="20000"/>
                    </a:ext>
                  </a:extLst>
                </a:gridCol>
                <a:gridCol w="1475849">
                  <a:extLst>
                    <a:ext uri="{9D8B030D-6E8A-4147-A177-3AD203B41FA5}">
                      <a16:colId xmlns:a16="http://schemas.microsoft.com/office/drawing/2014/main" val="20001"/>
                    </a:ext>
                  </a:extLst>
                </a:gridCol>
                <a:gridCol w="2265367">
                  <a:extLst>
                    <a:ext uri="{9D8B030D-6E8A-4147-A177-3AD203B41FA5}">
                      <a16:colId xmlns:a16="http://schemas.microsoft.com/office/drawing/2014/main" val="20002"/>
                    </a:ext>
                  </a:extLst>
                </a:gridCol>
                <a:gridCol w="2108200">
                  <a:extLst>
                    <a:ext uri="{9D8B030D-6E8A-4147-A177-3AD203B41FA5}">
                      <a16:colId xmlns:a16="http://schemas.microsoft.com/office/drawing/2014/main" val="20003"/>
                    </a:ext>
                  </a:extLst>
                </a:gridCol>
              </a:tblGrid>
              <a:tr h="279247">
                <a:tc gridSpan="4">
                  <a:txBody>
                    <a:bodyPr/>
                    <a:lstStyle/>
                    <a:p>
                      <a:pPr marL="0" marR="0" lvl="0" indent="0" algn="ctr" rtl="0">
                        <a:lnSpc>
                          <a:spcPct val="100000"/>
                        </a:lnSpc>
                        <a:spcBef>
                          <a:spcPts val="0"/>
                        </a:spcBef>
                        <a:spcAft>
                          <a:spcPts val="0"/>
                        </a:spcAft>
                        <a:buNone/>
                      </a:pPr>
                      <a:endParaRPr lang="es-EC" sz="1200" b="1" u="none" strike="noStrike" cap="none" noProof="0" dirty="0">
                        <a:solidFill>
                          <a:srgbClr val="FFC000"/>
                        </a:solidFill>
                      </a:endParaRPr>
                    </a:p>
                    <a:p>
                      <a:pPr marL="0" marR="0" lvl="0" indent="0" algn="ctr" rtl="0">
                        <a:lnSpc>
                          <a:spcPct val="100000"/>
                        </a:lnSpc>
                        <a:spcBef>
                          <a:spcPts val="0"/>
                        </a:spcBef>
                        <a:spcAft>
                          <a:spcPts val="0"/>
                        </a:spcAft>
                        <a:buNone/>
                      </a:pPr>
                      <a:r>
                        <a:rPr lang="es-EC" sz="1200" b="1" u="none" strike="noStrike" cap="none" noProof="0" dirty="0">
                          <a:solidFill>
                            <a:srgbClr val="FFC000"/>
                          </a:solidFill>
                        </a:rPr>
                        <a:t>SECTORES SENSIBLES</a:t>
                      </a:r>
                    </a:p>
                    <a:p>
                      <a:pPr marL="0" marR="0" lvl="0" indent="0" algn="ctr" rtl="0">
                        <a:lnSpc>
                          <a:spcPct val="100000"/>
                        </a:lnSpc>
                        <a:spcBef>
                          <a:spcPts val="0"/>
                        </a:spcBef>
                        <a:spcAft>
                          <a:spcPts val="0"/>
                        </a:spcAft>
                        <a:buNone/>
                      </a:pPr>
                      <a:endParaRPr lang="es-EC" sz="1200" b="1" i="0" u="none" strike="noStrike" cap="none" noProof="0" dirty="0">
                        <a:solidFill>
                          <a:srgbClr val="FFC000"/>
                        </a:solidFill>
                        <a:latin typeface="Calibri"/>
                        <a:ea typeface="Calibri"/>
                        <a:cs typeface="Calibri"/>
                        <a:sym typeface="Calibri"/>
                      </a:endParaRPr>
                    </a:p>
                  </a:txBody>
                  <a:tcPr marL="0" marR="0" marT="0" marB="0" anchor="ctr">
                    <a:lnB w="12700" cap="flat" cmpd="sng" algn="ctr">
                      <a:solidFill>
                        <a:schemeClr val="accent1">
                          <a:lumMod val="60000"/>
                          <a:lumOff val="40000"/>
                        </a:schemeClr>
                      </a:solidFill>
                      <a:prstDash val="solid"/>
                      <a:round/>
                      <a:headEnd type="none" w="med" len="med"/>
                      <a:tailEnd type="none" w="med" len="med"/>
                    </a:lnB>
                    <a:solidFill>
                      <a:srgbClr val="332675"/>
                    </a:solidFill>
                  </a:tcPr>
                </a:tc>
                <a:tc hMerge="1">
                  <a:txBody>
                    <a:bodyPr/>
                    <a:lstStyle/>
                    <a:p>
                      <a:endParaRPr lang="es-EC"/>
                    </a:p>
                  </a:txBody>
                  <a:tcP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10000"/>
                  </a:ext>
                </a:extLst>
              </a:tr>
              <a:tr h="695130">
                <a:tc>
                  <a:txBody>
                    <a:bodyPr/>
                    <a:lstStyle/>
                    <a:p>
                      <a:pPr marL="0" marR="0" lvl="0" indent="0" algn="ctr" rtl="0">
                        <a:lnSpc>
                          <a:spcPct val="100000"/>
                        </a:lnSpc>
                        <a:spcBef>
                          <a:spcPts val="0"/>
                        </a:spcBef>
                        <a:spcAft>
                          <a:spcPts val="0"/>
                        </a:spcAft>
                        <a:buNone/>
                      </a:pPr>
                      <a:r>
                        <a:rPr lang="es-EC" sz="1200" b="1" u="none" strike="noStrike" cap="none" noProof="0" dirty="0">
                          <a:solidFill>
                            <a:srgbClr val="FFC000"/>
                          </a:solidFill>
                        </a:rPr>
                        <a:t>PRODUCTOS</a:t>
                      </a:r>
                    </a:p>
                    <a:p>
                      <a:pPr marL="0" marR="0" lvl="0" indent="0" algn="ctr" rtl="0">
                        <a:lnSpc>
                          <a:spcPct val="100000"/>
                        </a:lnSpc>
                        <a:spcBef>
                          <a:spcPts val="0"/>
                        </a:spcBef>
                        <a:spcAft>
                          <a:spcPts val="0"/>
                        </a:spcAft>
                        <a:buNone/>
                      </a:pPr>
                      <a:endParaRPr lang="es-EC" sz="1200" b="1" i="0" u="none" strike="noStrike" cap="none" noProof="0" dirty="0">
                        <a:solidFill>
                          <a:srgbClr val="FFC000"/>
                        </a:solidFill>
                        <a:latin typeface="Calibri"/>
                        <a:ea typeface="Calibri"/>
                        <a:cs typeface="Calibri"/>
                        <a:sym typeface="Calibri"/>
                      </a:endParaRPr>
                    </a:p>
                  </a:txBody>
                  <a:tcPr marL="0" marR="0" marT="0" marB="0" anchor="b">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4C3DA8">
                        <a:alpha val="78000"/>
                      </a:srgbClr>
                    </a:solidFill>
                  </a:tcPr>
                </a:tc>
                <a:tc>
                  <a:txBody>
                    <a:bodyPr/>
                    <a:lstStyle/>
                    <a:p>
                      <a:pPr marL="0" marR="0" lvl="0" indent="0" algn="ctr" rtl="0">
                        <a:lnSpc>
                          <a:spcPct val="100000"/>
                        </a:lnSpc>
                        <a:spcBef>
                          <a:spcPts val="0"/>
                        </a:spcBef>
                        <a:spcAft>
                          <a:spcPts val="0"/>
                        </a:spcAft>
                        <a:buNone/>
                      </a:pPr>
                      <a:r>
                        <a:rPr lang="es-EC" sz="1200" b="1" u="none" strike="noStrike" cap="none" noProof="0" dirty="0">
                          <a:solidFill>
                            <a:srgbClr val="FFC000"/>
                          </a:solidFill>
                        </a:rPr>
                        <a:t>ECUADOR</a:t>
                      </a:r>
                    </a:p>
                    <a:p>
                      <a:pPr marL="0" marR="0" lvl="0" indent="0" algn="ctr" rtl="0">
                        <a:lnSpc>
                          <a:spcPct val="100000"/>
                        </a:lnSpc>
                        <a:spcBef>
                          <a:spcPts val="0"/>
                        </a:spcBef>
                        <a:spcAft>
                          <a:spcPts val="0"/>
                        </a:spcAft>
                        <a:buNone/>
                      </a:pPr>
                      <a:endParaRPr lang="es-EC" sz="1200" b="1" i="0" u="none" strike="noStrike" cap="none" noProof="0" dirty="0">
                        <a:solidFill>
                          <a:srgbClr val="FFC000"/>
                        </a:solidFill>
                        <a:latin typeface="Calibri"/>
                        <a:ea typeface="Calibri"/>
                        <a:cs typeface="Calibri"/>
                        <a:sym typeface="Calibri"/>
                      </a:endParaRPr>
                    </a:p>
                  </a:txBody>
                  <a:tcPr marL="0" marR="0" marT="0" marB="0" anchor="b">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4C3DA8">
                        <a:alpha val="78000"/>
                      </a:srgbClr>
                    </a:solidFill>
                  </a:tcPr>
                </a:tc>
                <a:tc>
                  <a:txBody>
                    <a:bodyPr/>
                    <a:lstStyle/>
                    <a:p>
                      <a:pPr marL="0" marR="0" lvl="0" indent="0" algn="ctr" rtl="0">
                        <a:lnSpc>
                          <a:spcPct val="100000"/>
                        </a:lnSpc>
                        <a:spcBef>
                          <a:spcPts val="0"/>
                        </a:spcBef>
                        <a:spcAft>
                          <a:spcPts val="0"/>
                        </a:spcAft>
                        <a:buNone/>
                      </a:pPr>
                      <a:r>
                        <a:rPr lang="es-EC" sz="1200" b="1" u="none" strike="noStrike" cap="none" noProof="0" dirty="0">
                          <a:solidFill>
                            <a:srgbClr val="FFC000"/>
                          </a:solidFill>
                        </a:rPr>
                        <a:t>COLOMBIA </a:t>
                      </a:r>
                    </a:p>
                    <a:p>
                      <a:pPr marL="0" marR="0" lvl="0" indent="0" algn="ctr" rtl="0">
                        <a:lnSpc>
                          <a:spcPct val="100000"/>
                        </a:lnSpc>
                        <a:spcBef>
                          <a:spcPts val="0"/>
                        </a:spcBef>
                        <a:spcAft>
                          <a:spcPts val="0"/>
                        </a:spcAft>
                        <a:buNone/>
                      </a:pPr>
                      <a:endParaRPr lang="es-EC" sz="1200" b="1" i="0" u="none" strike="noStrike" cap="none" noProof="0" dirty="0">
                        <a:solidFill>
                          <a:srgbClr val="FFC000"/>
                        </a:solidFill>
                        <a:latin typeface="Calibri"/>
                        <a:ea typeface="Calibri"/>
                        <a:cs typeface="Calibri"/>
                        <a:sym typeface="Calibri"/>
                      </a:endParaRPr>
                    </a:p>
                  </a:txBody>
                  <a:tcPr marL="0" marR="0" marT="0" marB="0" anchor="b">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4C3DA8">
                        <a:alpha val="78000"/>
                      </a:srgbClr>
                    </a:solidFill>
                  </a:tcPr>
                </a:tc>
                <a:tc>
                  <a:txBody>
                    <a:bodyPr/>
                    <a:lstStyle/>
                    <a:p>
                      <a:pPr marL="0" marR="0" lvl="0" indent="0" algn="ctr" rtl="0">
                        <a:lnSpc>
                          <a:spcPct val="100000"/>
                        </a:lnSpc>
                        <a:spcBef>
                          <a:spcPts val="0"/>
                        </a:spcBef>
                        <a:spcAft>
                          <a:spcPts val="0"/>
                        </a:spcAft>
                        <a:buNone/>
                      </a:pPr>
                      <a:r>
                        <a:rPr lang="es-EC" sz="1200" b="1" u="none" strike="noStrike" cap="none" noProof="0" dirty="0">
                          <a:solidFill>
                            <a:srgbClr val="FFC000"/>
                          </a:solidFill>
                        </a:rPr>
                        <a:t>PERÚ</a:t>
                      </a:r>
                    </a:p>
                    <a:p>
                      <a:pPr marL="0" marR="0" lvl="0" indent="0" algn="ctr" rtl="0">
                        <a:lnSpc>
                          <a:spcPct val="100000"/>
                        </a:lnSpc>
                        <a:spcBef>
                          <a:spcPts val="0"/>
                        </a:spcBef>
                        <a:spcAft>
                          <a:spcPts val="0"/>
                        </a:spcAft>
                        <a:buNone/>
                      </a:pPr>
                      <a:endParaRPr lang="es-EC" sz="1200" b="1" i="0" u="none" strike="noStrike" cap="none" noProof="0" dirty="0">
                        <a:solidFill>
                          <a:srgbClr val="FFC000"/>
                        </a:solidFill>
                        <a:latin typeface="Calibri"/>
                        <a:ea typeface="Calibri"/>
                        <a:cs typeface="Calibri"/>
                        <a:sym typeface="Calibri"/>
                      </a:endParaRPr>
                    </a:p>
                  </a:txBody>
                  <a:tcPr marL="0" marR="0" marT="0" marB="0" anchor="b">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4C3DA8">
                        <a:alpha val="78000"/>
                      </a:srgbClr>
                    </a:solidFill>
                  </a:tcPr>
                </a:tc>
                <a:extLst>
                  <a:ext uri="{0D108BD9-81ED-4DB2-BD59-A6C34878D82A}">
                    <a16:rowId xmlns:a16="http://schemas.microsoft.com/office/drawing/2014/main" val="10001"/>
                  </a:ext>
                </a:extLst>
              </a:tr>
              <a:tr h="279247">
                <a:tc>
                  <a:txBody>
                    <a:bodyPr/>
                    <a:lstStyle/>
                    <a:p>
                      <a:pPr marL="0" marR="0" lvl="0" indent="0" algn="ctr" rtl="0">
                        <a:lnSpc>
                          <a:spcPct val="100000"/>
                        </a:lnSpc>
                        <a:spcBef>
                          <a:spcPts val="0"/>
                        </a:spcBef>
                        <a:spcAft>
                          <a:spcPts val="0"/>
                        </a:spcAft>
                        <a:buNone/>
                      </a:pPr>
                      <a:r>
                        <a:rPr lang="es-EC" sz="1400" b="0" i="0" u="none" strike="noStrike" cap="none" noProof="0" dirty="0">
                          <a:solidFill>
                            <a:schemeClr val="bg1"/>
                          </a:solidFill>
                          <a:latin typeface="+mn-lt"/>
                          <a:ea typeface="Calibri"/>
                          <a:cs typeface="Calibri"/>
                          <a:sym typeface="Calibri"/>
                        </a:rPr>
                        <a:t>Margarina</a:t>
                      </a: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7075D2"/>
                    </a:solidFill>
                  </a:tcPr>
                </a:tc>
                <a:tc rowSpan="10">
                  <a:txBody>
                    <a:bodyPr/>
                    <a:lstStyle/>
                    <a:p>
                      <a:pPr marL="0" marR="0" lvl="0" indent="0" algn="ctr" rtl="0">
                        <a:lnSpc>
                          <a:spcPct val="100000"/>
                        </a:lnSpc>
                        <a:spcBef>
                          <a:spcPts val="0"/>
                        </a:spcBef>
                        <a:spcAft>
                          <a:spcPts val="0"/>
                        </a:spcAft>
                        <a:buNone/>
                      </a:pPr>
                      <a:r>
                        <a:rPr lang="es-EC" sz="1400" b="1" u="none" strike="noStrike" cap="none" noProof="0" dirty="0">
                          <a:solidFill>
                            <a:schemeClr val="tx2">
                              <a:lumMod val="75000"/>
                            </a:schemeClr>
                          </a:solidFill>
                          <a:latin typeface="+mn-lt"/>
                        </a:rPr>
                        <a:t>Exclusión</a:t>
                      </a:r>
                      <a:endParaRPr lang="es-EC" sz="1400" b="1" i="0" u="none" strike="noStrike" cap="none" noProof="0" dirty="0">
                        <a:solidFill>
                          <a:schemeClr val="tx2">
                            <a:lumMod val="75000"/>
                          </a:schemeClr>
                        </a:solidFill>
                        <a:latin typeface="+mn-lt"/>
                        <a:ea typeface="Calibri"/>
                        <a:cs typeface="Calibri"/>
                        <a:sym typeface="Calibri"/>
                      </a:endParaRP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tc>
                  <a:txBody>
                    <a:bodyPr/>
                    <a:lstStyle/>
                    <a:p>
                      <a:pPr marL="0" lvl="0" indent="0" algn="ctr" rtl="0">
                        <a:spcBef>
                          <a:spcPts val="0"/>
                        </a:spcBef>
                        <a:spcAft>
                          <a:spcPts val="0"/>
                        </a:spcAft>
                        <a:buClr>
                          <a:schemeClr val="dk1"/>
                        </a:buClr>
                        <a:buFont typeface="Arial"/>
                        <a:buNone/>
                      </a:pPr>
                      <a:r>
                        <a:rPr lang="es-EC" sz="1400" b="0" i="0" u="none" strike="noStrike" cap="none" noProof="0" dirty="0">
                          <a:solidFill>
                            <a:schemeClr val="tx2">
                              <a:lumMod val="75000"/>
                            </a:schemeClr>
                          </a:solidFill>
                          <a:latin typeface="+mn-lt"/>
                          <a:ea typeface="Calibri"/>
                          <a:cs typeface="Calibri"/>
                          <a:sym typeface="Calibri"/>
                        </a:rPr>
                        <a:t>Exclusión</a:t>
                      </a:r>
                    </a:p>
                  </a:txBody>
                  <a:tcPr marL="0" marR="0" marT="0"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tc>
                  <a:txBody>
                    <a:bodyPr/>
                    <a:lstStyle/>
                    <a:p>
                      <a:pPr marL="0" lvl="0" indent="0" algn="ctr" rtl="0">
                        <a:spcBef>
                          <a:spcPts val="0"/>
                        </a:spcBef>
                        <a:spcAft>
                          <a:spcPts val="0"/>
                        </a:spcAft>
                        <a:buClr>
                          <a:schemeClr val="dk1"/>
                        </a:buClr>
                        <a:buFont typeface="Arial"/>
                        <a:buNone/>
                      </a:pPr>
                      <a:r>
                        <a:rPr lang="es-EC" sz="1400" b="0" i="0" u="none" strike="noStrike" cap="none" noProof="0" dirty="0">
                          <a:solidFill>
                            <a:schemeClr val="tx2">
                              <a:lumMod val="75000"/>
                            </a:schemeClr>
                          </a:solidFill>
                          <a:latin typeface="+mn-lt"/>
                          <a:ea typeface="Calibri"/>
                          <a:cs typeface="Calibri"/>
                          <a:sym typeface="Calibri"/>
                        </a:rPr>
                        <a:t>Exclusión</a:t>
                      </a: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extLst>
                  <a:ext uri="{0D108BD9-81ED-4DB2-BD59-A6C34878D82A}">
                    <a16:rowId xmlns:a16="http://schemas.microsoft.com/office/drawing/2014/main" val="10002"/>
                  </a:ext>
                </a:extLst>
              </a:tr>
              <a:tr h="279247">
                <a:tc>
                  <a:txBody>
                    <a:bodyPr/>
                    <a:lstStyle/>
                    <a:p>
                      <a:pPr marL="0" marR="0" lvl="0" indent="0" algn="ctr" rtl="0">
                        <a:lnSpc>
                          <a:spcPct val="100000"/>
                        </a:lnSpc>
                        <a:spcBef>
                          <a:spcPts val="0"/>
                        </a:spcBef>
                        <a:spcAft>
                          <a:spcPts val="0"/>
                        </a:spcAft>
                        <a:buNone/>
                      </a:pPr>
                      <a:r>
                        <a:rPr lang="es-EC" sz="1400" b="0" i="0" u="none" strike="noStrike" cap="none" noProof="0" dirty="0">
                          <a:solidFill>
                            <a:schemeClr val="bg1"/>
                          </a:solidFill>
                          <a:latin typeface="+mn-lt"/>
                          <a:ea typeface="Calibri"/>
                          <a:cs typeface="Calibri"/>
                          <a:sym typeface="Calibri"/>
                        </a:rPr>
                        <a:t>Balanceados</a:t>
                      </a: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7075D2"/>
                    </a:solidFill>
                  </a:tcPr>
                </a:tc>
                <a:tc vMerge="1">
                  <a:txBody>
                    <a:bodyPr/>
                    <a:lstStyle/>
                    <a:p>
                      <a:endParaRPr lang="es-EC"/>
                    </a:p>
                  </a:txBody>
                  <a:tcPr/>
                </a:tc>
                <a:tc>
                  <a:txBody>
                    <a:bodyPr/>
                    <a:lstStyle/>
                    <a:p>
                      <a:pPr marL="0" lvl="0" indent="0" algn="ctr" rtl="0">
                        <a:spcBef>
                          <a:spcPts val="0"/>
                        </a:spcBef>
                        <a:spcAft>
                          <a:spcPts val="0"/>
                        </a:spcAft>
                        <a:buClr>
                          <a:schemeClr val="dk1"/>
                        </a:buClr>
                        <a:buFont typeface="Arial"/>
                        <a:buNone/>
                      </a:pPr>
                      <a:r>
                        <a:rPr lang="es-EC" sz="1400" b="0" i="0" u="none" strike="noStrike" cap="none" noProof="0" dirty="0">
                          <a:solidFill>
                            <a:schemeClr val="tx2">
                              <a:lumMod val="75000"/>
                            </a:schemeClr>
                          </a:solidFill>
                          <a:latin typeface="+mn-lt"/>
                          <a:ea typeface="Calibri"/>
                          <a:cs typeface="Calibri"/>
                          <a:sym typeface="Calibri"/>
                        </a:rPr>
                        <a:t>Exclusión</a:t>
                      </a:r>
                    </a:p>
                  </a:txBody>
                  <a:tcPr marL="0" marR="0" marT="0"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tc>
                  <a:txBody>
                    <a:bodyPr/>
                    <a:lstStyle/>
                    <a:p>
                      <a:pPr marL="0" lvl="0" indent="0" algn="ctr" rtl="0">
                        <a:spcBef>
                          <a:spcPts val="0"/>
                        </a:spcBef>
                        <a:spcAft>
                          <a:spcPts val="0"/>
                        </a:spcAft>
                        <a:buClr>
                          <a:schemeClr val="dk1"/>
                        </a:buClr>
                        <a:buFont typeface="Arial"/>
                        <a:buNone/>
                      </a:pPr>
                      <a:r>
                        <a:rPr lang="es-EC" sz="1400" b="0" i="0" u="none" strike="noStrike" cap="none" noProof="0" dirty="0">
                          <a:solidFill>
                            <a:schemeClr val="tx2">
                              <a:lumMod val="75000"/>
                            </a:schemeClr>
                          </a:solidFill>
                          <a:latin typeface="+mn-lt"/>
                          <a:ea typeface="Calibri"/>
                          <a:cs typeface="Calibri"/>
                          <a:sym typeface="Calibri"/>
                        </a:rPr>
                        <a:t>Exclusión</a:t>
                      </a: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extLst>
                  <a:ext uri="{0D108BD9-81ED-4DB2-BD59-A6C34878D82A}">
                    <a16:rowId xmlns:a16="http://schemas.microsoft.com/office/drawing/2014/main" val="2246890087"/>
                  </a:ext>
                </a:extLst>
              </a:tr>
              <a:tr h="279247">
                <a:tc>
                  <a:txBody>
                    <a:bodyPr/>
                    <a:lstStyle/>
                    <a:p>
                      <a:pPr marL="0" marR="0" lvl="0" indent="0" algn="ctr" rtl="0">
                        <a:lnSpc>
                          <a:spcPct val="100000"/>
                        </a:lnSpc>
                        <a:spcBef>
                          <a:spcPts val="0"/>
                        </a:spcBef>
                        <a:spcAft>
                          <a:spcPts val="0"/>
                        </a:spcAft>
                        <a:buNone/>
                      </a:pPr>
                      <a:r>
                        <a:rPr lang="es-EC" sz="1400" b="0" i="0" u="none" strike="noStrike" cap="none" noProof="0" dirty="0">
                          <a:solidFill>
                            <a:schemeClr val="bg1"/>
                          </a:solidFill>
                          <a:latin typeface="+mn-lt"/>
                          <a:ea typeface="Calibri"/>
                          <a:cs typeface="Calibri"/>
                          <a:sym typeface="Calibri"/>
                        </a:rPr>
                        <a:t>Lácteos</a:t>
                      </a: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7075D2"/>
                    </a:solidFill>
                  </a:tcPr>
                </a:tc>
                <a:tc vMerge="1">
                  <a:txBody>
                    <a:bodyPr/>
                    <a:lstStyle/>
                    <a:p>
                      <a:endParaRPr lang="es-EC"/>
                    </a:p>
                  </a:txBody>
                  <a:tcPr/>
                </a:tc>
                <a:tc>
                  <a:txBody>
                    <a:bodyPr/>
                    <a:lstStyle/>
                    <a:p>
                      <a:pPr marL="0" lvl="0" indent="0" algn="ctr" rtl="0">
                        <a:spcBef>
                          <a:spcPts val="0"/>
                        </a:spcBef>
                        <a:spcAft>
                          <a:spcPts val="0"/>
                        </a:spcAft>
                        <a:buClr>
                          <a:schemeClr val="dk1"/>
                        </a:buClr>
                        <a:buFont typeface="Arial"/>
                        <a:buNone/>
                      </a:pPr>
                      <a:r>
                        <a:rPr lang="es-EC" sz="1400" b="0" i="0" u="none" strike="noStrike" cap="none" noProof="0" dirty="0">
                          <a:solidFill>
                            <a:schemeClr val="tx2">
                              <a:lumMod val="75000"/>
                            </a:schemeClr>
                          </a:solidFill>
                          <a:latin typeface="+mn-lt"/>
                          <a:ea typeface="Calibri"/>
                          <a:cs typeface="Calibri"/>
                          <a:sym typeface="Calibri"/>
                        </a:rPr>
                        <a:t>Exclusión</a:t>
                      </a:r>
                    </a:p>
                  </a:txBody>
                  <a:tcPr marL="0" marR="0" marT="0"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tc>
                  <a:txBody>
                    <a:bodyPr/>
                    <a:lstStyle/>
                    <a:p>
                      <a:pPr marL="0" lvl="0" indent="0" algn="ctr" rtl="0">
                        <a:spcBef>
                          <a:spcPts val="0"/>
                        </a:spcBef>
                        <a:spcAft>
                          <a:spcPts val="0"/>
                        </a:spcAft>
                        <a:buClr>
                          <a:schemeClr val="dk1"/>
                        </a:buClr>
                        <a:buFont typeface="Arial"/>
                        <a:buNone/>
                      </a:pPr>
                      <a:r>
                        <a:rPr lang="es-EC" sz="1400" b="0" i="0" u="none" strike="noStrike" cap="none" noProof="0" dirty="0">
                          <a:solidFill>
                            <a:schemeClr val="tx2">
                              <a:lumMod val="75000"/>
                            </a:schemeClr>
                          </a:solidFill>
                          <a:latin typeface="+mn-lt"/>
                          <a:ea typeface="Calibri"/>
                          <a:cs typeface="Calibri"/>
                          <a:sym typeface="Calibri"/>
                        </a:rPr>
                        <a:t>Exclusión</a:t>
                      </a: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extLst>
                  <a:ext uri="{0D108BD9-81ED-4DB2-BD59-A6C34878D82A}">
                    <a16:rowId xmlns:a16="http://schemas.microsoft.com/office/drawing/2014/main" val="2812711458"/>
                  </a:ext>
                </a:extLst>
              </a:tr>
              <a:tr h="279247">
                <a:tc>
                  <a:txBody>
                    <a:bodyPr/>
                    <a:lstStyle/>
                    <a:p>
                      <a:pPr marL="0" marR="0" lvl="0" indent="0" algn="ctr" rtl="0">
                        <a:lnSpc>
                          <a:spcPct val="100000"/>
                        </a:lnSpc>
                        <a:spcBef>
                          <a:spcPts val="0"/>
                        </a:spcBef>
                        <a:spcAft>
                          <a:spcPts val="0"/>
                        </a:spcAft>
                        <a:buNone/>
                      </a:pPr>
                      <a:r>
                        <a:rPr lang="es-EC" sz="1400" b="0" i="0" u="none" strike="noStrike" cap="none" noProof="0" dirty="0">
                          <a:solidFill>
                            <a:schemeClr val="bg1"/>
                          </a:solidFill>
                          <a:latin typeface="+mn-lt"/>
                          <a:ea typeface="Calibri"/>
                          <a:cs typeface="Calibri"/>
                          <a:sym typeface="Calibri"/>
                        </a:rPr>
                        <a:t>Avícolas y huevos</a:t>
                      </a: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7075D2"/>
                    </a:solidFill>
                  </a:tcPr>
                </a:tc>
                <a:tc vMerge="1">
                  <a:txBody>
                    <a:bodyPr/>
                    <a:lstStyle/>
                    <a:p>
                      <a:endParaRPr lang="es-EC"/>
                    </a:p>
                  </a:txBody>
                  <a:tcPr/>
                </a:tc>
                <a:tc>
                  <a:txBody>
                    <a:bodyPr/>
                    <a:lstStyle/>
                    <a:p>
                      <a:pPr marL="0" lvl="0" indent="0" algn="ctr" rtl="0">
                        <a:spcBef>
                          <a:spcPts val="0"/>
                        </a:spcBef>
                        <a:spcAft>
                          <a:spcPts val="0"/>
                        </a:spcAft>
                        <a:buClr>
                          <a:schemeClr val="dk1"/>
                        </a:buClr>
                        <a:buFont typeface="Arial"/>
                        <a:buNone/>
                      </a:pPr>
                      <a:r>
                        <a:rPr lang="es-EC" sz="1400" b="0" i="0" u="none" strike="noStrike" cap="none" noProof="0" dirty="0">
                          <a:solidFill>
                            <a:schemeClr val="tx2">
                              <a:lumMod val="75000"/>
                            </a:schemeClr>
                          </a:solidFill>
                          <a:latin typeface="+mn-lt"/>
                          <a:ea typeface="Calibri"/>
                          <a:cs typeface="Calibri"/>
                          <a:sym typeface="Calibri"/>
                        </a:rPr>
                        <a:t>Exclusión</a:t>
                      </a:r>
                    </a:p>
                  </a:txBody>
                  <a:tcPr marL="0" marR="0" marT="0"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tc>
                  <a:txBody>
                    <a:bodyPr/>
                    <a:lstStyle/>
                    <a:p>
                      <a:pPr marL="0" lvl="0" indent="0" algn="ctr" rtl="0">
                        <a:spcBef>
                          <a:spcPts val="0"/>
                        </a:spcBef>
                        <a:spcAft>
                          <a:spcPts val="0"/>
                        </a:spcAft>
                        <a:buClr>
                          <a:schemeClr val="dk1"/>
                        </a:buClr>
                        <a:buFont typeface="Arial"/>
                        <a:buNone/>
                      </a:pPr>
                      <a:r>
                        <a:rPr lang="es-EC" sz="1400" b="0" i="0" u="none" strike="noStrike" cap="none" noProof="0" dirty="0">
                          <a:solidFill>
                            <a:schemeClr val="tx2">
                              <a:lumMod val="75000"/>
                            </a:schemeClr>
                          </a:solidFill>
                          <a:latin typeface="+mn-lt"/>
                          <a:ea typeface="Calibri"/>
                          <a:cs typeface="Calibri"/>
                          <a:sym typeface="Calibri"/>
                        </a:rPr>
                        <a:t>Exclusión</a:t>
                      </a: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extLst>
                  <a:ext uri="{0D108BD9-81ED-4DB2-BD59-A6C34878D82A}">
                    <a16:rowId xmlns:a16="http://schemas.microsoft.com/office/drawing/2014/main" val="1060231644"/>
                  </a:ext>
                </a:extLst>
              </a:tr>
              <a:tr h="279247">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C" sz="1400" u="none" strike="noStrike" cap="none" noProof="0" dirty="0">
                          <a:solidFill>
                            <a:schemeClr val="bg1"/>
                          </a:solidFill>
                          <a:latin typeface="+mn-lt"/>
                        </a:rPr>
                        <a:t>Papas</a:t>
                      </a:r>
                      <a:endParaRPr lang="es-EC" sz="1400" b="0" i="0" u="none" strike="noStrike" cap="none" noProof="0" dirty="0">
                        <a:solidFill>
                          <a:schemeClr val="bg1"/>
                        </a:solidFill>
                        <a:latin typeface="+mn-lt"/>
                        <a:ea typeface="Calibri"/>
                        <a:cs typeface="Calibri"/>
                        <a:sym typeface="Calibri"/>
                      </a:endParaRP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7075D2"/>
                    </a:solidFill>
                  </a:tcPr>
                </a:tc>
                <a:tc vMerge="1">
                  <a:txBody>
                    <a:bodyPr/>
                    <a:lstStyle/>
                    <a:p>
                      <a:endParaRPr lang="es-EC"/>
                    </a:p>
                  </a:txBody>
                  <a:tcPr>
                    <a:lnL w="12700" cap="flat" cmpd="sng" algn="ctr">
                      <a:solidFill>
                        <a:schemeClr val="accent1">
                          <a:lumMod val="60000"/>
                          <a:lumOff val="40000"/>
                        </a:schemeClr>
                      </a:solidFill>
                      <a:prstDash val="solid"/>
                      <a:round/>
                      <a:headEnd type="none" w="med" len="med"/>
                      <a:tailEnd type="none" w="med" len="med"/>
                    </a:lnL>
                    <a:lnT w="12700" cap="flat" cmpd="sng" algn="ctr">
                      <a:solidFill>
                        <a:schemeClr val="accent1">
                          <a:lumMod val="60000"/>
                          <a:lumOff val="40000"/>
                        </a:schemeClr>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
                          <a:schemeClr val="dk1"/>
                        </a:buClr>
                        <a:buSzTx/>
                        <a:buFont typeface="Arial"/>
                        <a:buNone/>
                        <a:tabLst/>
                        <a:defRPr/>
                      </a:pPr>
                      <a:r>
                        <a:rPr lang="es-EC" sz="1400" b="1" noProof="0" dirty="0">
                          <a:solidFill>
                            <a:schemeClr val="tx2">
                              <a:lumMod val="75000"/>
                            </a:schemeClr>
                          </a:solidFill>
                          <a:latin typeface="+mn-lt"/>
                        </a:rPr>
                        <a:t>10 años</a:t>
                      </a:r>
                      <a:endParaRPr lang="es-EC" sz="1400" b="1" i="0" u="none" strike="noStrike" cap="none" noProof="0" dirty="0">
                        <a:solidFill>
                          <a:schemeClr val="tx2">
                            <a:lumMod val="75000"/>
                          </a:schemeClr>
                        </a:solidFill>
                        <a:latin typeface="+mn-lt"/>
                        <a:ea typeface="Calibri"/>
                        <a:cs typeface="Calibri"/>
                        <a:sym typeface="Calibri"/>
                      </a:endParaRPr>
                    </a:p>
                  </a:txBody>
                  <a:tcPr marL="0" marR="0" marT="0"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tc>
                  <a:txBody>
                    <a:bodyPr/>
                    <a:lstStyle/>
                    <a:p>
                      <a:pPr marL="0" lvl="0" indent="0" algn="ctr" rtl="0">
                        <a:spcBef>
                          <a:spcPts val="0"/>
                        </a:spcBef>
                        <a:spcAft>
                          <a:spcPts val="0"/>
                        </a:spcAft>
                        <a:buClr>
                          <a:schemeClr val="dk1"/>
                        </a:buClr>
                        <a:buFont typeface="Arial"/>
                        <a:buNone/>
                      </a:pPr>
                      <a:r>
                        <a:rPr lang="es-EC" sz="1400" b="1" noProof="0" dirty="0">
                          <a:solidFill>
                            <a:schemeClr val="tx2">
                              <a:lumMod val="75000"/>
                            </a:schemeClr>
                          </a:solidFill>
                          <a:latin typeface="+mn-lt"/>
                        </a:rPr>
                        <a:t>10 años</a:t>
                      </a:r>
                      <a:endParaRPr lang="es-EC" sz="1400" b="1" i="0" u="none" strike="noStrike" cap="none" noProof="0" dirty="0">
                        <a:solidFill>
                          <a:schemeClr val="tx2">
                            <a:lumMod val="75000"/>
                          </a:schemeClr>
                        </a:solidFill>
                        <a:latin typeface="+mn-lt"/>
                        <a:ea typeface="Calibri"/>
                        <a:cs typeface="Calibri"/>
                        <a:sym typeface="Calibri"/>
                      </a:endParaRP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extLst>
                  <a:ext uri="{0D108BD9-81ED-4DB2-BD59-A6C34878D82A}">
                    <a16:rowId xmlns:a16="http://schemas.microsoft.com/office/drawing/2014/main" val="3426591642"/>
                  </a:ext>
                </a:extLst>
              </a:tr>
              <a:tr h="502002">
                <a:tc>
                  <a:txBody>
                    <a:bodyPr/>
                    <a:lstStyle/>
                    <a:p>
                      <a:pPr marL="0" marR="0" lvl="0" indent="0" algn="ctr" rtl="0">
                        <a:lnSpc>
                          <a:spcPct val="100000"/>
                        </a:lnSpc>
                        <a:spcBef>
                          <a:spcPts val="0"/>
                        </a:spcBef>
                        <a:spcAft>
                          <a:spcPts val="0"/>
                        </a:spcAft>
                        <a:buNone/>
                      </a:pPr>
                      <a:r>
                        <a:rPr lang="es-EC" sz="1400" u="none" strike="noStrike" cap="none" noProof="0" dirty="0">
                          <a:solidFill>
                            <a:schemeClr val="bg1"/>
                          </a:solidFill>
                          <a:latin typeface="+mn-lt"/>
                        </a:rPr>
                        <a:t>Cebolla + tomate</a:t>
                      </a:r>
                      <a:endParaRPr lang="es-EC" sz="1400" b="0" i="0" u="none" strike="noStrike" cap="none" noProof="0" dirty="0">
                        <a:solidFill>
                          <a:schemeClr val="bg1"/>
                        </a:solidFill>
                        <a:latin typeface="+mn-lt"/>
                        <a:ea typeface="Calibri"/>
                        <a:cs typeface="Calibri"/>
                        <a:sym typeface="Calibri"/>
                      </a:endParaRP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7075D2"/>
                    </a:solidFill>
                  </a:tcPr>
                </a:tc>
                <a:tc vMerge="1">
                  <a:txBody>
                    <a:bodyPr/>
                    <a:lstStyle/>
                    <a:p>
                      <a:endParaRPr lang="es-EC"/>
                    </a:p>
                  </a:txBody>
                  <a:tcPr/>
                </a:tc>
                <a:tc>
                  <a:txBody>
                    <a:bodyPr/>
                    <a:lstStyle/>
                    <a:p>
                      <a:pPr marL="0" lvl="0" indent="0" algn="ctr" rtl="0">
                        <a:spcBef>
                          <a:spcPts val="0"/>
                        </a:spcBef>
                        <a:spcAft>
                          <a:spcPts val="0"/>
                        </a:spcAft>
                        <a:buClr>
                          <a:schemeClr val="dk1"/>
                        </a:buClr>
                        <a:buFont typeface="Arial"/>
                        <a:buNone/>
                      </a:pPr>
                      <a:r>
                        <a:rPr lang="es-EC" sz="1400" b="1" noProof="0" dirty="0">
                          <a:solidFill>
                            <a:schemeClr val="tx2">
                              <a:lumMod val="75000"/>
                            </a:schemeClr>
                          </a:solidFill>
                          <a:latin typeface="+mn-lt"/>
                        </a:rPr>
                        <a:t>Acceso Inmediato</a:t>
                      </a:r>
                      <a:endParaRPr lang="es-EC" sz="1400" b="1" i="0" u="none" strike="noStrike" cap="none" noProof="0" dirty="0">
                        <a:solidFill>
                          <a:schemeClr val="tx2">
                            <a:lumMod val="75000"/>
                          </a:schemeClr>
                        </a:solidFill>
                        <a:latin typeface="+mn-lt"/>
                        <a:ea typeface="Calibri"/>
                        <a:cs typeface="Calibri"/>
                        <a:sym typeface="Calibri"/>
                      </a:endParaRPr>
                    </a:p>
                  </a:txBody>
                  <a:tcPr marL="0" marR="0" marT="0"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tc>
                  <a:txBody>
                    <a:bodyPr/>
                    <a:lstStyle/>
                    <a:p>
                      <a:pPr marL="0" lvl="0" indent="0" algn="ctr" rtl="0">
                        <a:spcBef>
                          <a:spcPts val="0"/>
                        </a:spcBef>
                        <a:spcAft>
                          <a:spcPts val="0"/>
                        </a:spcAft>
                        <a:buClr>
                          <a:schemeClr val="dk1"/>
                        </a:buClr>
                        <a:buFont typeface="Arial"/>
                        <a:buNone/>
                      </a:pPr>
                      <a:r>
                        <a:rPr lang="es-EC" sz="1400" b="1" noProof="0" dirty="0">
                          <a:solidFill>
                            <a:schemeClr val="tx2">
                              <a:lumMod val="75000"/>
                            </a:schemeClr>
                          </a:solidFill>
                          <a:latin typeface="+mn-lt"/>
                        </a:rPr>
                        <a:t>Inmediata</a:t>
                      </a:r>
                      <a:endParaRPr lang="es-EC" sz="1400" b="1" i="0" u="none" strike="noStrike" cap="none" noProof="0" dirty="0">
                        <a:solidFill>
                          <a:schemeClr val="tx2">
                            <a:lumMod val="75000"/>
                          </a:schemeClr>
                        </a:solidFill>
                        <a:latin typeface="+mn-lt"/>
                        <a:ea typeface="Calibri"/>
                        <a:cs typeface="Calibri"/>
                        <a:sym typeface="Calibri"/>
                      </a:endParaRP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extLst>
                  <a:ext uri="{0D108BD9-81ED-4DB2-BD59-A6C34878D82A}">
                    <a16:rowId xmlns:a16="http://schemas.microsoft.com/office/drawing/2014/main" val="10003"/>
                  </a:ext>
                </a:extLst>
              </a:tr>
              <a:tr h="753003">
                <a:tc>
                  <a:txBody>
                    <a:bodyPr/>
                    <a:lstStyle/>
                    <a:p>
                      <a:pPr marL="0" marR="0" lvl="0" indent="0" algn="ctr" rtl="0">
                        <a:lnSpc>
                          <a:spcPct val="100000"/>
                        </a:lnSpc>
                        <a:spcBef>
                          <a:spcPts val="0"/>
                        </a:spcBef>
                        <a:spcAft>
                          <a:spcPts val="0"/>
                        </a:spcAft>
                        <a:buNone/>
                      </a:pPr>
                      <a:r>
                        <a:rPr lang="es-EC" sz="1400" u="none" strike="noStrike" cap="none" noProof="0" dirty="0">
                          <a:solidFill>
                            <a:schemeClr val="bg1"/>
                          </a:solidFill>
                          <a:latin typeface="+mn-lt"/>
                        </a:rPr>
                        <a:t>Maíz </a:t>
                      </a:r>
                      <a:endParaRPr lang="es-EC" sz="1400" b="0" i="0" u="none" strike="noStrike" cap="none" noProof="0" dirty="0">
                        <a:solidFill>
                          <a:schemeClr val="bg1"/>
                        </a:solidFill>
                        <a:latin typeface="+mn-lt"/>
                        <a:ea typeface="Calibri"/>
                        <a:cs typeface="Calibri"/>
                        <a:sym typeface="Calibri"/>
                      </a:endParaRP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7075D2"/>
                    </a:solidFill>
                  </a:tcPr>
                </a:tc>
                <a:tc vMerge="1">
                  <a:txBody>
                    <a:bodyPr/>
                    <a:lstStyle/>
                    <a:p>
                      <a:endParaRPr lang="es-EC"/>
                    </a:p>
                  </a:txBody>
                  <a:tcPr/>
                </a:tc>
                <a:tc>
                  <a:txBody>
                    <a:bodyPr/>
                    <a:lstStyle/>
                    <a:p>
                      <a:pPr marL="0" lvl="0" indent="0" algn="ctr" rtl="0">
                        <a:spcBef>
                          <a:spcPts val="0"/>
                        </a:spcBef>
                        <a:spcAft>
                          <a:spcPts val="0"/>
                        </a:spcAft>
                        <a:buClr>
                          <a:schemeClr val="dk1"/>
                        </a:buClr>
                        <a:buFont typeface="Arial"/>
                        <a:buNone/>
                      </a:pPr>
                      <a:r>
                        <a:rPr lang="es-EC" sz="1400" b="1" noProof="0" dirty="0">
                          <a:solidFill>
                            <a:schemeClr val="tx2">
                              <a:lumMod val="75000"/>
                            </a:schemeClr>
                          </a:solidFill>
                          <a:latin typeface="+mn-lt"/>
                        </a:rPr>
                        <a:t>Arancel fijo de 25% </a:t>
                      </a:r>
                    </a:p>
                    <a:p>
                      <a:pPr marL="0" lvl="0" indent="0" algn="ctr" rtl="0">
                        <a:spcBef>
                          <a:spcPts val="0"/>
                        </a:spcBef>
                        <a:spcAft>
                          <a:spcPts val="0"/>
                        </a:spcAft>
                        <a:buClr>
                          <a:schemeClr val="dk1"/>
                        </a:buClr>
                        <a:buFont typeface="Arial"/>
                        <a:buNone/>
                      </a:pPr>
                      <a:r>
                        <a:rPr lang="es-EC" sz="1400" b="1" noProof="0" dirty="0">
                          <a:solidFill>
                            <a:schemeClr val="tx2">
                              <a:lumMod val="75000"/>
                            </a:schemeClr>
                          </a:solidFill>
                          <a:latin typeface="+mn-lt"/>
                        </a:rPr>
                        <a:t>en 15 años +SAFP</a:t>
                      </a:r>
                      <a:endParaRPr lang="es-EC" sz="1400" b="1" i="0" u="none" strike="noStrike" cap="none" noProof="0" dirty="0">
                        <a:solidFill>
                          <a:schemeClr val="tx2">
                            <a:lumMod val="75000"/>
                          </a:schemeClr>
                        </a:solidFill>
                        <a:latin typeface="+mn-lt"/>
                        <a:ea typeface="Calibri"/>
                        <a:cs typeface="Calibri"/>
                        <a:sym typeface="Calibri"/>
                      </a:endParaRPr>
                    </a:p>
                  </a:txBody>
                  <a:tcPr marL="0" marR="0" marT="0"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tc>
                  <a:txBody>
                    <a:bodyPr/>
                    <a:lstStyle/>
                    <a:p>
                      <a:pPr marL="0" lvl="0" indent="0" algn="ctr" rtl="0">
                        <a:spcBef>
                          <a:spcPts val="0"/>
                        </a:spcBef>
                        <a:spcAft>
                          <a:spcPts val="0"/>
                        </a:spcAft>
                        <a:buClr>
                          <a:schemeClr val="dk1"/>
                        </a:buClr>
                        <a:buFont typeface="Arial"/>
                        <a:buNone/>
                      </a:pPr>
                      <a:r>
                        <a:rPr lang="es-EC" sz="1400" b="1" noProof="0" dirty="0">
                          <a:solidFill>
                            <a:schemeClr val="tx2">
                              <a:lumMod val="75000"/>
                            </a:schemeClr>
                          </a:solidFill>
                          <a:latin typeface="+mn-lt"/>
                        </a:rPr>
                        <a:t>12 </a:t>
                      </a:r>
                      <a:r>
                        <a:rPr lang="es-EC" sz="1400" b="1" i="0" u="none" strike="noStrike" cap="none" noProof="0" dirty="0">
                          <a:solidFill>
                            <a:schemeClr val="tx2">
                              <a:lumMod val="75000"/>
                            </a:schemeClr>
                          </a:solidFill>
                          <a:latin typeface="+mn-lt"/>
                          <a:ea typeface="+mn-ea"/>
                          <a:cs typeface="+mn-cs"/>
                          <a:sym typeface="Arial"/>
                        </a:rPr>
                        <a:t>años</a:t>
                      </a:r>
                      <a:endParaRPr lang="es-EC" sz="1400" b="1" i="0" u="none" strike="noStrike" cap="none" noProof="0" dirty="0">
                        <a:solidFill>
                          <a:schemeClr val="tx2">
                            <a:lumMod val="75000"/>
                          </a:schemeClr>
                        </a:solidFill>
                        <a:latin typeface="+mn-lt"/>
                        <a:ea typeface="+mn-ea"/>
                        <a:cs typeface="+mn-cs"/>
                        <a:sym typeface="Calibri"/>
                      </a:endParaRP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extLst>
                  <a:ext uri="{0D108BD9-81ED-4DB2-BD59-A6C34878D82A}">
                    <a16:rowId xmlns:a16="http://schemas.microsoft.com/office/drawing/2014/main" val="10004"/>
                  </a:ext>
                </a:extLst>
              </a:tr>
              <a:tr h="1340336">
                <a:tc>
                  <a:txBody>
                    <a:bodyPr/>
                    <a:lstStyle/>
                    <a:p>
                      <a:pPr marL="0" marR="0" lvl="0" indent="0" algn="ctr" rtl="0">
                        <a:lnSpc>
                          <a:spcPct val="100000"/>
                        </a:lnSpc>
                        <a:spcBef>
                          <a:spcPts val="0"/>
                        </a:spcBef>
                        <a:spcAft>
                          <a:spcPts val="0"/>
                        </a:spcAft>
                        <a:buNone/>
                      </a:pPr>
                      <a:r>
                        <a:rPr lang="es-EC" sz="1400" u="none" strike="noStrike" cap="none" noProof="0" dirty="0">
                          <a:solidFill>
                            <a:schemeClr val="bg1"/>
                          </a:solidFill>
                          <a:latin typeface="+mn-lt"/>
                        </a:rPr>
                        <a:t>Arroz</a:t>
                      </a:r>
                      <a:endParaRPr lang="es-EC" sz="1400" b="0" i="0" u="none" strike="noStrike" cap="none" noProof="0" dirty="0">
                        <a:solidFill>
                          <a:schemeClr val="bg1"/>
                        </a:solidFill>
                        <a:latin typeface="+mn-lt"/>
                        <a:ea typeface="Calibri"/>
                        <a:cs typeface="Calibri"/>
                        <a:sym typeface="Calibri"/>
                      </a:endParaRP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7075D2"/>
                    </a:solidFill>
                  </a:tcPr>
                </a:tc>
                <a:tc vMerge="1">
                  <a:txBody>
                    <a:bodyPr/>
                    <a:lstStyle/>
                    <a:p>
                      <a:endParaRPr lang="es-EC"/>
                    </a:p>
                  </a:txBody>
                  <a:tcPr/>
                </a:tc>
                <a:tc>
                  <a:txBody>
                    <a:bodyPr/>
                    <a:lstStyle/>
                    <a:p>
                      <a:pPr marL="0" marR="0" lvl="0" indent="0" algn="ctr" rtl="0">
                        <a:lnSpc>
                          <a:spcPct val="100000"/>
                        </a:lnSpc>
                        <a:spcBef>
                          <a:spcPts val="0"/>
                        </a:spcBef>
                        <a:spcAft>
                          <a:spcPts val="0"/>
                        </a:spcAft>
                        <a:buNone/>
                      </a:pPr>
                      <a:r>
                        <a:rPr lang="es-EC" sz="1400" b="1" noProof="0" dirty="0">
                          <a:solidFill>
                            <a:schemeClr val="tx2">
                              <a:lumMod val="75000"/>
                            </a:schemeClr>
                          </a:solidFill>
                          <a:latin typeface="+mn-lt"/>
                        </a:rPr>
                        <a:t>A</a:t>
                      </a:r>
                      <a:r>
                        <a:rPr lang="es-EC" sz="1400" b="1" u="none" strike="noStrike" cap="none" noProof="0" dirty="0">
                          <a:solidFill>
                            <a:schemeClr val="tx2">
                              <a:lumMod val="75000"/>
                            </a:schemeClr>
                          </a:solidFill>
                          <a:latin typeface="+mn-lt"/>
                        </a:rPr>
                        <a:t>rancel fijo de 60% a partir del año 22.</a:t>
                      </a:r>
                      <a:endParaRPr lang="es-EC" sz="1400" b="1" i="0" u="none" strike="noStrike" cap="none" noProof="0" dirty="0">
                        <a:solidFill>
                          <a:schemeClr val="tx2">
                            <a:lumMod val="75000"/>
                          </a:schemeClr>
                        </a:solidFill>
                        <a:latin typeface="+mn-lt"/>
                        <a:ea typeface="Calibri"/>
                        <a:cs typeface="Calibri"/>
                        <a:sym typeface="Calibri"/>
                      </a:endParaRPr>
                    </a:p>
                  </a:txBody>
                  <a:tcPr marL="0" marR="0" marT="0"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tc>
                  <a:txBody>
                    <a:bodyPr/>
                    <a:lstStyle/>
                    <a:p>
                      <a:pPr marL="0" marR="0" lvl="0" indent="0" algn="ctr" rtl="0">
                        <a:lnSpc>
                          <a:spcPct val="100000"/>
                        </a:lnSpc>
                        <a:spcBef>
                          <a:spcPts val="0"/>
                        </a:spcBef>
                        <a:spcAft>
                          <a:spcPts val="0"/>
                        </a:spcAft>
                        <a:buNone/>
                      </a:pPr>
                      <a:r>
                        <a:rPr lang="es-EC" sz="1400" b="1" u="none" strike="noStrike" cap="none" noProof="0" dirty="0">
                          <a:solidFill>
                            <a:schemeClr val="tx2">
                              <a:lumMod val="75000"/>
                            </a:schemeClr>
                          </a:solidFill>
                          <a:latin typeface="+mn-lt"/>
                        </a:rPr>
                        <a:t>17 años con </a:t>
                      </a:r>
                    </a:p>
                    <a:p>
                      <a:pPr marL="0" marR="0" lvl="0" indent="0" algn="ctr" rtl="0">
                        <a:lnSpc>
                          <a:spcPct val="100000"/>
                        </a:lnSpc>
                        <a:spcBef>
                          <a:spcPts val="0"/>
                        </a:spcBef>
                        <a:spcAft>
                          <a:spcPts val="0"/>
                        </a:spcAft>
                        <a:buNone/>
                      </a:pPr>
                      <a:r>
                        <a:rPr lang="es-EC" sz="1400" b="1" u="none" strike="noStrike" cap="none" noProof="0" dirty="0">
                          <a:solidFill>
                            <a:schemeClr val="tx2">
                              <a:lumMod val="75000"/>
                            </a:schemeClr>
                          </a:solidFill>
                          <a:latin typeface="+mn-lt"/>
                        </a:rPr>
                        <a:t>8 años de gracia</a:t>
                      </a:r>
                      <a:endParaRPr lang="es-EC" sz="1400" b="1" i="0" u="none" strike="noStrike" cap="none" noProof="0" dirty="0">
                        <a:solidFill>
                          <a:schemeClr val="tx2">
                            <a:lumMod val="75000"/>
                          </a:schemeClr>
                        </a:solidFill>
                        <a:latin typeface="+mn-lt"/>
                        <a:ea typeface="Calibri"/>
                        <a:cs typeface="Calibri"/>
                        <a:sym typeface="Calibri"/>
                      </a:endParaRP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extLst>
                  <a:ext uri="{0D108BD9-81ED-4DB2-BD59-A6C34878D82A}">
                    <a16:rowId xmlns:a16="http://schemas.microsoft.com/office/drawing/2014/main" val="10005"/>
                  </a:ext>
                </a:extLst>
              </a:tr>
              <a:tr h="536149">
                <a:tc>
                  <a:txBody>
                    <a:bodyPr/>
                    <a:lstStyle/>
                    <a:p>
                      <a:pPr marL="0" marR="0" lvl="0" indent="0" algn="ctr" rtl="0">
                        <a:lnSpc>
                          <a:spcPct val="100000"/>
                        </a:lnSpc>
                        <a:spcBef>
                          <a:spcPts val="0"/>
                        </a:spcBef>
                        <a:spcAft>
                          <a:spcPts val="0"/>
                        </a:spcAft>
                        <a:buNone/>
                      </a:pPr>
                      <a:r>
                        <a:rPr lang="es-EC" sz="1400" noProof="0" dirty="0">
                          <a:solidFill>
                            <a:schemeClr val="bg1"/>
                          </a:solidFill>
                          <a:latin typeface="+mn-lt"/>
                        </a:rPr>
                        <a:t>Azúcar (1701 y 1702) </a:t>
                      </a:r>
                      <a:endParaRPr lang="es-EC" sz="1400" b="0" i="0" u="none" strike="noStrike" cap="none" noProof="0" dirty="0">
                        <a:solidFill>
                          <a:schemeClr val="bg1"/>
                        </a:solidFill>
                        <a:latin typeface="+mn-lt"/>
                        <a:ea typeface="Calibri"/>
                        <a:cs typeface="Calibri"/>
                        <a:sym typeface="Calibri"/>
                      </a:endParaRP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7075D2"/>
                    </a:solidFill>
                  </a:tcPr>
                </a:tc>
                <a:tc vMerge="1">
                  <a:txBody>
                    <a:bodyPr/>
                    <a:lstStyle/>
                    <a:p>
                      <a:endParaRPr lang="es-EC"/>
                    </a:p>
                  </a:txBody>
                  <a:tcPr>
                    <a:lnL w="12700" cap="flat" cmpd="sng" algn="ctr">
                      <a:solidFill>
                        <a:schemeClr val="accent1">
                          <a:lumMod val="60000"/>
                          <a:lumOff val="40000"/>
                        </a:schemeClr>
                      </a:solidFill>
                      <a:prstDash val="solid"/>
                      <a:round/>
                      <a:headEnd type="none" w="med" len="med"/>
                      <a:tailEnd type="none" w="med" len="med"/>
                    </a:lnL>
                    <a:lnT w="12700" cap="flat" cmpd="sng" algn="ctr">
                      <a:solidFill>
                        <a:schemeClr val="accent1">
                          <a:lumMod val="60000"/>
                          <a:lumOff val="40000"/>
                        </a:schemeClr>
                      </a:solidFill>
                      <a:prstDash val="solid"/>
                      <a:round/>
                      <a:headEnd type="none" w="med" len="med"/>
                      <a:tailEnd type="none" w="med" len="med"/>
                    </a:lnT>
                  </a:tcPr>
                </a:tc>
                <a:tc>
                  <a:txBody>
                    <a:bodyPr/>
                    <a:lstStyle/>
                    <a:p>
                      <a:pPr marL="0" lvl="0" indent="0" algn="ctr" rtl="0">
                        <a:spcBef>
                          <a:spcPts val="0"/>
                        </a:spcBef>
                        <a:spcAft>
                          <a:spcPts val="0"/>
                        </a:spcAft>
                        <a:buSzPts val="1100"/>
                        <a:buNone/>
                      </a:pPr>
                      <a:r>
                        <a:rPr lang="es-EC" sz="1400" b="1" noProof="0" dirty="0">
                          <a:solidFill>
                            <a:schemeClr val="tx2">
                              <a:lumMod val="75000"/>
                            </a:schemeClr>
                          </a:solidFill>
                          <a:latin typeface="+mn-lt"/>
                        </a:rPr>
                        <a:t>17 años</a:t>
                      </a:r>
                      <a:endParaRPr lang="es-EC" sz="1400" b="1" noProof="0" dirty="0">
                        <a:solidFill>
                          <a:schemeClr val="tx2">
                            <a:lumMod val="75000"/>
                          </a:schemeClr>
                        </a:solidFill>
                        <a:latin typeface="+mn-lt"/>
                        <a:ea typeface="Calibri"/>
                        <a:cs typeface="Calibri"/>
                        <a:sym typeface="Calibri"/>
                      </a:endParaRPr>
                    </a:p>
                  </a:txBody>
                  <a:tcPr marL="0" marR="0" marT="0" marB="0" anchor="ctr">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tc>
                  <a:txBody>
                    <a:bodyPr/>
                    <a:lstStyle/>
                    <a:p>
                      <a:pPr marL="0" lvl="0" indent="0" algn="ctr" rtl="0">
                        <a:spcBef>
                          <a:spcPts val="0"/>
                        </a:spcBef>
                        <a:spcAft>
                          <a:spcPts val="0"/>
                        </a:spcAft>
                        <a:buClr>
                          <a:schemeClr val="dk1"/>
                        </a:buClr>
                        <a:buFont typeface="Arial"/>
                        <a:buNone/>
                      </a:pPr>
                      <a:r>
                        <a:rPr lang="es-EC" sz="1400" b="1" noProof="0" dirty="0">
                          <a:solidFill>
                            <a:schemeClr val="tx2">
                              <a:lumMod val="75000"/>
                            </a:schemeClr>
                          </a:solidFill>
                          <a:latin typeface="+mn-lt"/>
                          <a:ea typeface="Calibri"/>
                          <a:cs typeface="Calibri"/>
                          <a:sym typeface="Calibri"/>
                        </a:rPr>
                        <a:t>TRQ 3000 TM  con 5 años de gracia</a:t>
                      </a:r>
                      <a:endParaRPr lang="es-EC" sz="1400" b="1" i="0" u="none" strike="noStrike" cap="none" noProof="0" dirty="0">
                        <a:solidFill>
                          <a:schemeClr val="tx2">
                            <a:lumMod val="75000"/>
                          </a:schemeClr>
                        </a:solidFill>
                        <a:latin typeface="+mn-lt"/>
                        <a:ea typeface="Calibri"/>
                        <a:cs typeface="Calibri"/>
                        <a:sym typeface="Calibri"/>
                      </a:endParaRP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extLst>
                  <a:ext uri="{0D108BD9-81ED-4DB2-BD59-A6C34878D82A}">
                    <a16:rowId xmlns:a16="http://schemas.microsoft.com/office/drawing/2014/main" val="10006"/>
                  </a:ext>
                </a:extLst>
              </a:tr>
              <a:tr h="279247">
                <a:tc>
                  <a:txBody>
                    <a:bodyPr/>
                    <a:lstStyle/>
                    <a:p>
                      <a:pPr marL="0" marR="0" lvl="0" indent="0" algn="ctr" rtl="0">
                        <a:lnSpc>
                          <a:spcPct val="100000"/>
                        </a:lnSpc>
                        <a:spcBef>
                          <a:spcPts val="0"/>
                        </a:spcBef>
                        <a:spcAft>
                          <a:spcPts val="0"/>
                        </a:spcAft>
                        <a:buNone/>
                      </a:pPr>
                      <a:r>
                        <a:rPr lang="es-EC" sz="1200" u="none" strike="noStrike" cap="none" noProof="0" dirty="0">
                          <a:solidFill>
                            <a:schemeClr val="bg1"/>
                          </a:solidFill>
                        </a:rPr>
                        <a:t>Alcohol carburante</a:t>
                      </a:r>
                      <a:endParaRPr lang="es-EC" sz="1200" b="0" i="0" u="none" strike="noStrike" cap="none" noProof="0" dirty="0">
                        <a:solidFill>
                          <a:schemeClr val="bg1"/>
                        </a:solidFill>
                        <a:latin typeface="Arial"/>
                        <a:ea typeface="Arial"/>
                        <a:cs typeface="Arial"/>
                        <a:sym typeface="Arial"/>
                      </a:endParaRP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7075D2"/>
                    </a:solidFill>
                  </a:tcPr>
                </a:tc>
                <a:tc vMerge="1">
                  <a:txBody>
                    <a:bodyPr/>
                    <a:lstStyle/>
                    <a:p>
                      <a:endParaRPr lang="es-EC"/>
                    </a:p>
                  </a:txBody>
                  <a:tcPr>
                    <a:lnL w="12700" cap="flat" cmpd="sng" algn="ctr">
                      <a:solidFill>
                        <a:schemeClr val="accent1">
                          <a:lumMod val="60000"/>
                          <a:lumOff val="40000"/>
                        </a:schemeClr>
                      </a:solidFill>
                      <a:prstDash val="solid"/>
                      <a:round/>
                      <a:headEnd type="none" w="med" len="med"/>
                      <a:tailEnd type="none" w="med" len="med"/>
                    </a:lnL>
                    <a:lnT w="12700" cap="flat" cmpd="sng" algn="ctr">
                      <a:solidFill>
                        <a:schemeClr val="accent1">
                          <a:lumMod val="60000"/>
                          <a:lumOff val="40000"/>
                        </a:schemeClr>
                      </a:solidFill>
                      <a:prstDash val="solid"/>
                      <a:round/>
                      <a:headEnd type="none" w="med" len="med"/>
                      <a:tailEnd type="none" w="med" len="med"/>
                    </a:lnT>
                  </a:tcPr>
                </a:tc>
                <a:tc>
                  <a:txBody>
                    <a:bodyPr/>
                    <a:lstStyle/>
                    <a:p>
                      <a:pPr marL="0" lvl="0" indent="0" algn="ctr" rtl="0">
                        <a:spcBef>
                          <a:spcPts val="0"/>
                        </a:spcBef>
                        <a:spcAft>
                          <a:spcPts val="0"/>
                        </a:spcAft>
                        <a:buClr>
                          <a:schemeClr val="dk1"/>
                        </a:buClr>
                        <a:buFont typeface="Arial"/>
                        <a:buNone/>
                      </a:pPr>
                      <a:r>
                        <a:rPr lang="es-EC" sz="1200" b="1" noProof="0" dirty="0">
                          <a:solidFill>
                            <a:schemeClr val="tx2">
                              <a:lumMod val="75000"/>
                            </a:schemeClr>
                          </a:solidFill>
                        </a:rPr>
                        <a:t>7 </a:t>
                      </a:r>
                      <a:r>
                        <a:rPr lang="es-EC" sz="1400" b="1" i="0" u="none" strike="noStrike" cap="none" noProof="0" dirty="0">
                          <a:solidFill>
                            <a:schemeClr val="tx2">
                              <a:lumMod val="75000"/>
                            </a:schemeClr>
                          </a:solidFill>
                          <a:latin typeface="+mn-lt"/>
                          <a:ea typeface="+mn-ea"/>
                          <a:cs typeface="+mn-cs"/>
                          <a:sym typeface="Arial"/>
                        </a:rPr>
                        <a:t>años</a:t>
                      </a:r>
                      <a:endParaRPr lang="es-EC" sz="1400" b="1" i="0" u="none" strike="noStrike" cap="none" noProof="0" dirty="0">
                        <a:solidFill>
                          <a:schemeClr val="tx2">
                            <a:lumMod val="75000"/>
                          </a:schemeClr>
                        </a:solidFill>
                        <a:latin typeface="+mn-lt"/>
                        <a:ea typeface="+mn-ea"/>
                        <a:cs typeface="+mn-cs"/>
                        <a:sym typeface="Calibri"/>
                      </a:endParaRPr>
                    </a:p>
                  </a:txBody>
                  <a:tcPr marL="0" marR="0" marT="0"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tc>
                  <a:txBody>
                    <a:bodyPr/>
                    <a:lstStyle/>
                    <a:p>
                      <a:pPr marL="0" marR="0" lvl="0" indent="0" algn="ctr" rtl="0">
                        <a:lnSpc>
                          <a:spcPct val="100000"/>
                        </a:lnSpc>
                        <a:spcBef>
                          <a:spcPts val="0"/>
                        </a:spcBef>
                        <a:spcAft>
                          <a:spcPts val="0"/>
                        </a:spcAft>
                        <a:buNone/>
                      </a:pPr>
                      <a:r>
                        <a:rPr lang="es-EC" sz="1400" b="1" u="none" strike="noStrike" cap="none" noProof="0" dirty="0">
                          <a:solidFill>
                            <a:schemeClr val="tx2">
                              <a:lumMod val="75000"/>
                            </a:schemeClr>
                          </a:solidFill>
                        </a:rPr>
                        <a:t>5 </a:t>
                      </a:r>
                      <a:r>
                        <a:rPr lang="es-EC" sz="1400" b="1" i="0" u="none" strike="noStrike" cap="none" noProof="0" dirty="0">
                          <a:solidFill>
                            <a:schemeClr val="tx2">
                              <a:lumMod val="75000"/>
                            </a:schemeClr>
                          </a:solidFill>
                          <a:latin typeface="+mn-lt"/>
                          <a:ea typeface="+mn-ea"/>
                          <a:cs typeface="+mn-cs"/>
                          <a:sym typeface="Arial"/>
                        </a:rPr>
                        <a:t>años</a:t>
                      </a:r>
                      <a:endParaRPr lang="es-EC" sz="1400" b="1" i="0" u="none" strike="noStrike" cap="none" noProof="0" dirty="0">
                        <a:solidFill>
                          <a:schemeClr val="tx2">
                            <a:lumMod val="75000"/>
                          </a:schemeClr>
                        </a:solidFill>
                        <a:latin typeface="+mn-lt"/>
                        <a:ea typeface="+mn-ea"/>
                        <a:cs typeface="+mn-cs"/>
                        <a:sym typeface="Calibri"/>
                      </a:endParaRPr>
                    </a:p>
                  </a:txBody>
                  <a:tcPr marL="0" marR="0"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lt1">
                        <a:alpha val="78000"/>
                      </a:schemeClr>
                    </a:solidFill>
                  </a:tcPr>
                </a:tc>
                <a:extLst>
                  <a:ext uri="{0D108BD9-81ED-4DB2-BD59-A6C34878D82A}">
                    <a16:rowId xmlns:a16="http://schemas.microsoft.com/office/drawing/2014/main" val="10007"/>
                  </a:ext>
                </a:extLst>
              </a:tr>
            </a:tbl>
          </a:graphicData>
        </a:graphic>
      </p:graphicFrame>
      <p:pic>
        <p:nvPicPr>
          <p:cNvPr id="1026" name="Picture 2" descr="9.600+ Ecuador Ilustraciones de Stock, gráficos vectoriales libres de  derechos y clip art - iStock | Quito, Guayaquil, Colombia">
            <a:extLst>
              <a:ext uri="{FF2B5EF4-FFF2-40B4-BE49-F238E27FC236}">
                <a16:creationId xmlns:a16="http://schemas.microsoft.com/office/drawing/2014/main" id="{B31261B0-D6B2-2653-1793-76B47FE8ACFD}"/>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816967" y="1426763"/>
            <a:ext cx="527128" cy="5271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3.100+ Bandera De Colombia Ilustraciones de Stock, gráficos vectoriales  libres de derechos y clip art - iStock | Bandera de chile, Bandera colombia,  Bandera de argentina">
            <a:extLst>
              <a:ext uri="{FF2B5EF4-FFF2-40B4-BE49-F238E27FC236}">
                <a16:creationId xmlns:a16="http://schemas.microsoft.com/office/drawing/2014/main" id="{A6F57E2E-3CD8-FDB5-127D-4DE24E7556B9}"/>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8889" b="89778" l="8000" r="91111">
                        <a14:foregroundMark x1="49333" y1="85778" x2="49333" y2="85778"/>
                        <a14:foregroundMark x1="8000" y1="50667" x2="8000" y2="50667"/>
                        <a14:foregroundMark x1="48000" y1="9333" x2="48000" y2="9333"/>
                        <a14:foregroundMark x1="91111" y1="48000" x2="91111" y2="48000"/>
                      </a14:backgroundRemoval>
                    </a14:imgEffect>
                  </a14:imgLayer>
                </a14:imgProps>
              </a:ext>
              <a:ext uri="{28A0092B-C50C-407E-A947-70E740481C1C}">
                <a14:useLocalDpi xmlns:a14="http://schemas.microsoft.com/office/drawing/2010/main" val="0"/>
              </a:ext>
            </a:extLst>
          </a:blip>
          <a:srcRect/>
          <a:stretch>
            <a:fillRect/>
          </a:stretch>
        </p:blipFill>
        <p:spPr bwMode="auto">
          <a:xfrm>
            <a:off x="7346030" y="1458539"/>
            <a:ext cx="519945" cy="51994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1.800+ Bandera De Perú Ilustraciones de Stock, gráficos vectoriales libres  de derechos y clip art - iStock">
            <a:extLst>
              <a:ext uri="{FF2B5EF4-FFF2-40B4-BE49-F238E27FC236}">
                <a16:creationId xmlns:a16="http://schemas.microsoft.com/office/drawing/2014/main" id="{DFEF62DB-7C00-336B-E8E0-F66478ADD5AE}"/>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778" b="97778" l="1778" r="96000">
                        <a14:foregroundMark x1="12000" y1="53778" x2="12000" y2="53778"/>
                        <a14:foregroundMark x1="86667" y1="58667" x2="88444" y2="40444"/>
                        <a14:foregroundMark x1="14667" y1="68444" x2="14222" y2="24444"/>
                        <a14:foregroundMark x1="89333" y1="34667" x2="36444" y2="8444"/>
                        <a14:foregroundMark x1="36444" y1="8444" x2="16889" y2="27111"/>
                        <a14:foregroundMark x1="16889" y1="27111" x2="9333" y2="49333"/>
                        <a14:foregroundMark x1="9333" y1="49333" x2="21778" y2="76889"/>
                        <a14:foregroundMark x1="21778" y1="76889" x2="36889" y2="85333"/>
                        <a14:foregroundMark x1="94222" y1="54222" x2="79111" y2="79556"/>
                        <a14:foregroundMark x1="79111" y1="79556" x2="59111" y2="93333"/>
                        <a14:foregroundMark x1="59111" y1="93333" x2="33778" y2="92444"/>
                        <a14:foregroundMark x1="33778" y1="92444" x2="24444" y2="87111"/>
                        <a14:foregroundMark x1="64000" y1="74222" x2="42222" y2="63111"/>
                        <a14:foregroundMark x1="42222" y1="63111" x2="31111" y2="36889"/>
                        <a14:foregroundMark x1="66222" y1="24000" x2="12889" y2="35111"/>
                        <a14:foregroundMark x1="56000" y1="8889" x2="56000" y2="8889"/>
                        <a14:foregroundMark x1="56000" y1="8889" x2="83111" y2="20000"/>
                        <a14:foregroundMark x1="83111" y1="20000" x2="83111" y2="20444"/>
                        <a14:foregroundMark x1="86667" y1="27111" x2="96000" y2="50222"/>
                        <a14:foregroundMark x1="96000" y1="50222" x2="96000" y2="61778"/>
                        <a14:foregroundMark x1="57333" y1="94667" x2="27111" y2="91556"/>
                        <a14:foregroundMark x1="27111" y1="91556" x2="26667" y2="90222"/>
                        <a14:foregroundMark x1="88444" y1="55556" x2="34222" y2="72889"/>
                        <a14:foregroundMark x1="75111" y1="37333" x2="1778" y2="55556"/>
                        <a14:foregroundMark x1="1778" y1="55556" x2="1778" y2="55556"/>
                        <a14:foregroundMark x1="49333" y1="2667" x2="15556" y2="19111"/>
                        <a14:foregroundMark x1="15556" y1="19111" x2="9778" y2="24889"/>
                        <a14:foregroundMark x1="38667" y1="23111" x2="27111" y2="25778"/>
                        <a14:foregroundMark x1="59111" y1="31556" x2="52444" y2="35111"/>
                        <a14:foregroundMark x1="57778" y1="53778" x2="30667" y2="61778"/>
                        <a14:foregroundMark x1="70667" y1="48444" x2="60000" y2="53778"/>
                        <a14:foregroundMark x1="61333" y1="77333" x2="24444" y2="83556"/>
                        <a14:foregroundMark x1="71111" y1="73333" x2="64889" y2="68889"/>
                        <a14:foregroundMark x1="68889" y1="93333" x2="68889" y2="93333"/>
                        <a14:foregroundMark x1="66222" y1="95556" x2="66222" y2="95556"/>
                        <a14:foregroundMark x1="54222" y1="98222" x2="54222" y2="98222"/>
                        <a14:foregroundMark x1="34667" y1="69333" x2="34667" y2="69333"/>
                        <a14:foregroundMark x1="72889" y1="54222" x2="72889" y2="54222"/>
                        <a14:foregroundMark x1="48889" y1="34222" x2="48889" y2="34222"/>
                        <a14:foregroundMark x1="42222" y1="37778" x2="42222" y2="37778"/>
                        <a14:foregroundMark x1="46667" y1="35111" x2="46667" y2="35111"/>
                        <a14:foregroundMark x1="60889" y1="54222" x2="60889" y2="54222"/>
                        <a14:foregroundMark x1="80444" y1="12444" x2="80444" y2="12444"/>
                        <a14:foregroundMark x1="65778" y1="3556" x2="65778" y2="3556"/>
                        <a14:foregroundMark x1="27111" y1="7111" x2="27111" y2="7111"/>
                        <a14:foregroundMark x1="16889" y1="14667" x2="16889" y2="14667"/>
                        <a14:foregroundMark x1="35111" y1="4000" x2="35111" y2="4000"/>
                        <a14:foregroundMark x1="46667" y1="1778" x2="46667" y2="1778"/>
                      </a14:backgroundRemoval>
                    </a14:imgEffect>
                  </a14:imgLayer>
                </a14:imgProps>
              </a:ext>
              <a:ext uri="{28A0092B-C50C-407E-A947-70E740481C1C}">
                <a14:useLocalDpi xmlns:a14="http://schemas.microsoft.com/office/drawing/2010/main" val="0"/>
              </a:ext>
            </a:extLst>
          </a:blip>
          <a:srcRect/>
          <a:stretch>
            <a:fillRect/>
          </a:stretch>
        </p:blipFill>
        <p:spPr bwMode="auto">
          <a:xfrm>
            <a:off x="9661566" y="1511901"/>
            <a:ext cx="413220" cy="413220"/>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A943118B-CE62-D699-4602-E4573338FA6E}"/>
              </a:ext>
            </a:extLst>
          </p:cNvPr>
          <p:cNvSpPr txBox="1"/>
          <p:nvPr/>
        </p:nvSpPr>
        <p:spPr>
          <a:xfrm>
            <a:off x="467040" y="1395073"/>
            <a:ext cx="2545461" cy="1200329"/>
          </a:xfrm>
          <a:prstGeom prst="rect">
            <a:avLst/>
          </a:prstGeom>
          <a:noFill/>
        </p:spPr>
        <p:txBody>
          <a:bodyPr wrap="square" rtlCol="0">
            <a:spAutoFit/>
          </a:bodyPr>
          <a:lstStyle/>
          <a:p>
            <a:r>
              <a:rPr lang="es-EC" b="1" noProof="0" dirty="0">
                <a:solidFill>
                  <a:srgbClr val="FFC000"/>
                </a:solidFill>
                <a:ea typeface="Calibri"/>
                <a:cs typeface="Arial" panose="020B0604020202020204" pitchFamily="34" charset="0"/>
                <a:sym typeface="Calibri"/>
              </a:rPr>
              <a:t>Ecuador logró mejores tratamientos que Colombia</a:t>
            </a:r>
          </a:p>
          <a:p>
            <a:r>
              <a:rPr lang="es-EC" b="1" noProof="0" dirty="0">
                <a:solidFill>
                  <a:srgbClr val="FFC000"/>
                </a:solidFill>
                <a:ea typeface="Calibri"/>
                <a:cs typeface="Arial" panose="020B0604020202020204" pitchFamily="34" charset="0"/>
                <a:sym typeface="Calibri"/>
              </a:rPr>
              <a:t>y Perú:</a:t>
            </a:r>
            <a:endParaRPr lang="es-EC" b="1" noProof="0" dirty="0">
              <a:solidFill>
                <a:srgbClr val="FFC000"/>
              </a:solidFill>
              <a:cs typeface="Arial" panose="020B0604020202020204" pitchFamily="34" charset="0"/>
            </a:endParaRPr>
          </a:p>
        </p:txBody>
      </p:sp>
      <p:sp>
        <p:nvSpPr>
          <p:cNvPr id="6" name="CuadroTexto 5">
            <a:extLst>
              <a:ext uri="{FF2B5EF4-FFF2-40B4-BE49-F238E27FC236}">
                <a16:creationId xmlns:a16="http://schemas.microsoft.com/office/drawing/2014/main" id="{B634811E-3923-434F-9ABF-5293FD70F70D}"/>
              </a:ext>
            </a:extLst>
          </p:cNvPr>
          <p:cNvSpPr txBox="1"/>
          <p:nvPr/>
        </p:nvSpPr>
        <p:spPr>
          <a:xfrm>
            <a:off x="514336" y="3072158"/>
            <a:ext cx="3200841" cy="2954655"/>
          </a:xfrm>
          <a:prstGeom prst="rect">
            <a:avLst/>
          </a:prstGeom>
          <a:noFill/>
        </p:spPr>
        <p:txBody>
          <a:bodyPr wrap="square" rtlCol="0">
            <a:spAutoFit/>
          </a:bodyPr>
          <a:lstStyle/>
          <a:p>
            <a:r>
              <a:rPr lang="es-EC" sz="2400" noProof="0" dirty="0">
                <a:solidFill>
                  <a:srgbClr val="332675"/>
                </a:solidFill>
                <a:ea typeface="Calibri"/>
                <a:cs typeface="Arial" panose="020B0604020202020204" pitchFamily="34" charset="0"/>
                <a:sym typeface="Calibri"/>
              </a:rPr>
              <a:t>en productos de la agricultura familiar campesina como las </a:t>
            </a:r>
            <a:r>
              <a:rPr lang="es-EC" sz="2400" b="1" noProof="0" dirty="0">
                <a:solidFill>
                  <a:srgbClr val="332675"/>
                </a:solidFill>
                <a:ea typeface="Calibri"/>
                <a:cs typeface="Arial" panose="020B0604020202020204" pitchFamily="34" charset="0"/>
                <a:sym typeface="Calibri"/>
              </a:rPr>
              <a:t>papas, cebollas, tomate, maíz, arroz, azúcar y alcohol carburante</a:t>
            </a:r>
            <a:r>
              <a:rPr lang="es-EC" sz="2400" noProof="0" dirty="0">
                <a:solidFill>
                  <a:srgbClr val="332675"/>
                </a:solidFill>
                <a:ea typeface="Calibri"/>
                <a:cs typeface="Arial" panose="020B0604020202020204" pitchFamily="34" charset="0"/>
                <a:sym typeface="Calibri"/>
              </a:rPr>
              <a:t>. </a:t>
            </a:r>
          </a:p>
          <a:p>
            <a:endParaRPr lang="es-EC" sz="1600" noProof="0" dirty="0">
              <a:solidFill>
                <a:srgbClr val="332675"/>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7" name="Imagen 6">
            <a:extLst>
              <a:ext uri="{FF2B5EF4-FFF2-40B4-BE49-F238E27FC236}">
                <a16:creationId xmlns:a16="http://schemas.microsoft.com/office/drawing/2014/main" id="{CEBB01A2-012C-3B3C-A566-190D713C2237}"/>
              </a:ext>
            </a:extLst>
          </p:cNvPr>
          <p:cNvPicPr>
            <a:picLocks noChangeAspect="1"/>
          </p:cNvPicPr>
          <p:nvPr/>
        </p:nvPicPr>
        <p:blipFill rotWithShape="1">
          <a:blip r:embed="rId3"/>
          <a:srcRect r="27909"/>
          <a:stretch/>
        </p:blipFill>
        <p:spPr>
          <a:xfrm>
            <a:off x="1146099" y="3191480"/>
            <a:ext cx="2041601" cy="856040"/>
          </a:xfrm>
          <a:prstGeom prst="rect">
            <a:avLst/>
          </a:prstGeom>
        </p:spPr>
      </p:pic>
      <p:pic>
        <p:nvPicPr>
          <p:cNvPr id="10" name="Imagen 9">
            <a:extLst>
              <a:ext uri="{FF2B5EF4-FFF2-40B4-BE49-F238E27FC236}">
                <a16:creationId xmlns:a16="http://schemas.microsoft.com/office/drawing/2014/main" id="{98822C66-AE86-3724-F5AB-B9DD6FF8E4CD}"/>
              </a:ext>
            </a:extLst>
          </p:cNvPr>
          <p:cNvPicPr>
            <a:picLocks noChangeAspect="1"/>
          </p:cNvPicPr>
          <p:nvPr/>
        </p:nvPicPr>
        <p:blipFill rotWithShape="1">
          <a:blip r:embed="rId3"/>
          <a:srcRect r="27909"/>
          <a:stretch/>
        </p:blipFill>
        <p:spPr>
          <a:xfrm>
            <a:off x="1146099" y="2391380"/>
            <a:ext cx="2041601" cy="856040"/>
          </a:xfrm>
          <a:prstGeom prst="rect">
            <a:avLst/>
          </a:prstGeom>
        </p:spPr>
      </p:pic>
      <p:pic>
        <p:nvPicPr>
          <p:cNvPr id="11" name="Imagen 10">
            <a:extLst>
              <a:ext uri="{FF2B5EF4-FFF2-40B4-BE49-F238E27FC236}">
                <a16:creationId xmlns:a16="http://schemas.microsoft.com/office/drawing/2014/main" id="{5E621232-9EC4-A859-5058-61523F9FCAEF}"/>
              </a:ext>
            </a:extLst>
          </p:cNvPr>
          <p:cNvPicPr>
            <a:picLocks noChangeAspect="1"/>
          </p:cNvPicPr>
          <p:nvPr/>
        </p:nvPicPr>
        <p:blipFill rotWithShape="1">
          <a:blip r:embed="rId3"/>
          <a:srcRect r="27909"/>
          <a:stretch/>
        </p:blipFill>
        <p:spPr>
          <a:xfrm>
            <a:off x="1146099" y="4042380"/>
            <a:ext cx="2041601" cy="856040"/>
          </a:xfrm>
          <a:prstGeom prst="rect">
            <a:avLst/>
          </a:prstGeom>
        </p:spPr>
      </p:pic>
      <p:pic>
        <p:nvPicPr>
          <p:cNvPr id="12" name="Imagen 11">
            <a:extLst>
              <a:ext uri="{FF2B5EF4-FFF2-40B4-BE49-F238E27FC236}">
                <a16:creationId xmlns:a16="http://schemas.microsoft.com/office/drawing/2014/main" id="{1F8A143B-4C6D-6F40-DAC4-553923EE5544}"/>
              </a:ext>
            </a:extLst>
          </p:cNvPr>
          <p:cNvPicPr>
            <a:picLocks noChangeAspect="1"/>
          </p:cNvPicPr>
          <p:nvPr/>
        </p:nvPicPr>
        <p:blipFill rotWithShape="1">
          <a:blip r:embed="rId3"/>
          <a:srcRect r="27909"/>
          <a:stretch/>
        </p:blipFill>
        <p:spPr>
          <a:xfrm>
            <a:off x="1146098" y="4898419"/>
            <a:ext cx="2041601" cy="901625"/>
          </a:xfrm>
          <a:prstGeom prst="rect">
            <a:avLst/>
          </a:prstGeom>
        </p:spPr>
      </p:pic>
      <p:sp>
        <p:nvSpPr>
          <p:cNvPr id="202" name="Google Shape;202;p21"/>
          <p:cNvSpPr txBox="1">
            <a:spLocks noGrp="1"/>
          </p:cNvSpPr>
          <p:nvPr>
            <p:ph type="title"/>
          </p:nvPr>
        </p:nvSpPr>
        <p:spPr>
          <a:xfrm>
            <a:off x="838200" y="77788"/>
            <a:ext cx="10515600" cy="103663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s-EC" noProof="0" dirty="0"/>
              <a:t>Cupos para sectores sensibles: Proteína Animal </a:t>
            </a:r>
          </a:p>
        </p:txBody>
      </p:sp>
      <p:graphicFrame>
        <p:nvGraphicFramePr>
          <p:cNvPr id="203" name="Google Shape;203;p21"/>
          <p:cNvGraphicFramePr/>
          <p:nvPr>
            <p:extLst>
              <p:ext uri="{D42A27DB-BD31-4B8C-83A1-F6EECF244321}">
                <p14:modId xmlns:p14="http://schemas.microsoft.com/office/powerpoint/2010/main" val="2279035401"/>
              </p:ext>
            </p:extLst>
          </p:nvPr>
        </p:nvGraphicFramePr>
        <p:xfrm>
          <a:off x="1554211" y="1479378"/>
          <a:ext cx="8461588" cy="4292049"/>
        </p:xfrm>
        <a:graphic>
          <a:graphicData uri="http://schemas.openxmlformats.org/drawingml/2006/table">
            <a:tbl>
              <a:tblPr>
                <a:noFill/>
              </a:tblPr>
              <a:tblGrid>
                <a:gridCol w="1658889">
                  <a:extLst>
                    <a:ext uri="{9D8B030D-6E8A-4147-A177-3AD203B41FA5}">
                      <a16:colId xmlns:a16="http://schemas.microsoft.com/office/drawing/2014/main" val="20000"/>
                    </a:ext>
                  </a:extLst>
                </a:gridCol>
                <a:gridCol w="2265423">
                  <a:extLst>
                    <a:ext uri="{9D8B030D-6E8A-4147-A177-3AD203B41FA5}">
                      <a16:colId xmlns:a16="http://schemas.microsoft.com/office/drawing/2014/main" val="20001"/>
                    </a:ext>
                  </a:extLst>
                </a:gridCol>
                <a:gridCol w="2581154">
                  <a:extLst>
                    <a:ext uri="{9D8B030D-6E8A-4147-A177-3AD203B41FA5}">
                      <a16:colId xmlns:a16="http://schemas.microsoft.com/office/drawing/2014/main" val="20002"/>
                    </a:ext>
                  </a:extLst>
                </a:gridCol>
                <a:gridCol w="1956122">
                  <a:extLst>
                    <a:ext uri="{9D8B030D-6E8A-4147-A177-3AD203B41FA5}">
                      <a16:colId xmlns:a16="http://schemas.microsoft.com/office/drawing/2014/main" val="20003"/>
                    </a:ext>
                  </a:extLst>
                </a:gridCol>
              </a:tblGrid>
              <a:tr h="168790">
                <a:tc gridSpan="4">
                  <a:txBody>
                    <a:bodyPr/>
                    <a:lstStyle/>
                    <a:p>
                      <a:pPr marL="0" marR="0" lvl="0" indent="0" algn="ctr" rtl="0">
                        <a:lnSpc>
                          <a:spcPct val="100000"/>
                        </a:lnSpc>
                        <a:spcBef>
                          <a:spcPts val="0"/>
                        </a:spcBef>
                        <a:spcAft>
                          <a:spcPts val="0"/>
                        </a:spcAft>
                        <a:buNone/>
                      </a:pPr>
                      <a:r>
                        <a:rPr lang="es-EC" sz="1800" b="1" u="none" strike="noStrike" cap="none" noProof="0" dirty="0">
                          <a:solidFill>
                            <a:srgbClr val="FFC000"/>
                          </a:solidFill>
                        </a:rPr>
                        <a:t>PROTEÍNA ANIMAL</a:t>
                      </a:r>
                    </a:p>
                  </a:txBody>
                  <a:tcPr marL="0" marR="0" marT="0" marB="0" anchor="ctr">
                    <a:solidFill>
                      <a:srgbClr val="7075D2"/>
                    </a:solidFill>
                  </a:tcPr>
                </a:tc>
                <a:tc hMerge="1">
                  <a:txBody>
                    <a:bodyPr/>
                    <a:lstStyle/>
                    <a:p>
                      <a:endParaRPr lang="es-EC"/>
                    </a:p>
                  </a:txBody>
                  <a:tcP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10000"/>
                  </a:ext>
                </a:extLst>
              </a:tr>
              <a:tr h="168790">
                <a:tc gridSpan="4">
                  <a:txBody>
                    <a:bodyPr/>
                    <a:lstStyle/>
                    <a:p>
                      <a:pPr marL="0" marR="0" lvl="0" indent="0" algn="ctr" rtl="0">
                        <a:lnSpc>
                          <a:spcPct val="100000"/>
                        </a:lnSpc>
                        <a:spcBef>
                          <a:spcPts val="0"/>
                        </a:spcBef>
                        <a:spcAft>
                          <a:spcPts val="0"/>
                        </a:spcAft>
                        <a:buNone/>
                      </a:pPr>
                      <a:r>
                        <a:rPr lang="es-EC" sz="1100" b="1" u="none" strike="noStrike" cap="none" noProof="0" dirty="0">
                          <a:solidFill>
                            <a:srgbClr val="FFC000"/>
                          </a:solidFill>
                        </a:rPr>
                        <a:t> CONTINGENTE TM</a:t>
                      </a:r>
                      <a:endParaRPr lang="es-EC" sz="1100" b="1" i="0" u="none" strike="noStrike" cap="none" noProof="0" dirty="0">
                        <a:solidFill>
                          <a:srgbClr val="FFC000"/>
                        </a:solidFill>
                        <a:latin typeface="Calibri"/>
                        <a:ea typeface="Calibri"/>
                        <a:cs typeface="Calibri"/>
                        <a:sym typeface="Calibri"/>
                      </a:endParaRPr>
                    </a:p>
                  </a:txBody>
                  <a:tcPr marL="0" marR="0" marT="0" marB="0" anchor="b">
                    <a:solidFill>
                      <a:srgbClr val="4C3DA8"/>
                    </a:solidFill>
                  </a:tcPr>
                </a:tc>
                <a:tc hMerge="1">
                  <a:txBody>
                    <a:bodyPr/>
                    <a:lstStyle/>
                    <a:p>
                      <a:endParaRPr lang="es-EC"/>
                    </a:p>
                  </a:txBody>
                  <a:tcP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10001"/>
                  </a:ext>
                </a:extLst>
              </a:tr>
              <a:tr h="168790">
                <a:tc>
                  <a:txBody>
                    <a:bodyPr/>
                    <a:lstStyle/>
                    <a:p>
                      <a:pPr marL="0" marR="0" lvl="0" indent="0" algn="ctr" rtl="0">
                        <a:lnSpc>
                          <a:spcPct val="100000"/>
                        </a:lnSpc>
                        <a:spcBef>
                          <a:spcPts val="0"/>
                        </a:spcBef>
                        <a:spcAft>
                          <a:spcPts val="0"/>
                        </a:spcAft>
                        <a:buNone/>
                      </a:pPr>
                      <a:endParaRPr lang="es-EC" sz="1100" b="1" u="none" strike="noStrike" cap="none" noProof="0" dirty="0">
                        <a:solidFill>
                          <a:schemeClr val="bg1"/>
                        </a:solidFill>
                      </a:endParaRPr>
                    </a:p>
                    <a:p>
                      <a:pPr marL="0" marR="0" lvl="0" indent="0" algn="ctr" rtl="0">
                        <a:lnSpc>
                          <a:spcPct val="100000"/>
                        </a:lnSpc>
                        <a:spcBef>
                          <a:spcPts val="0"/>
                        </a:spcBef>
                        <a:spcAft>
                          <a:spcPts val="0"/>
                        </a:spcAft>
                        <a:buNone/>
                      </a:pPr>
                      <a:r>
                        <a:rPr lang="es-EC" sz="1100" b="1" u="none" strike="noStrike" cap="none" noProof="0" dirty="0">
                          <a:solidFill>
                            <a:schemeClr val="bg1"/>
                          </a:solidFill>
                        </a:rPr>
                        <a:t>PRODUCTOS</a:t>
                      </a:r>
                    </a:p>
                    <a:p>
                      <a:pPr marL="0" marR="0" lvl="0" indent="0" algn="ctr" rtl="0">
                        <a:lnSpc>
                          <a:spcPct val="100000"/>
                        </a:lnSpc>
                        <a:spcBef>
                          <a:spcPts val="0"/>
                        </a:spcBef>
                        <a:spcAft>
                          <a:spcPts val="0"/>
                        </a:spcAft>
                        <a:buNone/>
                      </a:pPr>
                      <a:endParaRPr lang="es-EC" sz="1100" b="1" i="0" u="none" strike="noStrike" cap="none" noProof="0" dirty="0">
                        <a:solidFill>
                          <a:schemeClr val="bg1"/>
                        </a:solidFill>
                        <a:latin typeface="Calibri"/>
                        <a:ea typeface="Calibri"/>
                        <a:cs typeface="Calibri"/>
                        <a:sym typeface="Calibri"/>
                      </a:endParaRPr>
                    </a:p>
                  </a:txBody>
                  <a:tcPr marL="0" marR="0" marT="0" marB="0" anchor="b">
                    <a:lnB w="12700" cmpd="sng">
                      <a:noFill/>
                      <a:prstDash val="solid"/>
                    </a:lnB>
                    <a:solidFill>
                      <a:srgbClr val="7075D2"/>
                    </a:solidFill>
                  </a:tcPr>
                </a:tc>
                <a:tc>
                  <a:txBody>
                    <a:bodyPr/>
                    <a:lstStyle/>
                    <a:p>
                      <a:pPr marL="0" marR="0" lvl="0" indent="0" algn="ctr" rtl="0">
                        <a:lnSpc>
                          <a:spcPct val="100000"/>
                        </a:lnSpc>
                        <a:spcBef>
                          <a:spcPts val="0"/>
                        </a:spcBef>
                        <a:spcAft>
                          <a:spcPts val="0"/>
                        </a:spcAft>
                        <a:buNone/>
                      </a:pPr>
                      <a:r>
                        <a:rPr lang="es-EC" sz="1100" b="1" u="none" strike="noStrike" cap="none" noProof="0" dirty="0">
                          <a:solidFill>
                            <a:schemeClr val="bg1"/>
                          </a:solidFill>
                        </a:rPr>
                        <a:t>ECUADOR</a:t>
                      </a:r>
                    </a:p>
                    <a:p>
                      <a:pPr marL="0" marR="0" lvl="0" indent="0" algn="ctr" rtl="0">
                        <a:lnSpc>
                          <a:spcPct val="100000"/>
                        </a:lnSpc>
                        <a:spcBef>
                          <a:spcPts val="0"/>
                        </a:spcBef>
                        <a:spcAft>
                          <a:spcPts val="0"/>
                        </a:spcAft>
                        <a:buNone/>
                      </a:pPr>
                      <a:endParaRPr lang="es-EC" sz="1100" b="1" i="0" u="none" strike="noStrike" cap="none" noProof="0" dirty="0">
                        <a:solidFill>
                          <a:schemeClr val="bg1"/>
                        </a:solidFill>
                        <a:latin typeface="Calibri"/>
                        <a:ea typeface="Calibri"/>
                        <a:cs typeface="Calibri"/>
                        <a:sym typeface="Calibri"/>
                      </a:endParaRPr>
                    </a:p>
                  </a:txBody>
                  <a:tcPr marL="0" marR="0" marT="0" marB="0" anchor="b">
                    <a:lnB w="12700" cap="flat" cmpd="sng" algn="ctr">
                      <a:solidFill>
                        <a:srgbClr val="776ADE"/>
                      </a:solidFill>
                      <a:prstDash val="solid"/>
                      <a:round/>
                      <a:headEnd type="none" w="med" len="med"/>
                      <a:tailEnd type="none" w="med" len="med"/>
                    </a:lnB>
                    <a:solidFill>
                      <a:srgbClr val="7075D2"/>
                    </a:solidFill>
                  </a:tcPr>
                </a:tc>
                <a:tc>
                  <a:txBody>
                    <a:bodyPr/>
                    <a:lstStyle/>
                    <a:p>
                      <a:pPr marL="0" marR="0" lvl="0" indent="0" algn="ctr" rtl="0">
                        <a:lnSpc>
                          <a:spcPct val="100000"/>
                        </a:lnSpc>
                        <a:spcBef>
                          <a:spcPts val="0"/>
                        </a:spcBef>
                        <a:spcAft>
                          <a:spcPts val="0"/>
                        </a:spcAft>
                        <a:buNone/>
                      </a:pPr>
                      <a:r>
                        <a:rPr lang="es-EC" sz="1100" b="1" u="none" strike="noStrike" cap="none" noProof="0" dirty="0">
                          <a:solidFill>
                            <a:schemeClr val="bg1"/>
                          </a:solidFill>
                        </a:rPr>
                        <a:t>COLOMBIA </a:t>
                      </a:r>
                    </a:p>
                    <a:p>
                      <a:pPr marL="0" marR="0" lvl="0" indent="0" algn="ctr" rtl="0">
                        <a:lnSpc>
                          <a:spcPct val="100000"/>
                        </a:lnSpc>
                        <a:spcBef>
                          <a:spcPts val="0"/>
                        </a:spcBef>
                        <a:spcAft>
                          <a:spcPts val="0"/>
                        </a:spcAft>
                        <a:buNone/>
                      </a:pPr>
                      <a:endParaRPr lang="es-EC" sz="1100" b="1" i="0" u="none" strike="noStrike" cap="none" noProof="0" dirty="0">
                        <a:solidFill>
                          <a:schemeClr val="bg1"/>
                        </a:solidFill>
                        <a:latin typeface="Calibri"/>
                        <a:ea typeface="Calibri"/>
                        <a:cs typeface="Calibri"/>
                        <a:sym typeface="Calibri"/>
                      </a:endParaRPr>
                    </a:p>
                  </a:txBody>
                  <a:tcPr marL="0" marR="0" marT="0" marB="0" anchor="b">
                    <a:lnB w="12700" cap="flat" cmpd="sng" algn="ctr">
                      <a:solidFill>
                        <a:srgbClr val="776ADE"/>
                      </a:solidFill>
                      <a:prstDash val="solid"/>
                      <a:round/>
                      <a:headEnd type="none" w="med" len="med"/>
                      <a:tailEnd type="none" w="med" len="med"/>
                    </a:lnB>
                    <a:solidFill>
                      <a:srgbClr val="7075D2"/>
                    </a:solidFill>
                  </a:tcPr>
                </a:tc>
                <a:tc>
                  <a:txBody>
                    <a:bodyPr/>
                    <a:lstStyle/>
                    <a:p>
                      <a:pPr marL="0" marR="0" lvl="0" indent="0" algn="ctr" rtl="0">
                        <a:lnSpc>
                          <a:spcPct val="100000"/>
                        </a:lnSpc>
                        <a:spcBef>
                          <a:spcPts val="0"/>
                        </a:spcBef>
                        <a:spcAft>
                          <a:spcPts val="0"/>
                        </a:spcAft>
                        <a:buNone/>
                      </a:pPr>
                      <a:r>
                        <a:rPr lang="es-EC" sz="1100" b="1" u="none" strike="noStrike" cap="none" noProof="0" dirty="0">
                          <a:solidFill>
                            <a:schemeClr val="bg1"/>
                          </a:solidFill>
                        </a:rPr>
                        <a:t>PERÚ</a:t>
                      </a:r>
                    </a:p>
                    <a:p>
                      <a:pPr marL="0" marR="0" lvl="0" indent="0" algn="ctr" rtl="0">
                        <a:lnSpc>
                          <a:spcPct val="100000"/>
                        </a:lnSpc>
                        <a:spcBef>
                          <a:spcPts val="0"/>
                        </a:spcBef>
                        <a:spcAft>
                          <a:spcPts val="0"/>
                        </a:spcAft>
                        <a:buNone/>
                      </a:pPr>
                      <a:endParaRPr lang="es-EC" sz="1100" b="1" i="0" u="none" strike="noStrike" cap="none" noProof="0" dirty="0">
                        <a:solidFill>
                          <a:schemeClr val="bg1"/>
                        </a:solidFill>
                        <a:latin typeface="Calibri"/>
                        <a:ea typeface="Calibri"/>
                        <a:cs typeface="Calibri"/>
                        <a:sym typeface="Calibri"/>
                      </a:endParaRPr>
                    </a:p>
                  </a:txBody>
                  <a:tcPr marL="0" marR="0" marT="0" marB="0" anchor="b">
                    <a:lnB w="12700" cap="flat" cmpd="sng" algn="ctr">
                      <a:solidFill>
                        <a:srgbClr val="776ADE"/>
                      </a:solidFill>
                      <a:prstDash val="solid"/>
                      <a:round/>
                      <a:headEnd type="none" w="med" len="med"/>
                      <a:tailEnd type="none" w="med" len="med"/>
                    </a:lnB>
                    <a:solidFill>
                      <a:srgbClr val="7075D2"/>
                    </a:solidFill>
                  </a:tcPr>
                </a:tc>
                <a:extLst>
                  <a:ext uri="{0D108BD9-81ED-4DB2-BD59-A6C34878D82A}">
                    <a16:rowId xmlns:a16="http://schemas.microsoft.com/office/drawing/2014/main" val="10002"/>
                  </a:ext>
                </a:extLst>
              </a:tr>
              <a:tr h="717007">
                <a:tc>
                  <a:txBody>
                    <a:bodyPr/>
                    <a:lstStyle/>
                    <a:p>
                      <a:pPr marL="0" marR="0" lvl="0" indent="0" algn="ctr" rtl="0">
                        <a:lnSpc>
                          <a:spcPct val="100000"/>
                        </a:lnSpc>
                        <a:spcBef>
                          <a:spcPts val="0"/>
                        </a:spcBef>
                        <a:spcAft>
                          <a:spcPts val="0"/>
                        </a:spcAft>
                        <a:buNone/>
                      </a:pPr>
                      <a:r>
                        <a:rPr lang="es-EC" sz="1400" b="1" u="none" strike="noStrike" cap="none" noProof="0" dirty="0">
                          <a:solidFill>
                            <a:schemeClr val="tx2">
                              <a:lumMod val="75000"/>
                            </a:schemeClr>
                          </a:solidFill>
                        </a:rPr>
                        <a:t>Carne </a:t>
                      </a:r>
                    </a:p>
                    <a:p>
                      <a:pPr marL="0" marR="0" lvl="0" indent="0" algn="ctr" rtl="0">
                        <a:lnSpc>
                          <a:spcPct val="100000"/>
                        </a:lnSpc>
                        <a:spcBef>
                          <a:spcPts val="0"/>
                        </a:spcBef>
                        <a:spcAft>
                          <a:spcPts val="0"/>
                        </a:spcAft>
                        <a:buNone/>
                      </a:pPr>
                      <a:r>
                        <a:rPr lang="es-EC" sz="1400" b="1" u="none" strike="noStrike" cap="none" noProof="0" dirty="0">
                          <a:solidFill>
                            <a:schemeClr val="tx2">
                              <a:lumMod val="75000"/>
                            </a:schemeClr>
                          </a:solidFill>
                        </a:rPr>
                        <a:t>de bovino</a:t>
                      </a:r>
                      <a:endParaRPr lang="es-EC" sz="1400" b="1" i="0" u="none" strike="noStrike" cap="none" noProof="0" dirty="0">
                        <a:solidFill>
                          <a:schemeClr val="tx2">
                            <a:lumMod val="75000"/>
                          </a:schemeClr>
                        </a:solidFill>
                        <a:latin typeface="Calibri"/>
                        <a:ea typeface="Calibri"/>
                        <a:cs typeface="Calibri"/>
                        <a:sym typeface="Calibri"/>
                      </a:endParaRPr>
                    </a:p>
                  </a:txBody>
                  <a:tcPr marL="0" marR="0" marT="0" marB="0" anchor="ctr">
                    <a:lnL w="12700" cmpd="sng">
                      <a:noFill/>
                      <a:prstDash val="solid"/>
                    </a:lnL>
                    <a:lnR w="12700" cap="flat" cmpd="sng" algn="ctr">
                      <a:solidFill>
                        <a:srgbClr val="776ADE"/>
                      </a:solidFill>
                      <a:prstDash val="solid"/>
                      <a:round/>
                      <a:headEnd type="none" w="med" len="med"/>
                      <a:tailEnd type="none" w="med" len="med"/>
                    </a:lnR>
                    <a:lnT w="12700" cmpd="sng">
                      <a:noFill/>
                      <a:prstDash val="solid"/>
                    </a:lnT>
                    <a:lnB w="12700" cap="flat" cmpd="sng" algn="ctr">
                      <a:solidFill>
                        <a:srgbClr val="776ADE"/>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00000"/>
                        </a:lnSpc>
                        <a:spcBef>
                          <a:spcPts val="0"/>
                        </a:spcBef>
                        <a:spcAft>
                          <a:spcPts val="0"/>
                        </a:spcAft>
                        <a:buNone/>
                      </a:pPr>
                      <a:r>
                        <a:rPr lang="es-EC" sz="1400" u="none" strike="noStrike" cap="none" noProof="0" dirty="0">
                          <a:solidFill>
                            <a:schemeClr val="tx2">
                              <a:lumMod val="75000"/>
                            </a:schemeClr>
                          </a:solidFill>
                        </a:rPr>
                        <a:t>70 TM </a:t>
                      </a:r>
                      <a:r>
                        <a:rPr lang="es-EC" sz="1400" b="1" u="none" strike="noStrike" cap="none" noProof="0" dirty="0">
                          <a:solidFill>
                            <a:schemeClr val="tx2">
                              <a:lumMod val="75000"/>
                            </a:schemeClr>
                          </a:solidFill>
                        </a:rPr>
                        <a:t>(0,05% de la producción nacional)</a:t>
                      </a:r>
                      <a:endParaRPr lang="es-EC" sz="1400" b="1" i="0" u="none" strike="noStrike" cap="none" noProof="0" dirty="0">
                        <a:solidFill>
                          <a:schemeClr val="tx2">
                            <a:lumMod val="75000"/>
                          </a:schemeClr>
                        </a:solidFill>
                        <a:latin typeface="Calibri"/>
                        <a:ea typeface="Calibri"/>
                        <a:cs typeface="Calibri"/>
                        <a:sym typeface="Calibri"/>
                      </a:endParaRPr>
                    </a:p>
                  </a:txBody>
                  <a:tcPr marL="0" marR="0" marT="0" marB="0" anchor="ctr">
                    <a:lnL w="12700" cap="flat" cmpd="sng" algn="ctr">
                      <a:solidFill>
                        <a:srgbClr val="776ADE"/>
                      </a:solidFill>
                      <a:prstDash val="solid"/>
                      <a:round/>
                      <a:headEnd type="none" w="med" len="med"/>
                      <a:tailEnd type="none" w="med" len="med"/>
                    </a:lnL>
                    <a:lnR w="12700" cap="flat" cmpd="sng" algn="ctr">
                      <a:solidFill>
                        <a:srgbClr val="776ADE"/>
                      </a:solidFill>
                      <a:prstDash val="solid"/>
                      <a:round/>
                      <a:headEnd type="none" w="med" len="med"/>
                      <a:tailEnd type="none" w="med" len="med"/>
                    </a:lnR>
                    <a:lnT w="12700" cap="flat" cmpd="sng" algn="ctr">
                      <a:solidFill>
                        <a:srgbClr val="776ADE"/>
                      </a:solidFill>
                      <a:prstDash val="solid"/>
                      <a:round/>
                      <a:headEnd type="none" w="med" len="med"/>
                      <a:tailEnd type="none" w="med" len="med"/>
                    </a:lnT>
                    <a:lnB w="12700" cap="flat" cmpd="sng" algn="ctr">
                      <a:solidFill>
                        <a:srgbClr val="776ADE"/>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00000"/>
                        </a:lnSpc>
                        <a:spcBef>
                          <a:spcPts val="0"/>
                        </a:spcBef>
                        <a:spcAft>
                          <a:spcPts val="0"/>
                        </a:spcAft>
                        <a:buNone/>
                      </a:pPr>
                      <a:r>
                        <a:rPr lang="es-EC" sz="1400" b="1" u="none" strike="noStrike" cap="none" noProof="0" dirty="0">
                          <a:solidFill>
                            <a:schemeClr val="tx2">
                              <a:lumMod val="75000"/>
                            </a:schemeClr>
                          </a:solidFill>
                        </a:rPr>
                        <a:t>Liberalización </a:t>
                      </a:r>
                      <a:r>
                        <a:rPr lang="es-EC" sz="1400" b="1" noProof="0" dirty="0">
                          <a:solidFill>
                            <a:schemeClr val="tx2">
                              <a:lumMod val="75000"/>
                            </a:schemeClr>
                          </a:solidFill>
                        </a:rPr>
                        <a:t>arancelaria</a:t>
                      </a:r>
                      <a:r>
                        <a:rPr lang="es-EC" sz="1400" b="1" u="none" strike="noStrike" cap="none" noProof="0" dirty="0">
                          <a:solidFill>
                            <a:schemeClr val="tx2">
                              <a:lumMod val="75000"/>
                            </a:schemeClr>
                          </a:solidFill>
                        </a:rPr>
                        <a:t> </a:t>
                      </a:r>
                      <a:r>
                        <a:rPr lang="es-EC" sz="1400" b="1" noProof="0" dirty="0">
                          <a:solidFill>
                            <a:schemeClr val="tx2">
                              <a:lumMod val="75000"/>
                            </a:schemeClr>
                          </a:solidFill>
                        </a:rPr>
                        <a:t>TOTAL</a:t>
                      </a:r>
                      <a:r>
                        <a:rPr lang="es-EC" sz="1400" b="1" u="none" strike="noStrike" cap="none" noProof="0" dirty="0">
                          <a:solidFill>
                            <a:schemeClr val="tx2">
                              <a:lumMod val="75000"/>
                            </a:schemeClr>
                          </a:solidFill>
                        </a:rPr>
                        <a:t> en 12 años</a:t>
                      </a:r>
                      <a:r>
                        <a:rPr lang="es-EC" sz="1400" u="none" strike="noStrike" cap="none" noProof="0" dirty="0">
                          <a:solidFill>
                            <a:schemeClr val="tx2">
                              <a:lumMod val="75000"/>
                            </a:schemeClr>
                          </a:solidFill>
                        </a:rPr>
                        <a:t>.</a:t>
                      </a:r>
                      <a:endParaRPr lang="es-EC" sz="1400" b="0" i="0" u="none" strike="noStrike" cap="none" noProof="0" dirty="0">
                        <a:solidFill>
                          <a:schemeClr val="tx2">
                            <a:lumMod val="75000"/>
                          </a:schemeClr>
                        </a:solidFill>
                        <a:latin typeface="Calibri"/>
                        <a:ea typeface="Calibri"/>
                        <a:cs typeface="Calibri"/>
                        <a:sym typeface="Calibri"/>
                      </a:endParaRPr>
                    </a:p>
                  </a:txBody>
                  <a:tcPr marL="0" marR="0" marT="0" marB="0" anchor="ctr">
                    <a:lnL w="12700" cap="flat" cmpd="sng" algn="ctr">
                      <a:solidFill>
                        <a:srgbClr val="776ADE"/>
                      </a:solidFill>
                      <a:prstDash val="solid"/>
                      <a:round/>
                      <a:headEnd type="none" w="med" len="med"/>
                      <a:tailEnd type="none" w="med" len="med"/>
                    </a:lnL>
                    <a:lnR w="12700" cap="flat" cmpd="sng" algn="ctr">
                      <a:solidFill>
                        <a:srgbClr val="776ADE"/>
                      </a:solidFill>
                      <a:prstDash val="solid"/>
                      <a:round/>
                      <a:headEnd type="none" w="med" len="med"/>
                      <a:tailEnd type="none" w="med" len="med"/>
                    </a:lnR>
                    <a:lnT w="12700" cap="flat" cmpd="sng" algn="ctr">
                      <a:solidFill>
                        <a:srgbClr val="776ADE"/>
                      </a:solidFill>
                      <a:prstDash val="solid"/>
                      <a:round/>
                      <a:headEnd type="none" w="med" len="med"/>
                      <a:tailEnd type="none" w="med" len="med"/>
                    </a:lnT>
                    <a:lnB w="12700" cap="flat" cmpd="sng" algn="ctr">
                      <a:solidFill>
                        <a:srgbClr val="776ADE"/>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00000"/>
                        </a:lnSpc>
                        <a:spcBef>
                          <a:spcPts val="0"/>
                        </a:spcBef>
                        <a:spcAft>
                          <a:spcPts val="0"/>
                        </a:spcAft>
                        <a:buNone/>
                      </a:pPr>
                      <a:r>
                        <a:rPr lang="es-EC" sz="1400" b="1" u="none" strike="noStrike" cap="none" noProof="0" dirty="0">
                          <a:solidFill>
                            <a:schemeClr val="tx2">
                              <a:lumMod val="75000"/>
                            </a:schemeClr>
                          </a:solidFill>
                        </a:rPr>
                        <a:t>100 TM</a:t>
                      </a:r>
                    </a:p>
                  </a:txBody>
                  <a:tcPr marL="0" marR="0" marT="0" marB="0" anchor="ctr">
                    <a:lnL w="12700" cap="flat" cmpd="sng" algn="ctr">
                      <a:solidFill>
                        <a:srgbClr val="776ADE"/>
                      </a:solidFill>
                      <a:prstDash val="solid"/>
                      <a:round/>
                      <a:headEnd type="none" w="med" len="med"/>
                      <a:tailEnd type="none" w="med" len="med"/>
                    </a:lnL>
                    <a:lnR w="12700" cap="flat" cmpd="sng" algn="ctr">
                      <a:solidFill>
                        <a:srgbClr val="776ADE"/>
                      </a:solidFill>
                      <a:prstDash val="solid"/>
                      <a:round/>
                      <a:headEnd type="none" w="med" len="med"/>
                      <a:tailEnd type="none" w="med" len="med"/>
                    </a:lnR>
                    <a:lnT w="12700" cap="flat" cmpd="sng" algn="ctr">
                      <a:solidFill>
                        <a:srgbClr val="776ADE"/>
                      </a:solidFill>
                      <a:prstDash val="solid"/>
                      <a:round/>
                      <a:headEnd type="none" w="med" len="med"/>
                      <a:tailEnd type="none" w="med" len="med"/>
                    </a:lnT>
                    <a:lnB w="12700" cap="flat" cmpd="sng" algn="ctr">
                      <a:solidFill>
                        <a:srgbClr val="776ADE"/>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907089">
                <a:tc>
                  <a:txBody>
                    <a:bodyPr/>
                    <a:lstStyle/>
                    <a:p>
                      <a:pPr marL="0" marR="0" lvl="0" indent="0" algn="ctr" rtl="0">
                        <a:lnSpc>
                          <a:spcPct val="100000"/>
                        </a:lnSpc>
                        <a:spcBef>
                          <a:spcPts val="0"/>
                        </a:spcBef>
                        <a:spcAft>
                          <a:spcPts val="0"/>
                        </a:spcAft>
                        <a:buNone/>
                      </a:pPr>
                      <a:r>
                        <a:rPr lang="es-EC" sz="1400" b="1" u="none" strike="noStrike" cap="none" noProof="0" dirty="0">
                          <a:solidFill>
                            <a:schemeClr val="tx2">
                              <a:lumMod val="75000"/>
                            </a:schemeClr>
                          </a:solidFill>
                        </a:rPr>
                        <a:t>Alimentos</a:t>
                      </a:r>
                    </a:p>
                    <a:p>
                      <a:pPr marL="0" marR="0" lvl="0" indent="0" algn="ctr" rtl="0">
                        <a:lnSpc>
                          <a:spcPct val="100000"/>
                        </a:lnSpc>
                        <a:spcBef>
                          <a:spcPts val="0"/>
                        </a:spcBef>
                        <a:spcAft>
                          <a:spcPts val="0"/>
                        </a:spcAft>
                        <a:buNone/>
                      </a:pPr>
                      <a:r>
                        <a:rPr lang="es-EC" sz="1400" b="1" u="none" strike="noStrike" cap="none" noProof="0" dirty="0">
                          <a:solidFill>
                            <a:schemeClr val="tx2">
                              <a:lumMod val="75000"/>
                            </a:schemeClr>
                          </a:solidFill>
                        </a:rPr>
                        <a:t> para </a:t>
                      </a:r>
                    </a:p>
                    <a:p>
                      <a:pPr marL="0" marR="0" lvl="0" indent="0" algn="ctr" rtl="0">
                        <a:lnSpc>
                          <a:spcPct val="100000"/>
                        </a:lnSpc>
                        <a:spcBef>
                          <a:spcPts val="0"/>
                        </a:spcBef>
                        <a:spcAft>
                          <a:spcPts val="0"/>
                        </a:spcAft>
                        <a:buNone/>
                      </a:pPr>
                      <a:r>
                        <a:rPr lang="es-EC" sz="1400" b="1" noProof="0" dirty="0">
                          <a:solidFill>
                            <a:schemeClr val="tx2">
                              <a:lumMod val="75000"/>
                            </a:schemeClr>
                          </a:solidFill>
                        </a:rPr>
                        <a:t>mascotas</a:t>
                      </a:r>
                      <a:endParaRPr lang="es-EC" sz="1400" b="1" i="0" u="none" strike="noStrike" cap="none" noProof="0" dirty="0">
                        <a:solidFill>
                          <a:schemeClr val="tx2">
                            <a:lumMod val="75000"/>
                          </a:schemeClr>
                        </a:solidFill>
                        <a:latin typeface="Calibri"/>
                        <a:ea typeface="Calibri"/>
                        <a:cs typeface="Calibri"/>
                        <a:sym typeface="Calibri"/>
                      </a:endParaRPr>
                    </a:p>
                  </a:txBody>
                  <a:tcPr marL="0" marR="0" marT="0" marB="0" anchor="ctr">
                    <a:lnL w="12700" cmpd="sng">
                      <a:noFill/>
                      <a:prstDash val="solid"/>
                    </a:lnL>
                    <a:lnR w="12700" cap="flat" cmpd="sng" algn="ctr">
                      <a:solidFill>
                        <a:srgbClr val="776ADE"/>
                      </a:solidFill>
                      <a:prstDash val="solid"/>
                      <a:round/>
                      <a:headEnd type="none" w="med" len="med"/>
                      <a:tailEnd type="none" w="med" len="med"/>
                    </a:lnR>
                    <a:lnT w="12700" cap="flat" cmpd="sng" algn="ctr">
                      <a:solidFill>
                        <a:srgbClr val="776ADE"/>
                      </a:solidFill>
                      <a:prstDash val="solid"/>
                      <a:round/>
                      <a:headEnd type="none" w="med" len="med"/>
                      <a:tailEnd type="none" w="med" len="med"/>
                    </a:lnT>
                    <a:lnB w="12700" cap="flat" cmpd="sng" algn="ctr">
                      <a:solidFill>
                        <a:srgbClr val="776ADE"/>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00000"/>
                        </a:lnSpc>
                        <a:spcBef>
                          <a:spcPts val="0"/>
                        </a:spcBef>
                        <a:spcAft>
                          <a:spcPts val="0"/>
                        </a:spcAft>
                        <a:buNone/>
                      </a:pPr>
                      <a:r>
                        <a:rPr lang="es-EC" sz="1400" u="none" strike="noStrike" cap="none" noProof="0" dirty="0">
                          <a:solidFill>
                            <a:schemeClr val="tx2">
                              <a:lumMod val="75000"/>
                            </a:schemeClr>
                          </a:solidFill>
                        </a:rPr>
                        <a:t>500 TM  </a:t>
                      </a:r>
                      <a:r>
                        <a:rPr lang="es-EC" sz="1400" b="1" noProof="0" dirty="0">
                          <a:solidFill>
                            <a:schemeClr val="tx2">
                              <a:lumMod val="75000"/>
                            </a:schemeClr>
                          </a:solidFill>
                        </a:rPr>
                        <a:t>(3,6% de la producción nacional)</a:t>
                      </a:r>
                      <a:endParaRPr lang="es-EC" sz="1400" b="0" i="0" u="none" strike="noStrike" cap="none" noProof="0" dirty="0">
                        <a:solidFill>
                          <a:schemeClr val="tx2">
                            <a:lumMod val="75000"/>
                          </a:schemeClr>
                        </a:solidFill>
                        <a:latin typeface="Calibri"/>
                        <a:ea typeface="Calibri"/>
                        <a:cs typeface="Calibri"/>
                        <a:sym typeface="Calibri"/>
                      </a:endParaRPr>
                    </a:p>
                  </a:txBody>
                  <a:tcPr marL="0" marR="0" marT="0" marB="0" anchor="ctr">
                    <a:lnL w="12700" cap="flat" cmpd="sng" algn="ctr">
                      <a:solidFill>
                        <a:srgbClr val="776ADE"/>
                      </a:solidFill>
                      <a:prstDash val="solid"/>
                      <a:round/>
                      <a:headEnd type="none" w="med" len="med"/>
                      <a:tailEnd type="none" w="med" len="med"/>
                    </a:lnL>
                    <a:lnR w="12700" cap="flat" cmpd="sng" algn="ctr">
                      <a:solidFill>
                        <a:srgbClr val="776ADE"/>
                      </a:solidFill>
                      <a:prstDash val="solid"/>
                      <a:round/>
                      <a:headEnd type="none" w="med" len="med"/>
                      <a:tailEnd type="none" w="med" len="med"/>
                    </a:lnR>
                    <a:lnT w="12700" cap="flat" cmpd="sng" algn="ctr">
                      <a:solidFill>
                        <a:srgbClr val="776ADE"/>
                      </a:solidFill>
                      <a:prstDash val="solid"/>
                      <a:round/>
                      <a:headEnd type="none" w="med" len="med"/>
                      <a:tailEnd type="none" w="med" len="med"/>
                    </a:lnT>
                    <a:lnB w="12700" cap="flat" cmpd="sng" algn="ctr">
                      <a:solidFill>
                        <a:srgbClr val="776ADE"/>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00000"/>
                        </a:lnSpc>
                        <a:spcBef>
                          <a:spcPts val="0"/>
                        </a:spcBef>
                        <a:spcAft>
                          <a:spcPts val="0"/>
                        </a:spcAft>
                        <a:buNone/>
                      </a:pPr>
                      <a:r>
                        <a:rPr lang="es-EC" sz="1400" b="1" u="none" strike="noStrike" cap="none" noProof="0" dirty="0">
                          <a:solidFill>
                            <a:schemeClr val="tx2">
                              <a:lumMod val="75000"/>
                            </a:schemeClr>
                          </a:solidFill>
                        </a:rPr>
                        <a:t> Liberalización arancelaria TOTAL en 11 años.</a:t>
                      </a:r>
                      <a:endParaRPr lang="es-EC" sz="1400" b="1" i="0" u="none" strike="noStrike" cap="none" noProof="0" dirty="0">
                        <a:solidFill>
                          <a:schemeClr val="tx2">
                            <a:lumMod val="75000"/>
                          </a:schemeClr>
                        </a:solidFill>
                        <a:latin typeface="Calibri"/>
                        <a:ea typeface="Calibri"/>
                        <a:cs typeface="Calibri"/>
                        <a:sym typeface="Calibri"/>
                      </a:endParaRPr>
                    </a:p>
                  </a:txBody>
                  <a:tcPr marL="0" marR="0" marT="0" marB="0" anchor="ctr">
                    <a:lnL w="12700" cap="flat" cmpd="sng" algn="ctr">
                      <a:solidFill>
                        <a:srgbClr val="776ADE"/>
                      </a:solidFill>
                      <a:prstDash val="solid"/>
                      <a:round/>
                      <a:headEnd type="none" w="med" len="med"/>
                      <a:tailEnd type="none" w="med" len="med"/>
                    </a:lnL>
                    <a:lnR w="12700" cap="flat" cmpd="sng" algn="ctr">
                      <a:solidFill>
                        <a:srgbClr val="776ADE"/>
                      </a:solidFill>
                      <a:prstDash val="solid"/>
                      <a:round/>
                      <a:headEnd type="none" w="med" len="med"/>
                      <a:tailEnd type="none" w="med" len="med"/>
                    </a:lnR>
                    <a:lnT w="12700" cap="flat" cmpd="sng" algn="ctr">
                      <a:solidFill>
                        <a:srgbClr val="776ADE"/>
                      </a:solidFill>
                      <a:prstDash val="solid"/>
                      <a:round/>
                      <a:headEnd type="none" w="med" len="med"/>
                      <a:tailEnd type="none" w="med" len="med"/>
                    </a:lnT>
                    <a:lnB w="12700" cap="flat" cmpd="sng" algn="ctr">
                      <a:solidFill>
                        <a:srgbClr val="776ADE"/>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C" sz="1400" b="1" u="none" strike="noStrike" cap="none" noProof="0" dirty="0">
                          <a:solidFill>
                            <a:schemeClr val="tx2">
                              <a:lumMod val="75000"/>
                            </a:schemeClr>
                          </a:solidFill>
                        </a:rPr>
                        <a:t>Liberalización </a:t>
                      </a:r>
                      <a:r>
                        <a:rPr lang="es-EC" sz="1400" b="1" noProof="0" dirty="0">
                          <a:solidFill>
                            <a:schemeClr val="tx2">
                              <a:lumMod val="75000"/>
                            </a:schemeClr>
                          </a:solidFill>
                        </a:rPr>
                        <a:t>TOTAL </a:t>
                      </a:r>
                      <a:r>
                        <a:rPr lang="es-EC" sz="1400" b="1" u="none" strike="noStrike" cap="none" noProof="0" dirty="0">
                          <a:solidFill>
                            <a:schemeClr val="tx2">
                              <a:lumMod val="75000"/>
                            </a:schemeClr>
                          </a:solidFill>
                        </a:rPr>
                        <a:t>inmediato</a:t>
                      </a:r>
                      <a:endParaRPr lang="es-EC" noProof="0" dirty="0">
                        <a:solidFill>
                          <a:schemeClr val="tx2">
                            <a:lumMod val="75000"/>
                          </a:schemeClr>
                        </a:solidFill>
                      </a:endParaRPr>
                    </a:p>
                  </a:txBody>
                  <a:tcPr marL="0" marR="0" marT="0" marB="0" anchor="ctr">
                    <a:lnL w="12700" cap="flat" cmpd="sng" algn="ctr">
                      <a:solidFill>
                        <a:srgbClr val="776ADE"/>
                      </a:solidFill>
                      <a:prstDash val="solid"/>
                      <a:round/>
                      <a:headEnd type="none" w="med" len="med"/>
                      <a:tailEnd type="none" w="med" len="med"/>
                    </a:lnL>
                    <a:lnR w="12700" cap="flat" cmpd="sng" algn="ctr">
                      <a:solidFill>
                        <a:srgbClr val="776ADE"/>
                      </a:solidFill>
                      <a:prstDash val="solid"/>
                      <a:round/>
                      <a:headEnd type="none" w="med" len="med"/>
                      <a:tailEnd type="none" w="med" len="med"/>
                    </a:lnR>
                    <a:lnT w="12700" cap="flat" cmpd="sng" algn="ctr">
                      <a:solidFill>
                        <a:srgbClr val="776ADE"/>
                      </a:solidFill>
                      <a:prstDash val="solid"/>
                      <a:round/>
                      <a:headEnd type="none" w="med" len="med"/>
                      <a:tailEnd type="none" w="med" len="med"/>
                    </a:lnT>
                    <a:lnB w="12700" cap="flat" cmpd="sng" algn="ctr">
                      <a:solidFill>
                        <a:srgbClr val="776ADE"/>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868483">
                <a:tc>
                  <a:txBody>
                    <a:bodyPr/>
                    <a:lstStyle/>
                    <a:p>
                      <a:pPr marL="0" lvl="0" indent="0" algn="ctr" rtl="0">
                        <a:spcBef>
                          <a:spcPts val="0"/>
                        </a:spcBef>
                        <a:spcAft>
                          <a:spcPts val="0"/>
                        </a:spcAft>
                        <a:buNone/>
                      </a:pPr>
                      <a:r>
                        <a:rPr lang="es-EC" sz="1400" b="1" noProof="0" dirty="0">
                          <a:solidFill>
                            <a:schemeClr val="tx2">
                              <a:lumMod val="75000"/>
                            </a:schemeClr>
                          </a:solidFill>
                        </a:rPr>
                        <a:t>Carne </a:t>
                      </a:r>
                    </a:p>
                    <a:p>
                      <a:pPr marL="0" lvl="0" indent="0" algn="ctr" rtl="0">
                        <a:spcBef>
                          <a:spcPts val="0"/>
                        </a:spcBef>
                        <a:spcAft>
                          <a:spcPts val="0"/>
                        </a:spcAft>
                        <a:buNone/>
                      </a:pPr>
                      <a:r>
                        <a:rPr lang="es-EC" sz="1400" b="1" noProof="0" dirty="0">
                          <a:solidFill>
                            <a:schemeClr val="tx2">
                              <a:lumMod val="75000"/>
                            </a:schemeClr>
                          </a:solidFill>
                        </a:rPr>
                        <a:t>de cerdo</a:t>
                      </a:r>
                      <a:endParaRPr lang="es-EC" sz="1400" b="1" noProof="0" dirty="0">
                        <a:solidFill>
                          <a:schemeClr val="tx2">
                            <a:lumMod val="75000"/>
                          </a:schemeClr>
                        </a:solidFill>
                        <a:latin typeface="Calibri"/>
                        <a:ea typeface="Calibri"/>
                        <a:cs typeface="Calibri"/>
                        <a:sym typeface="Calibri"/>
                      </a:endParaRPr>
                    </a:p>
                  </a:txBody>
                  <a:tcPr marL="0" marR="0" marT="0" marB="0" anchor="ctr">
                    <a:lnL w="12700" cmpd="sng">
                      <a:noFill/>
                      <a:prstDash val="solid"/>
                    </a:lnL>
                    <a:lnR w="12700" cap="flat" cmpd="sng" algn="ctr">
                      <a:solidFill>
                        <a:srgbClr val="776ADE"/>
                      </a:solidFill>
                      <a:prstDash val="solid"/>
                      <a:round/>
                      <a:headEnd type="none" w="med" len="med"/>
                      <a:tailEnd type="none" w="med" len="med"/>
                    </a:lnR>
                    <a:lnT w="12700" cap="flat" cmpd="sng" algn="ctr">
                      <a:solidFill>
                        <a:srgbClr val="776ADE"/>
                      </a:solidFill>
                      <a:prstDash val="solid"/>
                      <a:round/>
                      <a:headEnd type="none" w="med" len="med"/>
                      <a:tailEnd type="none" w="med" len="med"/>
                    </a:lnT>
                    <a:lnB w="12700" cap="flat" cmpd="sng" algn="ctr">
                      <a:solidFill>
                        <a:srgbClr val="776ADE"/>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00000"/>
                        </a:lnSpc>
                        <a:spcBef>
                          <a:spcPts val="0"/>
                        </a:spcBef>
                        <a:spcAft>
                          <a:spcPts val="0"/>
                        </a:spcAft>
                        <a:buNone/>
                      </a:pPr>
                      <a:r>
                        <a:rPr lang="es-EC" sz="1400" u="none" strike="noStrike" cap="none" noProof="0" dirty="0">
                          <a:solidFill>
                            <a:schemeClr val="tx2">
                              <a:lumMod val="75000"/>
                            </a:schemeClr>
                          </a:solidFill>
                        </a:rPr>
                        <a:t>525 TM  </a:t>
                      </a:r>
                      <a:r>
                        <a:rPr lang="es-EC" sz="1400" b="1" noProof="0" dirty="0">
                          <a:solidFill>
                            <a:schemeClr val="tx2">
                              <a:lumMod val="75000"/>
                            </a:schemeClr>
                          </a:solidFill>
                        </a:rPr>
                        <a:t>(0,25% de la producción nacional)</a:t>
                      </a:r>
                      <a:endParaRPr lang="es-EC" sz="1400" b="0" i="0" u="none" strike="noStrike" cap="none" noProof="0" dirty="0">
                        <a:solidFill>
                          <a:schemeClr val="tx2">
                            <a:lumMod val="75000"/>
                          </a:schemeClr>
                        </a:solidFill>
                        <a:latin typeface="Calibri"/>
                        <a:ea typeface="Calibri"/>
                        <a:cs typeface="Calibri"/>
                        <a:sym typeface="Calibri"/>
                      </a:endParaRPr>
                    </a:p>
                  </a:txBody>
                  <a:tcPr marL="0" marR="0" marT="0" marB="0" anchor="ctr">
                    <a:lnL w="12700" cap="flat" cmpd="sng" algn="ctr">
                      <a:solidFill>
                        <a:srgbClr val="776ADE"/>
                      </a:solidFill>
                      <a:prstDash val="solid"/>
                      <a:round/>
                      <a:headEnd type="none" w="med" len="med"/>
                      <a:tailEnd type="none" w="med" len="med"/>
                    </a:lnL>
                    <a:lnR w="12700" cap="flat" cmpd="sng" algn="ctr">
                      <a:solidFill>
                        <a:srgbClr val="776ADE"/>
                      </a:solidFill>
                      <a:prstDash val="solid"/>
                      <a:round/>
                      <a:headEnd type="none" w="med" len="med"/>
                      <a:tailEnd type="none" w="med" len="med"/>
                    </a:lnR>
                    <a:lnT w="12700" cap="flat" cmpd="sng" algn="ctr">
                      <a:solidFill>
                        <a:srgbClr val="776ADE"/>
                      </a:solidFill>
                      <a:prstDash val="solid"/>
                      <a:round/>
                      <a:headEnd type="none" w="med" len="med"/>
                      <a:tailEnd type="none" w="med" len="med"/>
                    </a:lnT>
                    <a:lnB w="12700" cap="flat" cmpd="sng" algn="ctr">
                      <a:solidFill>
                        <a:srgbClr val="776ADE"/>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00000"/>
                        </a:lnSpc>
                        <a:spcBef>
                          <a:spcPts val="0"/>
                        </a:spcBef>
                        <a:spcAft>
                          <a:spcPts val="0"/>
                        </a:spcAft>
                        <a:buNone/>
                      </a:pPr>
                      <a:r>
                        <a:rPr lang="es-EC" sz="1400" b="1" u="none" strike="noStrike" cap="none" noProof="0" dirty="0">
                          <a:solidFill>
                            <a:schemeClr val="tx2">
                              <a:lumMod val="75000"/>
                            </a:schemeClr>
                          </a:solidFill>
                        </a:rPr>
                        <a:t>Liberalización de aranceles TOTAL  en 13 años.</a:t>
                      </a:r>
                      <a:endParaRPr lang="es-EC" sz="1400" b="1" i="0" u="none" strike="noStrike" cap="none" noProof="0" dirty="0">
                        <a:solidFill>
                          <a:schemeClr val="tx2">
                            <a:lumMod val="75000"/>
                          </a:schemeClr>
                        </a:solidFill>
                        <a:latin typeface="Calibri"/>
                        <a:ea typeface="Calibri"/>
                        <a:cs typeface="Calibri"/>
                        <a:sym typeface="Calibri"/>
                      </a:endParaRPr>
                    </a:p>
                  </a:txBody>
                  <a:tcPr marL="0" marR="0" marT="0" marB="0" anchor="ctr">
                    <a:lnL w="12700" cap="flat" cmpd="sng" algn="ctr">
                      <a:solidFill>
                        <a:srgbClr val="776ADE"/>
                      </a:solidFill>
                      <a:prstDash val="solid"/>
                      <a:round/>
                      <a:headEnd type="none" w="med" len="med"/>
                      <a:tailEnd type="none" w="med" len="med"/>
                    </a:lnL>
                    <a:lnR w="12700" cap="flat" cmpd="sng" algn="ctr">
                      <a:solidFill>
                        <a:srgbClr val="776ADE"/>
                      </a:solidFill>
                      <a:prstDash val="solid"/>
                      <a:round/>
                      <a:headEnd type="none" w="med" len="med"/>
                      <a:tailEnd type="none" w="med" len="med"/>
                    </a:lnR>
                    <a:lnT w="12700" cap="flat" cmpd="sng" algn="ctr">
                      <a:solidFill>
                        <a:srgbClr val="776ADE"/>
                      </a:solidFill>
                      <a:prstDash val="solid"/>
                      <a:round/>
                      <a:headEnd type="none" w="med" len="med"/>
                      <a:tailEnd type="none" w="med" len="med"/>
                    </a:lnT>
                    <a:lnB w="12700" cap="flat" cmpd="sng" algn="ctr">
                      <a:solidFill>
                        <a:srgbClr val="776ADE"/>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rtl="0">
                        <a:lnSpc>
                          <a:spcPct val="100000"/>
                        </a:lnSpc>
                        <a:spcBef>
                          <a:spcPts val="0"/>
                        </a:spcBef>
                        <a:spcAft>
                          <a:spcPts val="0"/>
                        </a:spcAft>
                        <a:buNone/>
                      </a:pPr>
                      <a:r>
                        <a:rPr lang="es-EC" sz="1400" b="1" u="none" strike="noStrike" cap="none" noProof="0" dirty="0">
                          <a:solidFill>
                            <a:schemeClr val="tx2">
                              <a:lumMod val="75000"/>
                            </a:schemeClr>
                          </a:solidFill>
                        </a:rPr>
                        <a:t>Liberalización </a:t>
                      </a:r>
                      <a:r>
                        <a:rPr lang="es-EC" sz="1400" b="1" noProof="0" dirty="0">
                          <a:solidFill>
                            <a:schemeClr val="tx2">
                              <a:lumMod val="75000"/>
                            </a:schemeClr>
                          </a:solidFill>
                        </a:rPr>
                        <a:t>TOTAL </a:t>
                      </a:r>
                      <a:r>
                        <a:rPr lang="es-EC" sz="1400" b="1" u="none" strike="noStrike" cap="none" noProof="0" dirty="0">
                          <a:solidFill>
                            <a:schemeClr val="tx2">
                              <a:lumMod val="75000"/>
                            </a:schemeClr>
                          </a:solidFill>
                        </a:rPr>
                        <a:t>en 17 años.</a:t>
                      </a:r>
                      <a:endParaRPr lang="es-EC" sz="1400" b="1" i="0" u="none" strike="noStrike" cap="none" noProof="0" dirty="0">
                        <a:solidFill>
                          <a:schemeClr val="tx2">
                            <a:lumMod val="75000"/>
                          </a:schemeClr>
                        </a:solidFill>
                        <a:latin typeface="Calibri"/>
                        <a:ea typeface="Calibri"/>
                        <a:cs typeface="Calibri"/>
                        <a:sym typeface="Calibri"/>
                      </a:endParaRPr>
                    </a:p>
                  </a:txBody>
                  <a:tcPr marL="0" marR="0" marT="0" marB="0" anchor="ctr">
                    <a:lnL w="12700" cap="flat" cmpd="sng" algn="ctr">
                      <a:solidFill>
                        <a:srgbClr val="776ADE"/>
                      </a:solidFill>
                      <a:prstDash val="solid"/>
                      <a:round/>
                      <a:headEnd type="none" w="med" len="med"/>
                      <a:tailEnd type="none" w="med" len="med"/>
                    </a:lnL>
                    <a:lnR w="12700" cap="flat" cmpd="sng" algn="ctr">
                      <a:solidFill>
                        <a:srgbClr val="776ADE"/>
                      </a:solidFill>
                      <a:prstDash val="solid"/>
                      <a:round/>
                      <a:headEnd type="none" w="med" len="med"/>
                      <a:tailEnd type="none" w="med" len="med"/>
                    </a:lnR>
                    <a:lnT w="12700" cap="flat" cmpd="sng" algn="ctr">
                      <a:solidFill>
                        <a:srgbClr val="776ADE"/>
                      </a:solidFill>
                      <a:prstDash val="solid"/>
                      <a:round/>
                      <a:headEnd type="none" w="med" len="med"/>
                      <a:tailEnd type="none" w="med" len="med"/>
                    </a:lnT>
                    <a:lnB w="12700" cap="flat" cmpd="sng" algn="ctr">
                      <a:solidFill>
                        <a:srgbClr val="776ADE"/>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823796">
                <a:tc>
                  <a:txBody>
                    <a:bodyPr/>
                    <a:lstStyle/>
                    <a:p>
                      <a:pPr marL="0" marR="0" lvl="0" indent="0" algn="ctr" rtl="0">
                        <a:lnSpc>
                          <a:spcPct val="100000"/>
                        </a:lnSpc>
                        <a:spcBef>
                          <a:spcPts val="0"/>
                        </a:spcBef>
                        <a:spcAft>
                          <a:spcPts val="0"/>
                        </a:spcAft>
                        <a:buNone/>
                      </a:pPr>
                      <a:r>
                        <a:rPr lang="es-EC" sz="1400" b="1" u="none" strike="noStrike" cap="none" noProof="0" dirty="0">
                          <a:solidFill>
                            <a:schemeClr val="tx2">
                              <a:lumMod val="75000"/>
                            </a:schemeClr>
                          </a:solidFill>
                        </a:rPr>
                        <a:t>Piel </a:t>
                      </a:r>
                    </a:p>
                    <a:p>
                      <a:pPr marL="0" marR="0" lvl="0" indent="0" algn="ctr" rtl="0">
                        <a:lnSpc>
                          <a:spcPct val="100000"/>
                        </a:lnSpc>
                        <a:spcBef>
                          <a:spcPts val="0"/>
                        </a:spcBef>
                        <a:spcAft>
                          <a:spcPts val="0"/>
                        </a:spcAft>
                        <a:buNone/>
                      </a:pPr>
                      <a:r>
                        <a:rPr lang="es-EC" sz="1400" b="1" u="none" strike="noStrike" cap="none" noProof="0" dirty="0">
                          <a:solidFill>
                            <a:schemeClr val="tx2">
                              <a:lumMod val="75000"/>
                            </a:schemeClr>
                          </a:solidFill>
                        </a:rPr>
                        <a:t>comestible </a:t>
                      </a:r>
                    </a:p>
                    <a:p>
                      <a:pPr marL="0" marR="0" lvl="0" indent="0" algn="ctr" rtl="0">
                        <a:lnSpc>
                          <a:spcPct val="100000"/>
                        </a:lnSpc>
                        <a:spcBef>
                          <a:spcPts val="0"/>
                        </a:spcBef>
                        <a:spcAft>
                          <a:spcPts val="0"/>
                        </a:spcAft>
                        <a:buNone/>
                      </a:pPr>
                      <a:r>
                        <a:rPr lang="es-EC" sz="1400" b="1" u="none" strike="noStrike" cap="none" noProof="0" dirty="0">
                          <a:solidFill>
                            <a:schemeClr val="tx2">
                              <a:lumMod val="75000"/>
                            </a:schemeClr>
                          </a:solidFill>
                        </a:rPr>
                        <a:t>(cuero </a:t>
                      </a:r>
                    </a:p>
                    <a:p>
                      <a:pPr marL="0" marR="0" lvl="0" indent="0" algn="ctr" rtl="0">
                        <a:lnSpc>
                          <a:spcPct val="100000"/>
                        </a:lnSpc>
                        <a:spcBef>
                          <a:spcPts val="0"/>
                        </a:spcBef>
                        <a:spcAft>
                          <a:spcPts val="0"/>
                        </a:spcAft>
                        <a:buNone/>
                      </a:pPr>
                      <a:r>
                        <a:rPr lang="es-EC" sz="1400" b="1" u="none" strike="noStrike" cap="none" noProof="0" dirty="0">
                          <a:solidFill>
                            <a:schemeClr val="tx2">
                              <a:lumMod val="75000"/>
                            </a:schemeClr>
                          </a:solidFill>
                        </a:rPr>
                        <a:t>y pellejo)</a:t>
                      </a:r>
                    </a:p>
                  </a:txBody>
                  <a:tcPr marL="0" marR="0" marT="0" marB="0" anchor="ctr">
                    <a:lnL w="12700" cmpd="sng">
                      <a:noFill/>
                      <a:prstDash val="solid"/>
                    </a:lnL>
                    <a:lnR w="12700" cap="flat" cmpd="sng" algn="ctr">
                      <a:solidFill>
                        <a:srgbClr val="776ADE"/>
                      </a:solidFill>
                      <a:prstDash val="solid"/>
                      <a:round/>
                      <a:headEnd type="none" w="med" len="med"/>
                      <a:tailEnd type="none" w="med" len="med"/>
                    </a:lnR>
                    <a:lnT w="12700" cap="flat" cmpd="sng" algn="ctr">
                      <a:solidFill>
                        <a:srgbClr val="776ADE"/>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a:txBody>
                    <a:bodyPr/>
                    <a:lstStyle/>
                    <a:p>
                      <a:pPr algn="ctr"/>
                      <a:endParaRPr lang="es-EC" sz="1400" u="none" strike="noStrike" cap="none" noProof="0" dirty="0">
                        <a:solidFill>
                          <a:schemeClr val="tx2">
                            <a:lumMod val="75000"/>
                          </a:schemeClr>
                        </a:solidFill>
                      </a:endParaRPr>
                    </a:p>
                    <a:p>
                      <a:pPr algn="ctr"/>
                      <a:r>
                        <a:rPr lang="es-EC" sz="1400" u="none" strike="noStrike" cap="none" noProof="0" dirty="0">
                          <a:solidFill>
                            <a:schemeClr val="tx2">
                              <a:lumMod val="75000"/>
                            </a:schemeClr>
                          </a:solidFill>
                        </a:rPr>
                        <a:t>1 500 TM </a:t>
                      </a:r>
                      <a:r>
                        <a:rPr lang="es-EC" sz="1400" b="1" noProof="0" dirty="0">
                          <a:solidFill>
                            <a:schemeClr val="tx2">
                              <a:lumMod val="75000"/>
                            </a:schemeClr>
                          </a:solidFill>
                        </a:rPr>
                        <a:t>(0,35% de la producción nacional)</a:t>
                      </a:r>
                      <a:endParaRPr lang="es-EC" noProof="0" dirty="0">
                        <a:solidFill>
                          <a:schemeClr val="tx2">
                            <a:lumMod val="75000"/>
                          </a:schemeClr>
                        </a:solidFill>
                      </a:endParaRPr>
                    </a:p>
                  </a:txBody>
                  <a:tcPr marL="0" marR="0" marT="0" marB="0" anchor="ctr">
                    <a:lnL w="12700" cap="flat" cmpd="sng" algn="ctr">
                      <a:solidFill>
                        <a:srgbClr val="776ADE"/>
                      </a:solidFill>
                      <a:prstDash val="solid"/>
                      <a:round/>
                      <a:headEnd type="none" w="med" len="med"/>
                      <a:tailEnd type="none" w="med" len="med"/>
                    </a:lnL>
                    <a:lnR w="12700" cap="flat" cmpd="sng" algn="ctr">
                      <a:solidFill>
                        <a:srgbClr val="776ADE"/>
                      </a:solidFill>
                      <a:prstDash val="solid"/>
                      <a:round/>
                      <a:headEnd type="none" w="med" len="med"/>
                      <a:tailEnd type="none" w="med" len="med"/>
                    </a:lnR>
                    <a:lnT w="12700" cap="flat" cmpd="sng" algn="ctr">
                      <a:solidFill>
                        <a:srgbClr val="776ADE"/>
                      </a:solidFill>
                      <a:prstDash val="solid"/>
                      <a:round/>
                      <a:headEnd type="none" w="med" len="med"/>
                      <a:tailEnd type="none" w="med" len="med"/>
                    </a:lnT>
                    <a:lnB w="12700" cap="flat" cmpd="sng" algn="ctr">
                      <a:solidFill>
                        <a:srgbClr val="776ADE"/>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C" sz="1400" b="1" u="none" strike="noStrike" cap="none" noProof="0" dirty="0">
                          <a:solidFill>
                            <a:schemeClr val="tx2">
                              <a:lumMod val="75000"/>
                            </a:schemeClr>
                          </a:solidFill>
                        </a:rPr>
                        <a:t>Liberalización arancelaria TOTAL en 7 años</a:t>
                      </a:r>
                      <a:endParaRPr lang="es-EC" noProof="0" dirty="0">
                        <a:solidFill>
                          <a:schemeClr val="tx2">
                            <a:lumMod val="75000"/>
                          </a:schemeClr>
                        </a:solidFill>
                      </a:endParaRPr>
                    </a:p>
                  </a:txBody>
                  <a:tcPr marL="0" marR="0" marT="0" marB="0" anchor="ctr">
                    <a:lnL w="12700" cap="flat" cmpd="sng" algn="ctr">
                      <a:solidFill>
                        <a:srgbClr val="776ADE"/>
                      </a:solidFill>
                      <a:prstDash val="solid"/>
                      <a:round/>
                      <a:headEnd type="none" w="med" len="med"/>
                      <a:tailEnd type="none" w="med" len="med"/>
                    </a:lnL>
                    <a:lnR w="12700" cap="flat" cmpd="sng" algn="ctr">
                      <a:solidFill>
                        <a:srgbClr val="776ADE"/>
                      </a:solidFill>
                      <a:prstDash val="solid"/>
                      <a:round/>
                      <a:headEnd type="none" w="med" len="med"/>
                      <a:tailEnd type="none" w="med" len="med"/>
                    </a:lnR>
                    <a:lnT w="12700" cap="flat" cmpd="sng" algn="ctr">
                      <a:solidFill>
                        <a:srgbClr val="776ADE"/>
                      </a:solidFill>
                      <a:prstDash val="solid"/>
                      <a:round/>
                      <a:headEnd type="none" w="med" len="med"/>
                      <a:tailEnd type="none" w="med" len="med"/>
                    </a:lnT>
                    <a:lnB w="12700" cap="flat" cmpd="sng" algn="ctr">
                      <a:solidFill>
                        <a:srgbClr val="776ADE"/>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s-EC"/>
                    </a:p>
                  </a:txBody>
                  <a:tcPr/>
                </a:tc>
                <a:extLst>
                  <a:ext uri="{0D108BD9-81ED-4DB2-BD59-A6C34878D82A}">
                    <a16:rowId xmlns:a16="http://schemas.microsoft.com/office/drawing/2014/main" val="10007"/>
                  </a:ext>
                </a:extLst>
              </a:tr>
            </a:tbl>
          </a:graphicData>
        </a:graphic>
      </p:graphicFrame>
      <p:sp>
        <p:nvSpPr>
          <p:cNvPr id="204" name="Google Shape;204;p21"/>
          <p:cNvSpPr txBox="1"/>
          <p:nvPr/>
        </p:nvSpPr>
        <p:spPr>
          <a:xfrm>
            <a:off x="838200" y="849782"/>
            <a:ext cx="10491300" cy="615513"/>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400"/>
              <a:buFont typeface="Arial"/>
              <a:buChar char="•"/>
            </a:pPr>
            <a:r>
              <a:rPr lang="es-EC" sz="1400" b="0" i="0" u="none" strike="noStrike" cap="none" noProof="0" dirty="0">
                <a:solidFill>
                  <a:srgbClr val="332675"/>
                </a:solidFill>
                <a:latin typeface="Arial"/>
                <a:ea typeface="Arial"/>
                <a:cs typeface="Arial"/>
                <a:sym typeface="Arial"/>
              </a:rPr>
              <a:t>Ecuador </a:t>
            </a:r>
            <a:r>
              <a:rPr lang="es-EC" sz="2000" b="1" noProof="0" dirty="0">
                <a:solidFill>
                  <a:srgbClr val="332675"/>
                </a:solidFill>
              </a:rPr>
              <a:t>precauteló</a:t>
            </a:r>
            <a:r>
              <a:rPr lang="es-EC" sz="2000" b="1" i="0" u="none" strike="noStrike" cap="none" noProof="0" dirty="0">
                <a:solidFill>
                  <a:srgbClr val="332675"/>
                </a:solidFill>
                <a:latin typeface="Arial"/>
                <a:ea typeface="Arial"/>
                <a:cs typeface="Arial"/>
                <a:sym typeface="Arial"/>
              </a:rPr>
              <a:t> </a:t>
            </a:r>
            <a:r>
              <a:rPr lang="es-EC" sz="2000" b="1" noProof="0" dirty="0">
                <a:solidFill>
                  <a:srgbClr val="332675"/>
                </a:solidFill>
              </a:rPr>
              <a:t>sectores sensibles en acceso preferencial para</a:t>
            </a:r>
            <a:r>
              <a:rPr lang="es-EC" sz="2000" b="1" i="0" u="none" strike="noStrike" cap="none" noProof="0" dirty="0">
                <a:solidFill>
                  <a:srgbClr val="332675"/>
                </a:solidFill>
                <a:latin typeface="Arial"/>
                <a:ea typeface="Arial"/>
                <a:cs typeface="Arial"/>
                <a:sym typeface="Arial"/>
              </a:rPr>
              <a:t> </a:t>
            </a:r>
            <a:r>
              <a:rPr lang="es-EC" sz="1400" b="0" i="0" u="none" strike="noStrike" cap="none" noProof="0" dirty="0">
                <a:solidFill>
                  <a:srgbClr val="332675"/>
                </a:solidFill>
                <a:latin typeface="Arial"/>
                <a:ea typeface="Arial"/>
                <a:cs typeface="Arial"/>
                <a:sym typeface="Arial"/>
              </a:rPr>
              <a:t>volúmenes </a:t>
            </a:r>
            <a:r>
              <a:rPr lang="es-EC" sz="2000" b="1" noProof="0" dirty="0">
                <a:solidFill>
                  <a:srgbClr val="332675"/>
                </a:solidFill>
              </a:rPr>
              <a:t>limitados</a:t>
            </a:r>
            <a:r>
              <a:rPr lang="es-EC" sz="1400" b="0" i="0" u="none" strike="noStrike" cap="none" noProof="0" dirty="0">
                <a:solidFill>
                  <a:srgbClr val="332675"/>
                </a:solidFill>
                <a:latin typeface="Arial"/>
                <a:ea typeface="Arial"/>
                <a:cs typeface="Arial"/>
                <a:sym typeface="Arial"/>
              </a:rPr>
              <a:t> que no afectarán a la producción nacional. </a:t>
            </a:r>
          </a:p>
        </p:txBody>
      </p:sp>
      <p:pic>
        <p:nvPicPr>
          <p:cNvPr id="2" name="Picture 2" descr="9.600+ Ecuador Ilustraciones de Stock, gráficos vectoriales libres de  derechos y clip art - iStock | Quito, Guayaquil, Colombia">
            <a:extLst>
              <a:ext uri="{FF2B5EF4-FFF2-40B4-BE49-F238E27FC236}">
                <a16:creationId xmlns:a16="http://schemas.microsoft.com/office/drawing/2014/main" id="{6C4A9EE8-D672-6F38-3F4E-C7529C1320F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533699" y="1969672"/>
            <a:ext cx="441990" cy="44199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3.100+ Bandera De Colombia Ilustraciones de Stock, gráficos vectoriales  libres de derechos y clip art - iStock | Bandera de chile, Bandera colombia,  Bandera de argentina">
            <a:extLst>
              <a:ext uri="{FF2B5EF4-FFF2-40B4-BE49-F238E27FC236}">
                <a16:creationId xmlns:a16="http://schemas.microsoft.com/office/drawing/2014/main" id="{639B472B-EA5C-35CD-E92E-1EF559FA0D0B}"/>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889" b="89778" l="8000" r="91111">
                        <a14:foregroundMark x1="49333" y1="85778" x2="49333" y2="85778"/>
                        <a14:foregroundMark x1="8000" y1="50667" x2="8000" y2="50667"/>
                        <a14:foregroundMark x1="48000" y1="9333" x2="48000" y2="9333"/>
                        <a14:foregroundMark x1="91111" y1="48000" x2="91111" y2="48000"/>
                      </a14:backgroundRemoval>
                    </a14:imgEffect>
                  </a14:imgLayer>
                </a14:imgProps>
              </a:ext>
              <a:ext uri="{28A0092B-C50C-407E-A947-70E740481C1C}">
                <a14:useLocalDpi xmlns:a14="http://schemas.microsoft.com/office/drawing/2010/main" val="0"/>
              </a:ext>
            </a:extLst>
          </a:blip>
          <a:srcRect/>
          <a:stretch>
            <a:fillRect/>
          </a:stretch>
        </p:blipFill>
        <p:spPr bwMode="auto">
          <a:xfrm>
            <a:off x="5999888" y="1969672"/>
            <a:ext cx="413220" cy="41322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1.800+ Bandera De Perú Ilustraciones de Stock, gráficos vectoriales libres  de derechos y clip art - iStock">
            <a:extLst>
              <a:ext uri="{FF2B5EF4-FFF2-40B4-BE49-F238E27FC236}">
                <a16:creationId xmlns:a16="http://schemas.microsoft.com/office/drawing/2014/main" id="{C740AF2D-5088-AEF5-4835-5D435CBC281C}"/>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1778" b="97778" l="1778" r="96000">
                        <a14:foregroundMark x1="12000" y1="53778" x2="12000" y2="53778"/>
                        <a14:foregroundMark x1="86667" y1="58667" x2="88444" y2="40444"/>
                        <a14:foregroundMark x1="14667" y1="68444" x2="14222" y2="24444"/>
                        <a14:foregroundMark x1="89333" y1="34667" x2="36444" y2="8444"/>
                        <a14:foregroundMark x1="36444" y1="8444" x2="16889" y2="27111"/>
                        <a14:foregroundMark x1="16889" y1="27111" x2="9333" y2="49333"/>
                        <a14:foregroundMark x1="9333" y1="49333" x2="21778" y2="76889"/>
                        <a14:foregroundMark x1="21778" y1="76889" x2="36889" y2="85333"/>
                        <a14:foregroundMark x1="94222" y1="54222" x2="79111" y2="79556"/>
                        <a14:foregroundMark x1="79111" y1="79556" x2="59111" y2="93333"/>
                        <a14:foregroundMark x1="59111" y1="93333" x2="33778" y2="92444"/>
                        <a14:foregroundMark x1="33778" y1="92444" x2="24444" y2="87111"/>
                        <a14:foregroundMark x1="64000" y1="74222" x2="42222" y2="63111"/>
                        <a14:foregroundMark x1="42222" y1="63111" x2="31111" y2="36889"/>
                        <a14:foregroundMark x1="66222" y1="24000" x2="12889" y2="35111"/>
                        <a14:foregroundMark x1="56000" y1="8889" x2="56000" y2="8889"/>
                        <a14:foregroundMark x1="56000" y1="8889" x2="83111" y2="20000"/>
                        <a14:foregroundMark x1="83111" y1="20000" x2="83111" y2="20444"/>
                        <a14:foregroundMark x1="86667" y1="27111" x2="96000" y2="50222"/>
                        <a14:foregroundMark x1="96000" y1="50222" x2="96000" y2="61778"/>
                        <a14:foregroundMark x1="57333" y1="94667" x2="27111" y2="91556"/>
                        <a14:foregroundMark x1="27111" y1="91556" x2="26667" y2="90222"/>
                        <a14:foregroundMark x1="88444" y1="55556" x2="34222" y2="72889"/>
                        <a14:foregroundMark x1="75111" y1="37333" x2="1778" y2="55556"/>
                        <a14:foregroundMark x1="1778" y1="55556" x2="1778" y2="55556"/>
                        <a14:foregroundMark x1="49333" y1="2667" x2="15556" y2="19111"/>
                        <a14:foregroundMark x1="15556" y1="19111" x2="9778" y2="24889"/>
                        <a14:foregroundMark x1="38667" y1="23111" x2="27111" y2="25778"/>
                        <a14:foregroundMark x1="59111" y1="31556" x2="52444" y2="35111"/>
                        <a14:foregroundMark x1="57778" y1="53778" x2="30667" y2="61778"/>
                        <a14:foregroundMark x1="70667" y1="48444" x2="60000" y2="53778"/>
                        <a14:foregroundMark x1="61333" y1="77333" x2="24444" y2="83556"/>
                        <a14:foregroundMark x1="71111" y1="73333" x2="64889" y2="68889"/>
                        <a14:foregroundMark x1="68889" y1="93333" x2="68889" y2="93333"/>
                        <a14:foregroundMark x1="66222" y1="95556" x2="66222" y2="95556"/>
                        <a14:foregroundMark x1="54222" y1="98222" x2="54222" y2="98222"/>
                        <a14:foregroundMark x1="34667" y1="69333" x2="34667" y2="69333"/>
                        <a14:foregroundMark x1="72889" y1="54222" x2="72889" y2="54222"/>
                        <a14:foregroundMark x1="48889" y1="34222" x2="48889" y2="34222"/>
                        <a14:foregroundMark x1="42222" y1="37778" x2="42222" y2="37778"/>
                        <a14:foregroundMark x1="46667" y1="35111" x2="46667" y2="35111"/>
                        <a14:foregroundMark x1="60889" y1="54222" x2="60889" y2="54222"/>
                        <a14:foregroundMark x1="80444" y1="12444" x2="80444" y2="12444"/>
                        <a14:foregroundMark x1="65778" y1="3556" x2="65778" y2="3556"/>
                        <a14:foregroundMark x1="27111" y1="7111" x2="27111" y2="7111"/>
                        <a14:foregroundMark x1="16889" y1="14667" x2="16889" y2="14667"/>
                        <a14:foregroundMark x1="35111" y1="4000" x2="35111" y2="4000"/>
                        <a14:foregroundMark x1="46667" y1="1778" x2="46667" y2="1778"/>
                      </a14:backgroundRemoval>
                    </a14:imgEffect>
                  </a14:imgLayer>
                </a14:imgProps>
              </a:ext>
              <a:ext uri="{28A0092B-C50C-407E-A947-70E740481C1C}">
                <a14:useLocalDpi xmlns:a14="http://schemas.microsoft.com/office/drawing/2010/main" val="0"/>
              </a:ext>
            </a:extLst>
          </a:blip>
          <a:srcRect/>
          <a:stretch>
            <a:fillRect/>
          </a:stretch>
        </p:blipFill>
        <p:spPr bwMode="auto">
          <a:xfrm>
            <a:off x="8437307" y="1999737"/>
            <a:ext cx="353090" cy="353090"/>
          </a:xfrm>
          <a:prstGeom prst="rect">
            <a:avLst/>
          </a:prstGeom>
          <a:noFill/>
          <a:extLst>
            <a:ext uri="{909E8E84-426E-40DD-AFC4-6F175D3DCCD1}">
              <a14:hiddenFill xmlns:a14="http://schemas.microsoft.com/office/drawing/2010/main">
                <a:solidFill>
                  <a:srgbClr val="FFFFFF"/>
                </a:solidFill>
              </a14:hiddenFill>
            </a:ext>
          </a:extLst>
        </p:spPr>
      </p:pic>
      <p:pic>
        <p:nvPicPr>
          <p:cNvPr id="14" name="Gráfico 13" descr="Vaca">
            <a:extLst>
              <a:ext uri="{FF2B5EF4-FFF2-40B4-BE49-F238E27FC236}">
                <a16:creationId xmlns:a16="http://schemas.microsoft.com/office/drawing/2014/main" id="{6C2942F4-DB7B-CEC4-D61B-8131377FB9E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39702" y="2593919"/>
            <a:ext cx="457200" cy="457200"/>
          </a:xfrm>
          <a:prstGeom prst="rect">
            <a:avLst/>
          </a:prstGeom>
        </p:spPr>
      </p:pic>
      <p:pic>
        <p:nvPicPr>
          <p:cNvPr id="16" name="Gráfico 15" descr="Huellas de patas">
            <a:extLst>
              <a:ext uri="{FF2B5EF4-FFF2-40B4-BE49-F238E27FC236}">
                <a16:creationId xmlns:a16="http://schemas.microsoft.com/office/drawing/2014/main" id="{49DE122C-7710-A42E-A9D0-BFCE71F5C90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339701" y="3421529"/>
            <a:ext cx="429019" cy="429019"/>
          </a:xfrm>
          <a:prstGeom prst="rect">
            <a:avLst/>
          </a:prstGeom>
        </p:spPr>
      </p:pic>
      <p:pic>
        <p:nvPicPr>
          <p:cNvPr id="18" name="Gráfico 17" descr="Cerdo">
            <a:extLst>
              <a:ext uri="{FF2B5EF4-FFF2-40B4-BE49-F238E27FC236}">
                <a16:creationId xmlns:a16="http://schemas.microsoft.com/office/drawing/2014/main" id="{028996EC-84B5-C2C9-E962-50A0D307E0A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339702" y="4238369"/>
            <a:ext cx="429018" cy="429018"/>
          </a:xfrm>
          <a:prstGeom prst="rect">
            <a:avLst/>
          </a:prstGeom>
        </p:spPr>
      </p:pic>
      <p:pic>
        <p:nvPicPr>
          <p:cNvPr id="20" name="Gráfico 19" descr="Galleta de la fortuna">
            <a:extLst>
              <a:ext uri="{FF2B5EF4-FFF2-40B4-BE49-F238E27FC236}">
                <a16:creationId xmlns:a16="http://schemas.microsoft.com/office/drawing/2014/main" id="{0960E44F-A7EC-4005-EFF7-7D863D100107}"/>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330578" y="5063415"/>
            <a:ext cx="508167" cy="508167"/>
          </a:xfrm>
          <a:prstGeom prst="rect">
            <a:avLst/>
          </a:prstGeom>
        </p:spPr>
      </p:pic>
      <p:sp>
        <p:nvSpPr>
          <p:cNvPr id="21" name="Rectángulo 20">
            <a:extLst>
              <a:ext uri="{FF2B5EF4-FFF2-40B4-BE49-F238E27FC236}">
                <a16:creationId xmlns:a16="http://schemas.microsoft.com/office/drawing/2014/main" id="{3F8A58EC-5F44-584B-3E53-6EAFB991B2A7}"/>
              </a:ext>
            </a:extLst>
          </p:cNvPr>
          <p:cNvSpPr/>
          <p:nvPr/>
        </p:nvSpPr>
        <p:spPr>
          <a:xfrm>
            <a:off x="8153400" y="6204875"/>
            <a:ext cx="4038600" cy="8309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05" name="Google Shape;205;p21"/>
          <p:cNvSpPr txBox="1"/>
          <p:nvPr/>
        </p:nvSpPr>
        <p:spPr>
          <a:xfrm>
            <a:off x="2330245" y="6002460"/>
            <a:ext cx="7685554" cy="830956"/>
          </a:xfrm>
          <a:prstGeom prst="rect">
            <a:avLst/>
          </a:prstGeom>
          <a:solidFill>
            <a:srgbClr val="7075D2">
              <a:alpha val="22947"/>
            </a:srgbClr>
          </a:solidFill>
          <a:ln>
            <a:noFill/>
          </a:ln>
        </p:spPr>
        <p:txBody>
          <a:bodyPr spcFirstLastPara="1" wrap="square" lIns="468000" tIns="45700" rIns="468000" bIns="45700" anchor="t" anchorCtr="0">
            <a:spAutoFit/>
          </a:bodyPr>
          <a:lstStyle/>
          <a:p>
            <a:pPr marL="0" marR="0" lvl="0" indent="0" algn="ctr" rtl="0">
              <a:lnSpc>
                <a:spcPct val="100000"/>
              </a:lnSpc>
              <a:spcBef>
                <a:spcPts val="0"/>
              </a:spcBef>
              <a:spcAft>
                <a:spcPts val="0"/>
              </a:spcAft>
              <a:buNone/>
            </a:pPr>
            <a:r>
              <a:rPr lang="es-EC" sz="1600" b="0" i="0" u="none" strike="noStrike" cap="none" noProof="0" dirty="0">
                <a:solidFill>
                  <a:srgbClr val="000000"/>
                </a:solidFill>
                <a:latin typeface="Arial"/>
                <a:ea typeface="Arial"/>
                <a:cs typeface="Arial"/>
                <a:sym typeface="Arial"/>
              </a:rPr>
              <a:t> Ecuador logró proteger los productos más sensibles de proteína animal a través de tratamientos especiales de contingente cerrado, a diferencia de Colombia y Perú.</a:t>
            </a:r>
          </a:p>
        </p:txBody>
      </p:sp>
      <p:pic>
        <p:nvPicPr>
          <p:cNvPr id="22" name="Google Shape;219;p22">
            <a:extLst>
              <a:ext uri="{FF2B5EF4-FFF2-40B4-BE49-F238E27FC236}">
                <a16:creationId xmlns:a16="http://schemas.microsoft.com/office/drawing/2014/main" id="{E23B9F72-D42D-67B5-401E-90BC4CA98CD9}"/>
              </a:ext>
            </a:extLst>
          </p:cNvPr>
          <p:cNvPicPr preferRelativeResize="0"/>
          <p:nvPr/>
        </p:nvPicPr>
        <p:blipFill>
          <a:blip r:embed="rId18">
            <a:alphaModFix/>
          </a:blip>
          <a:stretch>
            <a:fillRect/>
          </a:stretch>
        </p:blipFill>
        <p:spPr>
          <a:xfrm>
            <a:off x="1838745" y="5911788"/>
            <a:ext cx="986425" cy="9519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1"/>
          <p:cNvSpPr txBox="1">
            <a:spLocks noGrp="1"/>
          </p:cNvSpPr>
          <p:nvPr>
            <p:ph type="title"/>
          </p:nvPr>
        </p:nvSpPr>
        <p:spPr>
          <a:xfrm>
            <a:off x="838200" y="77788"/>
            <a:ext cx="10515600" cy="103663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s-EC" noProof="0" dirty="0"/>
              <a:t>Exclusión para productos sensibles</a:t>
            </a:r>
          </a:p>
        </p:txBody>
      </p:sp>
      <p:sp>
        <p:nvSpPr>
          <p:cNvPr id="204" name="Google Shape;204;p21"/>
          <p:cNvSpPr txBox="1"/>
          <p:nvPr/>
        </p:nvSpPr>
        <p:spPr>
          <a:xfrm>
            <a:off x="1691735" y="969928"/>
            <a:ext cx="9222071" cy="1107955"/>
          </a:xfrm>
          <a:prstGeom prst="rect">
            <a:avLst/>
          </a:prstGeom>
          <a:noFill/>
          <a:ln>
            <a:noFill/>
          </a:ln>
        </p:spPr>
        <p:txBody>
          <a:bodyPr spcFirstLastPara="1" wrap="square" lIns="91425" tIns="45700" rIns="91425" bIns="45700" anchor="t" anchorCtr="0">
            <a:spAutoFit/>
          </a:bodyPr>
          <a:lstStyle/>
          <a:p>
            <a:pPr marR="0" lvl="0" algn="ctr" defTabSz="914400" rtl="0" eaLnBrk="1" fontAlgn="auto" latinLnBrk="0" hangingPunct="1">
              <a:lnSpc>
                <a:spcPct val="100000"/>
              </a:lnSpc>
              <a:spcBef>
                <a:spcPts val="0"/>
              </a:spcBef>
              <a:spcAft>
                <a:spcPts val="0"/>
              </a:spcAft>
              <a:buClr>
                <a:srgbClr val="000000"/>
              </a:buClr>
              <a:buSzPts val="1400"/>
              <a:tabLst/>
              <a:defRPr/>
            </a:pPr>
            <a:r>
              <a:rPr kumimoji="0" lang="es-EC" b="1" i="0" u="none" strike="noStrike" kern="0" cap="none" spc="0" normalizeH="0" baseline="0" noProof="0" dirty="0">
                <a:ln>
                  <a:noFill/>
                </a:ln>
                <a:solidFill>
                  <a:srgbClr val="332675"/>
                </a:solidFill>
                <a:effectLst/>
                <a:uLnTx/>
                <a:uFillTx/>
                <a:latin typeface="Arial"/>
                <a:ea typeface="Arial"/>
                <a:cs typeface="Arial"/>
                <a:sym typeface="Arial"/>
              </a:rPr>
              <a:t>Ecuador </a:t>
            </a:r>
            <a:r>
              <a:rPr lang="es-EC" b="1" kern="0" noProof="0" dirty="0">
                <a:solidFill>
                  <a:srgbClr val="332675"/>
                </a:solidFill>
                <a:latin typeface="Arial"/>
                <a:ea typeface="Arial"/>
                <a:cs typeface="Arial"/>
                <a:sym typeface="Arial"/>
              </a:rPr>
              <a:t>precauteló la producción nacional de los principales productos agrícolas. </a:t>
            </a:r>
          </a:p>
          <a:p>
            <a:pPr marR="0" lvl="0" algn="l" defTabSz="914400" rtl="0" eaLnBrk="1" fontAlgn="auto" latinLnBrk="0" hangingPunct="1">
              <a:lnSpc>
                <a:spcPct val="100000"/>
              </a:lnSpc>
              <a:spcBef>
                <a:spcPts val="0"/>
              </a:spcBef>
              <a:spcAft>
                <a:spcPts val="0"/>
              </a:spcAft>
              <a:buClr>
                <a:srgbClr val="000000"/>
              </a:buClr>
              <a:buSzPts val="1400"/>
              <a:tabLst/>
              <a:defRPr/>
            </a:pPr>
            <a:r>
              <a:rPr kumimoji="0" lang="es-EC" sz="2000" b="1" i="0" u="none" strike="noStrike" kern="0" cap="none" spc="0" normalizeH="0" baseline="0" noProof="0" dirty="0">
                <a:ln>
                  <a:noFill/>
                </a:ln>
                <a:solidFill>
                  <a:srgbClr val="332675"/>
                </a:solidFill>
                <a:effectLst/>
                <a:uLnTx/>
                <a:uFillTx/>
                <a:latin typeface="Arial"/>
                <a:ea typeface="Arial"/>
                <a:cs typeface="Arial"/>
                <a:sym typeface="Arial"/>
              </a:rPr>
              <a:t>227</a:t>
            </a:r>
            <a:r>
              <a:rPr kumimoji="0" lang="es-EC" sz="1400" b="1" i="0" u="none" strike="noStrike" kern="0" cap="none" spc="0" normalizeH="0" baseline="0" noProof="0" dirty="0">
                <a:ln>
                  <a:noFill/>
                </a:ln>
                <a:solidFill>
                  <a:srgbClr val="332675"/>
                </a:solidFill>
                <a:effectLst/>
                <a:uLnTx/>
                <a:uFillTx/>
                <a:latin typeface="Arial"/>
                <a:ea typeface="Arial"/>
                <a:cs typeface="Arial"/>
                <a:sym typeface="Arial"/>
              </a:rPr>
              <a:t> productos</a:t>
            </a:r>
            <a:r>
              <a:rPr kumimoji="0" lang="es-EC" sz="1400" b="0" i="0" u="none" strike="noStrike" kern="0" cap="none" spc="0" normalizeH="0" baseline="0" noProof="0" dirty="0">
                <a:ln>
                  <a:noFill/>
                </a:ln>
                <a:solidFill>
                  <a:srgbClr val="332675"/>
                </a:solidFill>
                <a:effectLst/>
                <a:uLnTx/>
                <a:uFillTx/>
                <a:latin typeface="Arial"/>
                <a:ea typeface="Arial"/>
                <a:cs typeface="Arial"/>
                <a:sym typeface="Arial"/>
              </a:rPr>
              <a:t> altamente sensibles que cubren cerca del 19% de líneas agrícolas se encuentran excluíos o con tratamientos limitados. De estas, cerca del 59% </a:t>
            </a:r>
            <a:r>
              <a:rPr lang="es-EC" sz="1400" kern="0" noProof="0" dirty="0">
                <a:solidFill>
                  <a:srgbClr val="332675"/>
                </a:solidFill>
                <a:latin typeface="Arial"/>
                <a:ea typeface="Arial"/>
                <a:cs typeface="Arial"/>
                <a:sym typeface="Arial"/>
              </a:rPr>
              <a:t>cubren la </a:t>
            </a:r>
            <a:r>
              <a:rPr kumimoji="0" lang="es-EC" sz="1400" b="0" i="0" u="none" strike="noStrike" kern="0" cap="none" spc="0" normalizeH="0" baseline="0" noProof="0" dirty="0">
                <a:ln>
                  <a:noFill/>
                </a:ln>
                <a:solidFill>
                  <a:srgbClr val="332675"/>
                </a:solidFill>
                <a:effectLst/>
                <a:uLnTx/>
                <a:uFillTx/>
                <a:latin typeface="Arial"/>
                <a:ea typeface="Arial"/>
                <a:cs typeface="Arial"/>
                <a:sym typeface="Arial"/>
              </a:rPr>
              <a:t>producción agrícola y el 75% del empleo agrícola.  </a:t>
            </a:r>
            <a:endParaRPr lang="es-EC" sz="1400" kern="0" noProof="0" dirty="0">
              <a:solidFill>
                <a:srgbClr val="332675"/>
              </a:solidFill>
              <a:latin typeface="Arial"/>
              <a:ea typeface="Arial"/>
              <a:cs typeface="Arial"/>
              <a:sym typeface="Arial"/>
            </a:endParaRPr>
          </a:p>
          <a:p>
            <a:pPr marR="0" lvl="0" algn="l" defTabSz="914400" rtl="0" eaLnBrk="1" fontAlgn="auto" latinLnBrk="0" hangingPunct="1">
              <a:lnSpc>
                <a:spcPct val="100000"/>
              </a:lnSpc>
              <a:spcBef>
                <a:spcPts val="0"/>
              </a:spcBef>
              <a:spcAft>
                <a:spcPts val="0"/>
              </a:spcAft>
              <a:buClr>
                <a:srgbClr val="000000"/>
              </a:buClr>
              <a:buSzPts val="1400"/>
              <a:tabLst/>
              <a:defRPr/>
            </a:pPr>
            <a:endParaRPr kumimoji="0" lang="es-EC"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05" name="Google Shape;205;p21"/>
          <p:cNvSpPr txBox="1"/>
          <p:nvPr/>
        </p:nvSpPr>
        <p:spPr>
          <a:xfrm>
            <a:off x="541473" y="6658889"/>
            <a:ext cx="6705600" cy="261570"/>
          </a:xfrm>
          <a:prstGeom prst="rect">
            <a:avLst/>
          </a:prstGeom>
          <a:solidFill>
            <a:srgbClr val="F4CCCC"/>
          </a:solidFill>
          <a:ln>
            <a:noFill/>
          </a:ln>
        </p:spPr>
        <p:txBody>
          <a:bodyPr spcFirstLastPara="1" wrap="square" lIns="91425" tIns="45700" rIns="91425" bIns="45700" anchor="t" anchorCtr="0">
            <a:spAutoFit/>
          </a:bodyPr>
          <a:lstStyle/>
          <a:p>
            <a:pPr lvl="0" algn="ctr">
              <a:buClr>
                <a:srgbClr val="000000"/>
              </a:buClr>
            </a:pPr>
            <a:r>
              <a:rPr lang="es-EC" sz="1100" kern="0" noProof="0" dirty="0">
                <a:solidFill>
                  <a:srgbClr val="000000"/>
                </a:solidFill>
                <a:ea typeface="Arial"/>
                <a:cs typeface="Arial"/>
                <a:sym typeface="Arial"/>
              </a:rPr>
              <a:t>*Datos provistos referenciales, cálculo en base al Valor Agregado Bruto (VAB)  Agropecuario Nominal</a:t>
            </a:r>
            <a:endParaRPr kumimoji="0" lang="es-EC"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2" name="Tabla 1">
            <a:extLst>
              <a:ext uri="{FF2B5EF4-FFF2-40B4-BE49-F238E27FC236}">
                <a16:creationId xmlns:a16="http://schemas.microsoft.com/office/drawing/2014/main" id="{87360EA0-3C4A-4E63-B66E-9F202554849B}"/>
              </a:ext>
            </a:extLst>
          </p:cNvPr>
          <p:cNvGraphicFramePr>
            <a:graphicFrameLocks noGrp="1"/>
          </p:cNvGraphicFramePr>
          <p:nvPr>
            <p:extLst>
              <p:ext uri="{D42A27DB-BD31-4B8C-83A1-F6EECF244321}">
                <p14:modId xmlns:p14="http://schemas.microsoft.com/office/powerpoint/2010/main" val="3907961911"/>
              </p:ext>
            </p:extLst>
          </p:nvPr>
        </p:nvGraphicFramePr>
        <p:xfrm>
          <a:off x="838200" y="2131363"/>
          <a:ext cx="10491300" cy="3507441"/>
        </p:xfrm>
        <a:graphic>
          <a:graphicData uri="http://schemas.openxmlformats.org/drawingml/2006/table">
            <a:tbl>
              <a:tblPr>
                <a:tableStyleId>{22838BEF-8BB2-4498-84A7-C5851F593DF1}</a:tableStyleId>
              </a:tblPr>
              <a:tblGrid>
                <a:gridCol w="2638429">
                  <a:extLst>
                    <a:ext uri="{9D8B030D-6E8A-4147-A177-3AD203B41FA5}">
                      <a16:colId xmlns:a16="http://schemas.microsoft.com/office/drawing/2014/main" val="151131355"/>
                    </a:ext>
                  </a:extLst>
                </a:gridCol>
                <a:gridCol w="2723539">
                  <a:extLst>
                    <a:ext uri="{9D8B030D-6E8A-4147-A177-3AD203B41FA5}">
                      <a16:colId xmlns:a16="http://schemas.microsoft.com/office/drawing/2014/main" val="2632704516"/>
                    </a:ext>
                  </a:extLst>
                </a:gridCol>
                <a:gridCol w="2519274">
                  <a:extLst>
                    <a:ext uri="{9D8B030D-6E8A-4147-A177-3AD203B41FA5}">
                      <a16:colId xmlns:a16="http://schemas.microsoft.com/office/drawing/2014/main" val="1237747771"/>
                    </a:ext>
                  </a:extLst>
                </a:gridCol>
                <a:gridCol w="2610058">
                  <a:extLst>
                    <a:ext uri="{9D8B030D-6E8A-4147-A177-3AD203B41FA5}">
                      <a16:colId xmlns:a16="http://schemas.microsoft.com/office/drawing/2014/main" val="3323236"/>
                    </a:ext>
                  </a:extLst>
                </a:gridCol>
              </a:tblGrid>
              <a:tr h="808549">
                <a:tc>
                  <a:txBody>
                    <a:bodyPr/>
                    <a:lstStyle/>
                    <a:p>
                      <a:pPr algn="ctr" rtl="0" fontAlgn="ctr"/>
                      <a:r>
                        <a:rPr lang="es-EC" sz="1600" b="1" i="0" u="none" strike="noStrike" noProof="0" dirty="0">
                          <a:solidFill>
                            <a:schemeClr val="bg1"/>
                          </a:solidFill>
                          <a:effectLst/>
                          <a:latin typeface="Arial" panose="020B0604020202020204" pitchFamily="34" charset="0"/>
                        </a:rPr>
                        <a:t>SECTORES</a:t>
                      </a:r>
                    </a:p>
                  </a:txBody>
                  <a:tcPr marL="7620" marR="7620" marT="7620" marB="0" anchor="ctr">
                    <a:solidFill>
                      <a:srgbClr val="4C3DA8"/>
                    </a:solidFill>
                  </a:tcPr>
                </a:tc>
                <a:tc>
                  <a:txBody>
                    <a:bodyPr/>
                    <a:lstStyle/>
                    <a:p>
                      <a:pPr algn="ctr" rtl="0" fontAlgn="ctr"/>
                      <a:r>
                        <a:rPr lang="es-EC" sz="1600" b="1" i="0" u="none" strike="noStrike" noProof="0" dirty="0">
                          <a:solidFill>
                            <a:schemeClr val="bg1"/>
                          </a:solidFill>
                          <a:effectLst/>
                          <a:latin typeface="Arial" panose="020B0604020202020204" pitchFamily="34" charset="0"/>
                        </a:rPr>
                        <a:t>PARTICIPACIÓN PRODUCCIÓN*</a:t>
                      </a:r>
                    </a:p>
                  </a:txBody>
                  <a:tcPr marL="7620" marR="7620" marT="7620" marB="0" anchor="ctr">
                    <a:solidFill>
                      <a:srgbClr val="4C3DA8"/>
                    </a:solidFill>
                  </a:tcPr>
                </a:tc>
                <a:tc>
                  <a:txBody>
                    <a:bodyPr/>
                    <a:lstStyle/>
                    <a:p>
                      <a:pPr algn="ctr" rtl="0" fontAlgn="ctr"/>
                      <a:r>
                        <a:rPr lang="es-EC" sz="1600" b="1" i="0" u="none" strike="noStrike" noProof="0" dirty="0">
                          <a:solidFill>
                            <a:schemeClr val="bg1"/>
                          </a:solidFill>
                          <a:effectLst/>
                          <a:latin typeface="Arial" panose="020B0604020202020204" pitchFamily="34" charset="0"/>
                        </a:rPr>
                        <a:t>PARTICIPACIÓN EMPLEO TOTAL AGRÍCOLA </a:t>
                      </a:r>
                    </a:p>
                  </a:txBody>
                  <a:tcPr marL="7620" marR="7620" marT="7620" marB="0" anchor="ctr">
                    <a:solidFill>
                      <a:srgbClr val="4C3DA8"/>
                    </a:solidFill>
                  </a:tcPr>
                </a:tc>
                <a:tc>
                  <a:txBody>
                    <a:bodyPr/>
                    <a:lstStyle/>
                    <a:p>
                      <a:pPr algn="ctr" rtl="0" fontAlgn="ctr"/>
                      <a:r>
                        <a:rPr lang="es-EC" sz="1600" b="1" i="0" u="none" strike="noStrike" noProof="0" dirty="0">
                          <a:solidFill>
                            <a:schemeClr val="bg1"/>
                          </a:solidFill>
                          <a:effectLst/>
                          <a:latin typeface="Arial" panose="020B0604020202020204" pitchFamily="34" charset="0"/>
                        </a:rPr>
                        <a:t>PARTICIPACIÓN PQUEÑOS PRODUCTORES</a:t>
                      </a:r>
                    </a:p>
                  </a:txBody>
                  <a:tcPr marL="7620" marR="7620" marT="7620" marB="0" anchor="ctr">
                    <a:solidFill>
                      <a:srgbClr val="4C3DA8"/>
                    </a:solidFill>
                  </a:tcPr>
                </a:tc>
                <a:extLst>
                  <a:ext uri="{0D108BD9-81ED-4DB2-BD59-A6C34878D82A}">
                    <a16:rowId xmlns:a16="http://schemas.microsoft.com/office/drawing/2014/main" val="1614621407"/>
                  </a:ext>
                </a:extLst>
              </a:tr>
              <a:tr h="269516">
                <a:tc>
                  <a:txBody>
                    <a:bodyPr/>
                    <a:lstStyle/>
                    <a:p>
                      <a:pPr algn="l" rtl="0" fontAlgn="b"/>
                      <a:r>
                        <a:rPr lang="es-EC" sz="1600" b="1" i="0" u="none" strike="noStrike" noProof="0" dirty="0">
                          <a:solidFill>
                            <a:schemeClr val="tx2">
                              <a:lumMod val="75000"/>
                            </a:schemeClr>
                          </a:solidFill>
                          <a:effectLst/>
                          <a:latin typeface="Arial" panose="020B0604020202020204" pitchFamily="34" charset="0"/>
                        </a:rPr>
                        <a:t>Arroz</a:t>
                      </a:r>
                    </a:p>
                  </a:txBody>
                  <a:tcPr marL="7620" marR="7620" marT="7620" marB="0" anchor="b">
                    <a:solidFill>
                      <a:srgbClr val="776ADE">
                        <a:alpha val="19123"/>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9%</a:t>
                      </a:r>
                    </a:p>
                  </a:txBody>
                  <a:tcPr marL="7620" marR="7620" marT="7620" marB="0" anchor="b">
                    <a:solidFill>
                      <a:srgbClr val="776ADE">
                        <a:alpha val="10000"/>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8%</a:t>
                      </a:r>
                    </a:p>
                  </a:txBody>
                  <a:tcPr marL="7620" marR="7620" marT="7620" marB="0" anchor="b">
                    <a:solidFill>
                      <a:srgbClr val="776ADE">
                        <a:alpha val="10000"/>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70%</a:t>
                      </a:r>
                    </a:p>
                  </a:txBody>
                  <a:tcPr marL="7620" marR="7620" marT="7620" marB="0" anchor="b">
                    <a:solidFill>
                      <a:srgbClr val="776ADE">
                        <a:alpha val="10000"/>
                      </a:srgbClr>
                    </a:solidFill>
                  </a:tcPr>
                </a:tc>
                <a:extLst>
                  <a:ext uri="{0D108BD9-81ED-4DB2-BD59-A6C34878D82A}">
                    <a16:rowId xmlns:a16="http://schemas.microsoft.com/office/drawing/2014/main" val="3038049435"/>
                  </a:ext>
                </a:extLst>
              </a:tr>
              <a:tr h="269516">
                <a:tc>
                  <a:txBody>
                    <a:bodyPr/>
                    <a:lstStyle/>
                    <a:p>
                      <a:pPr algn="l" rtl="0" fontAlgn="b"/>
                      <a:r>
                        <a:rPr lang="es-EC" sz="1600" b="1" i="0" u="none" strike="noStrike" noProof="0" dirty="0">
                          <a:solidFill>
                            <a:schemeClr val="tx2">
                              <a:lumMod val="75000"/>
                            </a:schemeClr>
                          </a:solidFill>
                          <a:effectLst/>
                          <a:latin typeface="Arial" panose="020B0604020202020204" pitchFamily="34" charset="0"/>
                        </a:rPr>
                        <a:t>Maíz amarillo duro</a:t>
                      </a:r>
                    </a:p>
                  </a:txBody>
                  <a:tcPr marL="7620" marR="7620" marT="7620" marB="0" anchor="b">
                    <a:solidFill>
                      <a:srgbClr val="776ADE">
                        <a:alpha val="19123"/>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4%</a:t>
                      </a:r>
                    </a:p>
                  </a:txBody>
                  <a:tcPr marL="7620" marR="7620" marT="7620" marB="0" anchor="b">
                    <a:solidFill>
                      <a:srgbClr val="776ADE">
                        <a:alpha val="10000"/>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8%</a:t>
                      </a:r>
                    </a:p>
                  </a:txBody>
                  <a:tcPr marL="7620" marR="7620" marT="7620" marB="0" anchor="b">
                    <a:solidFill>
                      <a:srgbClr val="776ADE">
                        <a:alpha val="10000"/>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80%</a:t>
                      </a:r>
                    </a:p>
                  </a:txBody>
                  <a:tcPr marL="7620" marR="7620" marT="7620" marB="0" anchor="b">
                    <a:solidFill>
                      <a:srgbClr val="776ADE">
                        <a:alpha val="10000"/>
                      </a:srgbClr>
                    </a:solidFill>
                  </a:tcPr>
                </a:tc>
                <a:extLst>
                  <a:ext uri="{0D108BD9-81ED-4DB2-BD59-A6C34878D82A}">
                    <a16:rowId xmlns:a16="http://schemas.microsoft.com/office/drawing/2014/main" val="4086134208"/>
                  </a:ext>
                </a:extLst>
              </a:tr>
              <a:tr h="269516">
                <a:tc>
                  <a:txBody>
                    <a:bodyPr/>
                    <a:lstStyle/>
                    <a:p>
                      <a:pPr algn="l" rtl="0" fontAlgn="b"/>
                      <a:r>
                        <a:rPr lang="es-EC" sz="1600" b="1" i="0" u="none" strike="noStrike" noProof="0" dirty="0">
                          <a:solidFill>
                            <a:schemeClr val="tx2">
                              <a:lumMod val="75000"/>
                            </a:schemeClr>
                          </a:solidFill>
                          <a:effectLst/>
                          <a:latin typeface="Arial" panose="020B0604020202020204" pitchFamily="34" charset="0"/>
                        </a:rPr>
                        <a:t>Maíz suave</a:t>
                      </a:r>
                    </a:p>
                  </a:txBody>
                  <a:tcPr marL="7620" marR="7620" marT="7620" marB="0" anchor="b">
                    <a:solidFill>
                      <a:srgbClr val="776ADE">
                        <a:alpha val="19123"/>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0%</a:t>
                      </a:r>
                    </a:p>
                  </a:txBody>
                  <a:tcPr marL="7620" marR="7620" marT="7620" marB="0" anchor="b">
                    <a:solidFill>
                      <a:srgbClr val="776ADE">
                        <a:alpha val="10000"/>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9%</a:t>
                      </a:r>
                    </a:p>
                  </a:txBody>
                  <a:tcPr marL="7620" marR="7620" marT="7620" marB="0" anchor="b">
                    <a:solidFill>
                      <a:srgbClr val="776ADE">
                        <a:alpha val="10000"/>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92%</a:t>
                      </a:r>
                    </a:p>
                  </a:txBody>
                  <a:tcPr marL="7620" marR="7620" marT="7620" marB="0" anchor="b">
                    <a:solidFill>
                      <a:srgbClr val="776ADE">
                        <a:alpha val="10000"/>
                      </a:srgbClr>
                    </a:solidFill>
                  </a:tcPr>
                </a:tc>
                <a:extLst>
                  <a:ext uri="{0D108BD9-81ED-4DB2-BD59-A6C34878D82A}">
                    <a16:rowId xmlns:a16="http://schemas.microsoft.com/office/drawing/2014/main" val="4038909793"/>
                  </a:ext>
                </a:extLst>
              </a:tr>
              <a:tr h="269516">
                <a:tc>
                  <a:txBody>
                    <a:bodyPr/>
                    <a:lstStyle/>
                    <a:p>
                      <a:pPr algn="l" rtl="0" fontAlgn="b"/>
                      <a:r>
                        <a:rPr lang="es-EC" sz="1600" b="1" i="0" u="none" strike="noStrike" noProof="0" dirty="0">
                          <a:solidFill>
                            <a:schemeClr val="tx2">
                              <a:lumMod val="75000"/>
                            </a:schemeClr>
                          </a:solidFill>
                          <a:effectLst/>
                          <a:latin typeface="Arial" panose="020B0604020202020204" pitchFamily="34" charset="0"/>
                        </a:rPr>
                        <a:t>Papas</a:t>
                      </a:r>
                    </a:p>
                  </a:txBody>
                  <a:tcPr marL="7620" marR="7620" marT="7620" marB="0" anchor="b">
                    <a:solidFill>
                      <a:srgbClr val="776ADE">
                        <a:alpha val="19123"/>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2%</a:t>
                      </a:r>
                    </a:p>
                  </a:txBody>
                  <a:tcPr marL="7620" marR="7620" marT="7620" marB="0" anchor="b">
                    <a:solidFill>
                      <a:srgbClr val="776ADE">
                        <a:alpha val="10000"/>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3%</a:t>
                      </a:r>
                    </a:p>
                  </a:txBody>
                  <a:tcPr marL="7620" marR="7620" marT="7620" marB="0" anchor="b">
                    <a:solidFill>
                      <a:srgbClr val="776ADE">
                        <a:alpha val="10000"/>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96%</a:t>
                      </a:r>
                    </a:p>
                  </a:txBody>
                  <a:tcPr marL="7620" marR="7620" marT="7620" marB="0" anchor="b">
                    <a:solidFill>
                      <a:srgbClr val="776ADE">
                        <a:alpha val="10000"/>
                      </a:srgbClr>
                    </a:solidFill>
                  </a:tcPr>
                </a:tc>
                <a:extLst>
                  <a:ext uri="{0D108BD9-81ED-4DB2-BD59-A6C34878D82A}">
                    <a16:rowId xmlns:a16="http://schemas.microsoft.com/office/drawing/2014/main" val="1819050429"/>
                  </a:ext>
                </a:extLst>
              </a:tr>
              <a:tr h="269516">
                <a:tc>
                  <a:txBody>
                    <a:bodyPr/>
                    <a:lstStyle/>
                    <a:p>
                      <a:pPr algn="l" rtl="0" fontAlgn="b"/>
                      <a:r>
                        <a:rPr lang="es-EC" sz="1600" b="1" i="0" u="none" strike="noStrike" noProof="0" dirty="0">
                          <a:solidFill>
                            <a:schemeClr val="tx2">
                              <a:lumMod val="75000"/>
                            </a:schemeClr>
                          </a:solidFill>
                          <a:effectLst/>
                          <a:latin typeface="Arial" panose="020B0604020202020204" pitchFamily="34" charset="0"/>
                        </a:rPr>
                        <a:t>Leche </a:t>
                      </a:r>
                    </a:p>
                  </a:txBody>
                  <a:tcPr marL="7620" marR="7620" marT="7620" marB="0" anchor="b">
                    <a:solidFill>
                      <a:srgbClr val="776ADE">
                        <a:alpha val="19123"/>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12%</a:t>
                      </a:r>
                    </a:p>
                  </a:txBody>
                  <a:tcPr marL="7620" marR="7620" marT="7620" marB="0" anchor="b">
                    <a:solidFill>
                      <a:srgbClr val="776ADE">
                        <a:alpha val="10000"/>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20%</a:t>
                      </a:r>
                    </a:p>
                  </a:txBody>
                  <a:tcPr marL="7620" marR="7620" marT="7620" marB="0" anchor="b">
                    <a:solidFill>
                      <a:srgbClr val="776ADE">
                        <a:alpha val="10000"/>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90%</a:t>
                      </a:r>
                    </a:p>
                  </a:txBody>
                  <a:tcPr marL="7620" marR="7620" marT="7620" marB="0" anchor="b">
                    <a:solidFill>
                      <a:srgbClr val="776ADE">
                        <a:alpha val="10000"/>
                      </a:srgbClr>
                    </a:solidFill>
                  </a:tcPr>
                </a:tc>
                <a:extLst>
                  <a:ext uri="{0D108BD9-81ED-4DB2-BD59-A6C34878D82A}">
                    <a16:rowId xmlns:a16="http://schemas.microsoft.com/office/drawing/2014/main" val="3527510729"/>
                  </a:ext>
                </a:extLst>
              </a:tr>
              <a:tr h="269516">
                <a:tc>
                  <a:txBody>
                    <a:bodyPr/>
                    <a:lstStyle/>
                    <a:p>
                      <a:pPr algn="l" rtl="0" fontAlgn="b"/>
                      <a:r>
                        <a:rPr lang="es-EC" sz="1600" b="1" i="0" u="none" strike="noStrike" noProof="0" dirty="0">
                          <a:solidFill>
                            <a:schemeClr val="tx2">
                              <a:lumMod val="75000"/>
                            </a:schemeClr>
                          </a:solidFill>
                          <a:effectLst/>
                          <a:latin typeface="Arial" panose="020B0604020202020204" pitchFamily="34" charset="0"/>
                        </a:rPr>
                        <a:t>Carne de Res</a:t>
                      </a:r>
                    </a:p>
                  </a:txBody>
                  <a:tcPr marL="7620" marR="7620" marT="7620" marB="0" anchor="b">
                    <a:solidFill>
                      <a:srgbClr val="776ADE">
                        <a:alpha val="19123"/>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7%</a:t>
                      </a:r>
                    </a:p>
                  </a:txBody>
                  <a:tcPr marL="7620" marR="7620" marT="7620" marB="0" anchor="b">
                    <a:solidFill>
                      <a:srgbClr val="776ADE">
                        <a:alpha val="10000"/>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6%</a:t>
                      </a:r>
                    </a:p>
                  </a:txBody>
                  <a:tcPr marL="7620" marR="7620" marT="7620" marB="0" anchor="b">
                    <a:solidFill>
                      <a:srgbClr val="776ADE">
                        <a:alpha val="10000"/>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70%</a:t>
                      </a:r>
                    </a:p>
                  </a:txBody>
                  <a:tcPr marL="7620" marR="7620" marT="7620" marB="0" anchor="b">
                    <a:solidFill>
                      <a:srgbClr val="776ADE">
                        <a:alpha val="10000"/>
                      </a:srgbClr>
                    </a:solidFill>
                  </a:tcPr>
                </a:tc>
                <a:extLst>
                  <a:ext uri="{0D108BD9-81ED-4DB2-BD59-A6C34878D82A}">
                    <a16:rowId xmlns:a16="http://schemas.microsoft.com/office/drawing/2014/main" val="2854291573"/>
                  </a:ext>
                </a:extLst>
              </a:tr>
              <a:tr h="269516">
                <a:tc>
                  <a:txBody>
                    <a:bodyPr/>
                    <a:lstStyle/>
                    <a:p>
                      <a:pPr algn="l" rtl="0" fontAlgn="b"/>
                      <a:r>
                        <a:rPr lang="es-EC" sz="1600" b="1" i="0" u="none" strike="noStrike" noProof="0" dirty="0">
                          <a:solidFill>
                            <a:schemeClr val="tx2">
                              <a:lumMod val="75000"/>
                            </a:schemeClr>
                          </a:solidFill>
                          <a:effectLst/>
                          <a:latin typeface="Arial" panose="020B0604020202020204" pitchFamily="34" charset="0"/>
                        </a:rPr>
                        <a:t>Carne de Cerdo</a:t>
                      </a:r>
                    </a:p>
                  </a:txBody>
                  <a:tcPr marL="7620" marR="7620" marT="7620" marB="0" anchor="b">
                    <a:solidFill>
                      <a:srgbClr val="776ADE">
                        <a:alpha val="19123"/>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7%</a:t>
                      </a:r>
                    </a:p>
                  </a:txBody>
                  <a:tcPr marL="7620" marR="7620" marT="7620" marB="0" anchor="b">
                    <a:solidFill>
                      <a:srgbClr val="776ADE">
                        <a:alpha val="10000"/>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7%</a:t>
                      </a:r>
                    </a:p>
                  </a:txBody>
                  <a:tcPr marL="7620" marR="7620" marT="7620" marB="0" anchor="b">
                    <a:solidFill>
                      <a:srgbClr val="776ADE">
                        <a:alpha val="10000"/>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89%</a:t>
                      </a:r>
                    </a:p>
                  </a:txBody>
                  <a:tcPr marL="7620" marR="7620" marT="7620" marB="0" anchor="b">
                    <a:solidFill>
                      <a:srgbClr val="776ADE">
                        <a:alpha val="10000"/>
                      </a:srgbClr>
                    </a:solidFill>
                  </a:tcPr>
                </a:tc>
                <a:extLst>
                  <a:ext uri="{0D108BD9-81ED-4DB2-BD59-A6C34878D82A}">
                    <a16:rowId xmlns:a16="http://schemas.microsoft.com/office/drawing/2014/main" val="863936805"/>
                  </a:ext>
                </a:extLst>
              </a:tr>
              <a:tr h="269516">
                <a:tc>
                  <a:txBody>
                    <a:bodyPr/>
                    <a:lstStyle/>
                    <a:p>
                      <a:pPr algn="l" rtl="0" fontAlgn="b"/>
                      <a:r>
                        <a:rPr lang="es-EC" sz="1600" b="1" i="0" u="none" strike="noStrike" noProof="0" dirty="0">
                          <a:solidFill>
                            <a:schemeClr val="tx2">
                              <a:lumMod val="75000"/>
                            </a:schemeClr>
                          </a:solidFill>
                          <a:effectLst/>
                          <a:latin typeface="Arial" panose="020B0604020202020204" pitchFamily="34" charset="0"/>
                        </a:rPr>
                        <a:t>Carne de Pollo</a:t>
                      </a:r>
                    </a:p>
                  </a:txBody>
                  <a:tcPr marL="7620" marR="7620" marT="7620" marB="0" anchor="b">
                    <a:solidFill>
                      <a:srgbClr val="776ADE">
                        <a:alpha val="19123"/>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12%</a:t>
                      </a:r>
                    </a:p>
                  </a:txBody>
                  <a:tcPr marL="7620" marR="7620" marT="7620" marB="0" anchor="b">
                    <a:solidFill>
                      <a:srgbClr val="776ADE">
                        <a:alpha val="10000"/>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12%</a:t>
                      </a:r>
                    </a:p>
                  </a:txBody>
                  <a:tcPr marL="7620" marR="7620" marT="7620" marB="0" anchor="b">
                    <a:solidFill>
                      <a:srgbClr val="776ADE">
                        <a:alpha val="10000"/>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40%</a:t>
                      </a:r>
                    </a:p>
                  </a:txBody>
                  <a:tcPr marL="7620" marR="7620" marT="7620" marB="0" anchor="b">
                    <a:solidFill>
                      <a:srgbClr val="776ADE">
                        <a:alpha val="10000"/>
                      </a:srgbClr>
                    </a:solidFill>
                  </a:tcPr>
                </a:tc>
                <a:extLst>
                  <a:ext uri="{0D108BD9-81ED-4DB2-BD59-A6C34878D82A}">
                    <a16:rowId xmlns:a16="http://schemas.microsoft.com/office/drawing/2014/main" val="1619113412"/>
                  </a:ext>
                </a:extLst>
              </a:tr>
              <a:tr h="269516">
                <a:tc>
                  <a:txBody>
                    <a:bodyPr/>
                    <a:lstStyle/>
                    <a:p>
                      <a:pPr algn="l" rtl="0" fontAlgn="b"/>
                      <a:r>
                        <a:rPr lang="es-EC" sz="1600" b="1" i="0" u="none" strike="noStrike" noProof="0" dirty="0">
                          <a:solidFill>
                            <a:schemeClr val="tx2">
                              <a:lumMod val="75000"/>
                            </a:schemeClr>
                          </a:solidFill>
                          <a:effectLst/>
                          <a:latin typeface="Arial" panose="020B0604020202020204" pitchFamily="34" charset="0"/>
                        </a:rPr>
                        <a:t>Caña de azúcar y azúcar</a:t>
                      </a:r>
                    </a:p>
                  </a:txBody>
                  <a:tcPr marL="7620" marR="7620" marT="7620" marB="0" anchor="b">
                    <a:solidFill>
                      <a:srgbClr val="776ADE">
                        <a:alpha val="19123"/>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6%</a:t>
                      </a:r>
                    </a:p>
                  </a:txBody>
                  <a:tcPr marL="7620" marR="7620" marT="7620" marB="0" anchor="b">
                    <a:solidFill>
                      <a:srgbClr val="776ADE">
                        <a:alpha val="10000"/>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2%</a:t>
                      </a:r>
                    </a:p>
                  </a:txBody>
                  <a:tcPr marL="7620" marR="7620" marT="7620" marB="0" anchor="b">
                    <a:solidFill>
                      <a:srgbClr val="776ADE">
                        <a:alpha val="10000"/>
                      </a:srgbClr>
                    </a:solidFill>
                  </a:tcPr>
                </a:tc>
                <a:tc>
                  <a:txBody>
                    <a:bodyPr/>
                    <a:lstStyle/>
                    <a:p>
                      <a:pPr algn="ctr" rtl="0" fontAlgn="b"/>
                      <a:r>
                        <a:rPr lang="es-EC" sz="1600" b="0" i="0" u="none" strike="noStrike" noProof="0" dirty="0">
                          <a:solidFill>
                            <a:schemeClr val="tx2">
                              <a:lumMod val="75000"/>
                            </a:schemeClr>
                          </a:solidFill>
                          <a:effectLst/>
                          <a:latin typeface="Arial" panose="020B0604020202020204" pitchFamily="34" charset="0"/>
                        </a:rPr>
                        <a:t>50%</a:t>
                      </a:r>
                    </a:p>
                  </a:txBody>
                  <a:tcPr marL="7620" marR="7620" marT="7620" marB="0" anchor="b">
                    <a:solidFill>
                      <a:srgbClr val="776ADE">
                        <a:alpha val="10000"/>
                      </a:srgbClr>
                    </a:solidFill>
                  </a:tcPr>
                </a:tc>
                <a:extLst>
                  <a:ext uri="{0D108BD9-81ED-4DB2-BD59-A6C34878D82A}">
                    <a16:rowId xmlns:a16="http://schemas.microsoft.com/office/drawing/2014/main" val="311536693"/>
                  </a:ext>
                </a:extLst>
              </a:tr>
              <a:tr h="273248">
                <a:tc>
                  <a:txBody>
                    <a:bodyPr/>
                    <a:lstStyle/>
                    <a:p>
                      <a:pPr algn="l" rtl="0" fontAlgn="b"/>
                      <a:r>
                        <a:rPr lang="es-EC" sz="1600" b="1" i="0" u="none" strike="noStrike" noProof="0" dirty="0">
                          <a:solidFill>
                            <a:schemeClr val="tx2">
                              <a:lumMod val="75000"/>
                            </a:schemeClr>
                          </a:solidFill>
                          <a:effectLst/>
                          <a:latin typeface="Arial" panose="020B0604020202020204" pitchFamily="34" charset="0"/>
                        </a:rPr>
                        <a:t>TOTAL </a:t>
                      </a:r>
                    </a:p>
                  </a:txBody>
                  <a:tcPr marL="7620" marR="7620" marT="7620" marB="0" anchor="b">
                    <a:solidFill>
                      <a:srgbClr val="776ADE">
                        <a:alpha val="19123"/>
                      </a:srgbClr>
                    </a:solidFill>
                  </a:tcPr>
                </a:tc>
                <a:tc>
                  <a:txBody>
                    <a:bodyPr/>
                    <a:lstStyle/>
                    <a:p>
                      <a:pPr algn="ctr" rtl="0" fontAlgn="b"/>
                      <a:r>
                        <a:rPr lang="es-EC" sz="1600" b="1" i="0" u="none" strike="noStrike" noProof="0" dirty="0">
                          <a:solidFill>
                            <a:schemeClr val="tx2">
                              <a:lumMod val="75000"/>
                            </a:schemeClr>
                          </a:solidFill>
                          <a:effectLst/>
                          <a:latin typeface="Arial" panose="020B0604020202020204" pitchFamily="34" charset="0"/>
                        </a:rPr>
                        <a:t>59%</a:t>
                      </a:r>
                    </a:p>
                  </a:txBody>
                  <a:tcPr marL="7620" marR="7620" marT="7620" marB="0" anchor="b">
                    <a:solidFill>
                      <a:srgbClr val="776ADE">
                        <a:alpha val="10000"/>
                      </a:srgbClr>
                    </a:solidFill>
                  </a:tcPr>
                </a:tc>
                <a:tc>
                  <a:txBody>
                    <a:bodyPr/>
                    <a:lstStyle/>
                    <a:p>
                      <a:pPr algn="ctr" rtl="0" fontAlgn="b"/>
                      <a:r>
                        <a:rPr lang="es-EC" sz="1600" b="1" i="0" u="none" strike="noStrike" noProof="0" dirty="0">
                          <a:solidFill>
                            <a:schemeClr val="tx2">
                              <a:lumMod val="75000"/>
                            </a:schemeClr>
                          </a:solidFill>
                          <a:effectLst/>
                          <a:latin typeface="Arial" panose="020B0604020202020204" pitchFamily="34" charset="0"/>
                        </a:rPr>
                        <a:t>75%</a:t>
                      </a:r>
                    </a:p>
                  </a:txBody>
                  <a:tcPr marL="7620" marR="7620" marT="7620" marB="0" anchor="b">
                    <a:solidFill>
                      <a:srgbClr val="776ADE">
                        <a:alpha val="10000"/>
                      </a:srgbClr>
                    </a:solidFill>
                  </a:tcPr>
                </a:tc>
                <a:tc>
                  <a:txBody>
                    <a:bodyPr/>
                    <a:lstStyle/>
                    <a:p>
                      <a:pPr algn="ctr" rtl="0" fontAlgn="b"/>
                      <a:r>
                        <a:rPr lang="es-EC" sz="1600" b="1" i="0" u="none" strike="noStrike" noProof="0" dirty="0">
                          <a:solidFill>
                            <a:schemeClr val="tx2">
                              <a:lumMod val="75000"/>
                            </a:schemeClr>
                          </a:solidFill>
                          <a:effectLst/>
                          <a:latin typeface="Arial" panose="020B0604020202020204" pitchFamily="34" charset="0"/>
                        </a:rPr>
                        <a:t> </a:t>
                      </a:r>
                    </a:p>
                  </a:txBody>
                  <a:tcPr marL="7620" marR="7620" marT="7620" marB="0" anchor="b">
                    <a:solidFill>
                      <a:srgbClr val="776ADE">
                        <a:alpha val="10000"/>
                      </a:srgbClr>
                    </a:solidFill>
                  </a:tcPr>
                </a:tc>
                <a:extLst>
                  <a:ext uri="{0D108BD9-81ED-4DB2-BD59-A6C34878D82A}">
                    <a16:rowId xmlns:a16="http://schemas.microsoft.com/office/drawing/2014/main" val="1931164343"/>
                  </a:ext>
                </a:extLst>
              </a:tr>
            </a:tbl>
          </a:graphicData>
        </a:graphic>
      </p:graphicFrame>
      <p:pic>
        <p:nvPicPr>
          <p:cNvPr id="1028" name="Picture 4" descr="calumnia">
            <a:extLst>
              <a:ext uri="{FF2B5EF4-FFF2-40B4-BE49-F238E27FC236}">
                <a16:creationId xmlns:a16="http://schemas.microsoft.com/office/drawing/2014/main" id="{11D0EB15-FCEA-4A19-895E-373AB3111E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576" y="969928"/>
            <a:ext cx="829235" cy="82923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ampesino ">
            <a:extLst>
              <a:ext uri="{FF2B5EF4-FFF2-40B4-BE49-F238E27FC236}">
                <a16:creationId xmlns:a16="http://schemas.microsoft.com/office/drawing/2014/main" id="{EE3DF778-9D6E-4496-B296-22FCC9E41F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407" y="5790670"/>
            <a:ext cx="871892" cy="8718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uadroTexto 19">
            <a:extLst>
              <a:ext uri="{FF2B5EF4-FFF2-40B4-BE49-F238E27FC236}">
                <a16:creationId xmlns:a16="http://schemas.microsoft.com/office/drawing/2014/main" id="{7B51B29F-B937-D3BB-EE21-2EAB835807B2}"/>
              </a:ext>
            </a:extLst>
          </p:cNvPr>
          <p:cNvSpPr txBox="1"/>
          <p:nvPr/>
        </p:nvSpPr>
        <p:spPr>
          <a:xfrm>
            <a:off x="5429948" y="5377204"/>
            <a:ext cx="2467027" cy="770083"/>
          </a:xfrm>
          <a:prstGeom prst="rect">
            <a:avLst/>
          </a:prstGeom>
          <a:noFill/>
        </p:spPr>
        <p:txBody>
          <a:bodyPr wrap="square">
            <a:spAutoFit/>
          </a:bodyPr>
          <a:lstStyle/>
          <a:p>
            <a:pPr lvl="0">
              <a:lnSpc>
                <a:spcPct val="115000"/>
              </a:lnSpc>
            </a:pPr>
            <a:r>
              <a:rPr lang="es-EC" sz="2000" b="1" noProof="0" dirty="0">
                <a:solidFill>
                  <a:schemeClr val="tx2">
                    <a:lumMod val="75000"/>
                  </a:schemeClr>
                </a:solidFill>
                <a:effectLst/>
                <a:ea typeface="Calibri" panose="020F0502020204030204" pitchFamily="34" charset="0"/>
                <a:cs typeface="Arial" panose="020B0604020202020204" pitchFamily="34" charset="0"/>
              </a:rPr>
              <a:t> Grasas y aceites de origen vegetal</a:t>
            </a:r>
          </a:p>
        </p:txBody>
      </p:sp>
      <p:sp>
        <p:nvSpPr>
          <p:cNvPr id="4" name="Rectángulo 3">
            <a:extLst>
              <a:ext uri="{FF2B5EF4-FFF2-40B4-BE49-F238E27FC236}">
                <a16:creationId xmlns:a16="http://schemas.microsoft.com/office/drawing/2014/main" id="{EB27EB8B-AFFA-6995-5279-7E5A6DF44F36}"/>
              </a:ext>
            </a:extLst>
          </p:cNvPr>
          <p:cNvSpPr/>
          <p:nvPr/>
        </p:nvSpPr>
        <p:spPr>
          <a:xfrm>
            <a:off x="2734223" y="999496"/>
            <a:ext cx="6723553" cy="941470"/>
          </a:xfrm>
          <a:prstGeom prst="rect">
            <a:avLst/>
          </a:prstGeom>
          <a:solidFill>
            <a:srgbClr val="776ADE">
              <a:alpha val="3745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662" name="Shape 662"/>
          <p:cNvSpPr/>
          <p:nvPr/>
        </p:nvSpPr>
        <p:spPr>
          <a:xfrm>
            <a:off x="2995945" y="1130792"/>
            <a:ext cx="6314347" cy="864212"/>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p>
            <a:pPr marL="321457" defTabSz="321457">
              <a:buSzPct val="75000"/>
              <a:defRPr sz="1800"/>
            </a:pPr>
            <a:r>
              <a:rPr lang="es-EC" noProof="0" dirty="0">
                <a:solidFill>
                  <a:schemeClr val="tx2">
                    <a:lumMod val="75000"/>
                  </a:schemeClr>
                </a:solidFill>
                <a:latin typeface="Arial"/>
                <a:ea typeface="Arial"/>
                <a:cs typeface="Arial"/>
                <a:sym typeface="Arial"/>
              </a:rPr>
              <a:t>Ecuador mantendrá la protección (aranceles) que otorga la </a:t>
            </a:r>
            <a:r>
              <a:rPr lang="es-EC" b="1" noProof="0" dirty="0">
                <a:solidFill>
                  <a:schemeClr val="tx2">
                    <a:lumMod val="75000"/>
                  </a:schemeClr>
                </a:solidFill>
                <a:latin typeface="Arial"/>
                <a:ea typeface="Arial"/>
                <a:cs typeface="Arial"/>
                <a:sym typeface="Arial"/>
              </a:rPr>
              <a:t>Franja de Precios </a:t>
            </a:r>
            <a:r>
              <a:rPr lang="es-EC" noProof="0" dirty="0">
                <a:solidFill>
                  <a:schemeClr val="tx2">
                    <a:lumMod val="75000"/>
                  </a:schemeClr>
                </a:solidFill>
                <a:latin typeface="Arial"/>
                <a:ea typeface="Arial"/>
                <a:cs typeface="Arial"/>
                <a:sym typeface="Arial"/>
              </a:rPr>
              <a:t>para los siguientes productos:</a:t>
            </a:r>
          </a:p>
          <a:p>
            <a:pPr marL="529809" indent="-208352" defTabSz="321457">
              <a:buSzPct val="75000"/>
              <a:buChar char="•"/>
              <a:defRPr sz="1800"/>
            </a:pPr>
            <a:endParaRPr lang="es-EC" sz="1547" noProof="0" dirty="0">
              <a:solidFill>
                <a:srgbClr val="4D39B7"/>
              </a:solidFill>
              <a:latin typeface="Calibri"/>
              <a:ea typeface="Calibri"/>
              <a:cs typeface="Calibri"/>
              <a:sym typeface="Calibri"/>
            </a:endParaRPr>
          </a:p>
        </p:txBody>
      </p:sp>
      <p:sp>
        <p:nvSpPr>
          <p:cNvPr id="666" name="Shape 666"/>
          <p:cNvSpPr/>
          <p:nvPr/>
        </p:nvSpPr>
        <p:spPr>
          <a:xfrm>
            <a:off x="6490177" y="4621639"/>
            <a:ext cx="346570" cy="31021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marL="271638" indent="-271638" algn="just" defTabSz="457200">
              <a:buSzPct val="75000"/>
              <a:buChar char="•"/>
              <a:defRPr sz="2200">
                <a:solidFill>
                  <a:srgbClr val="FFFFFF"/>
                </a:solidFill>
                <a:latin typeface="Arial"/>
                <a:ea typeface="Arial"/>
                <a:cs typeface="Arial"/>
                <a:sym typeface="Arial"/>
              </a:defRPr>
            </a:lvl1pPr>
          </a:lstStyle>
          <a:p>
            <a:pPr lvl="0">
              <a:buSzPct val="100000"/>
              <a:buBlip>
                <a:blip r:embed="rId2"/>
              </a:buBlip>
              <a:defRPr sz="1800">
                <a:solidFill>
                  <a:srgbClr val="000000"/>
                </a:solidFill>
              </a:defRPr>
            </a:pPr>
            <a:endParaRPr lang="es-EC" sz="1547" noProof="0" dirty="0"/>
          </a:p>
        </p:txBody>
      </p:sp>
      <p:sp>
        <p:nvSpPr>
          <p:cNvPr id="668" name="Shape 668"/>
          <p:cNvSpPr/>
          <p:nvPr/>
        </p:nvSpPr>
        <p:spPr>
          <a:xfrm>
            <a:off x="6923986" y="5248641"/>
            <a:ext cx="346570" cy="31021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marL="271638" indent="-271638" algn="just" defTabSz="457200">
              <a:buSzPct val="75000"/>
              <a:buChar char="•"/>
              <a:defRPr sz="2200">
                <a:solidFill>
                  <a:srgbClr val="FFFFFF"/>
                </a:solidFill>
                <a:latin typeface="Arial"/>
                <a:ea typeface="Arial"/>
                <a:cs typeface="Arial"/>
                <a:sym typeface="Arial"/>
              </a:defRPr>
            </a:lvl1pPr>
          </a:lstStyle>
          <a:p>
            <a:pPr lvl="0">
              <a:buSzPct val="100000"/>
              <a:buBlip>
                <a:blip r:embed="rId2"/>
              </a:buBlip>
              <a:defRPr sz="1800">
                <a:solidFill>
                  <a:srgbClr val="000000"/>
                </a:solidFill>
              </a:defRPr>
            </a:pPr>
            <a:endParaRPr lang="es-EC" sz="1547" noProof="0" dirty="0"/>
          </a:p>
        </p:txBody>
      </p:sp>
      <p:sp>
        <p:nvSpPr>
          <p:cNvPr id="670" name="Shape 670"/>
          <p:cNvSpPr/>
          <p:nvPr/>
        </p:nvSpPr>
        <p:spPr>
          <a:xfrm>
            <a:off x="8008298" y="5923499"/>
            <a:ext cx="346570" cy="31021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marL="271638" indent="-271638" algn="just" defTabSz="457200">
              <a:buSzPct val="75000"/>
              <a:buChar char="•"/>
              <a:defRPr sz="2200">
                <a:solidFill>
                  <a:srgbClr val="FFFFFF"/>
                </a:solidFill>
                <a:latin typeface="Arial"/>
                <a:ea typeface="Arial"/>
                <a:cs typeface="Arial"/>
                <a:sym typeface="Arial"/>
              </a:defRPr>
            </a:lvl1pPr>
          </a:lstStyle>
          <a:p>
            <a:pPr lvl="0">
              <a:buSzPct val="100000"/>
              <a:buBlip>
                <a:blip r:embed="rId2"/>
              </a:buBlip>
              <a:defRPr sz="1800">
                <a:solidFill>
                  <a:srgbClr val="000000"/>
                </a:solidFill>
              </a:defRPr>
            </a:pPr>
            <a:endParaRPr lang="es-EC" sz="1547" noProof="0" dirty="0"/>
          </a:p>
        </p:txBody>
      </p:sp>
      <p:sp>
        <p:nvSpPr>
          <p:cNvPr id="672" name="Shape 672"/>
          <p:cNvSpPr/>
          <p:nvPr/>
        </p:nvSpPr>
        <p:spPr>
          <a:xfrm>
            <a:off x="7058161" y="6617197"/>
            <a:ext cx="346570" cy="31021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marL="271638" indent="-271638" algn="just" defTabSz="457200">
              <a:buSzPct val="75000"/>
              <a:buChar char="•"/>
              <a:defRPr sz="2200">
                <a:solidFill>
                  <a:srgbClr val="FFFFFF"/>
                </a:solidFill>
                <a:latin typeface="Arial"/>
                <a:ea typeface="Arial"/>
                <a:cs typeface="Arial"/>
                <a:sym typeface="Arial"/>
              </a:defRPr>
            </a:lvl1pPr>
          </a:lstStyle>
          <a:p>
            <a:pPr lvl="0">
              <a:buSzPct val="100000"/>
              <a:buBlip>
                <a:blip r:embed="rId2"/>
              </a:buBlip>
              <a:defRPr sz="1800">
                <a:solidFill>
                  <a:srgbClr val="000000"/>
                </a:solidFill>
              </a:defRPr>
            </a:pPr>
            <a:endParaRPr lang="es-EC" sz="1547" noProof="0" dirty="0"/>
          </a:p>
        </p:txBody>
      </p:sp>
      <p:sp>
        <p:nvSpPr>
          <p:cNvPr id="25" name="Shape 608"/>
          <p:cNvSpPr/>
          <p:nvPr/>
        </p:nvSpPr>
        <p:spPr>
          <a:xfrm>
            <a:off x="744105" y="362486"/>
            <a:ext cx="9328965" cy="503023"/>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000">
                <a:latin typeface="Arial Bold"/>
                <a:ea typeface="Arial Bold"/>
                <a:cs typeface="Arial Bold"/>
                <a:sym typeface="Arial Bold"/>
              </a:defRPr>
            </a:lvl1pPr>
          </a:lstStyle>
          <a:p>
            <a:pPr lvl="0">
              <a:defRPr sz="1800"/>
            </a:pPr>
            <a:r>
              <a:rPr lang="es-EC" sz="2800" b="1" noProof="0" dirty="0">
                <a:solidFill>
                  <a:srgbClr val="4D39B7"/>
                </a:solidFill>
              </a:rPr>
              <a:t>El Acuerdo precautela la Franja de Precios (152 ítems)</a:t>
            </a:r>
          </a:p>
        </p:txBody>
      </p:sp>
      <p:sp>
        <p:nvSpPr>
          <p:cNvPr id="3" name="Shape 663">
            <a:extLst>
              <a:ext uri="{FF2B5EF4-FFF2-40B4-BE49-F238E27FC236}">
                <a16:creationId xmlns:a16="http://schemas.microsoft.com/office/drawing/2014/main" id="{3D77ADB6-0328-7834-A269-0807F6DEC9AE}"/>
              </a:ext>
            </a:extLst>
          </p:cNvPr>
          <p:cNvSpPr/>
          <p:nvPr/>
        </p:nvSpPr>
        <p:spPr>
          <a:xfrm>
            <a:off x="7105666" y="6884676"/>
            <a:ext cx="346570" cy="31021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marL="271638" indent="-271638" algn="just" defTabSz="457200">
              <a:buSzPct val="75000"/>
              <a:buChar char="•"/>
              <a:defRPr sz="2200">
                <a:solidFill>
                  <a:srgbClr val="FFFFFF"/>
                </a:solidFill>
                <a:latin typeface="Arial"/>
                <a:ea typeface="Arial"/>
                <a:cs typeface="Arial"/>
                <a:sym typeface="Arial"/>
              </a:defRPr>
            </a:lvl1pPr>
          </a:lstStyle>
          <a:p>
            <a:pPr lvl="0">
              <a:buSzPct val="100000"/>
              <a:buBlip>
                <a:blip r:embed="rId2"/>
              </a:buBlip>
              <a:defRPr sz="1800">
                <a:solidFill>
                  <a:srgbClr val="000000"/>
                </a:solidFill>
              </a:defRPr>
            </a:pPr>
            <a:endParaRPr lang="es-EC" sz="1547" noProof="0" dirty="0"/>
          </a:p>
        </p:txBody>
      </p:sp>
      <p:pic>
        <p:nvPicPr>
          <p:cNvPr id="2" name="Google Shape;219;p22">
            <a:extLst>
              <a:ext uri="{FF2B5EF4-FFF2-40B4-BE49-F238E27FC236}">
                <a16:creationId xmlns:a16="http://schemas.microsoft.com/office/drawing/2014/main" id="{9B2214E3-B56E-0479-F48F-60AF1D6CB554}"/>
              </a:ext>
            </a:extLst>
          </p:cNvPr>
          <p:cNvPicPr preferRelativeResize="0"/>
          <p:nvPr/>
        </p:nvPicPr>
        <p:blipFill>
          <a:blip r:embed="rId3">
            <a:alphaModFix/>
          </a:blip>
          <a:stretch>
            <a:fillRect/>
          </a:stretch>
        </p:blipFill>
        <p:spPr>
          <a:xfrm>
            <a:off x="2241011" y="1001794"/>
            <a:ext cx="986425" cy="951975"/>
          </a:xfrm>
          <a:prstGeom prst="rect">
            <a:avLst/>
          </a:prstGeom>
          <a:noFill/>
          <a:ln>
            <a:noFill/>
          </a:ln>
        </p:spPr>
      </p:pic>
      <p:sp>
        <p:nvSpPr>
          <p:cNvPr id="5" name="Elipse 4">
            <a:extLst>
              <a:ext uri="{FF2B5EF4-FFF2-40B4-BE49-F238E27FC236}">
                <a16:creationId xmlns:a16="http://schemas.microsoft.com/office/drawing/2014/main" id="{C8F5D387-AD55-EA38-6E8D-CC33EC620505}"/>
              </a:ext>
            </a:extLst>
          </p:cNvPr>
          <p:cNvSpPr/>
          <p:nvPr/>
        </p:nvSpPr>
        <p:spPr>
          <a:xfrm>
            <a:off x="802441" y="2286184"/>
            <a:ext cx="830677" cy="830677"/>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6" name="CuadroTexto 5">
            <a:extLst>
              <a:ext uri="{FF2B5EF4-FFF2-40B4-BE49-F238E27FC236}">
                <a16:creationId xmlns:a16="http://schemas.microsoft.com/office/drawing/2014/main" id="{B7C452D9-B33C-A3EB-6EFB-77B962EFA9CC}"/>
              </a:ext>
            </a:extLst>
          </p:cNvPr>
          <p:cNvSpPr txBox="1"/>
          <p:nvPr/>
        </p:nvSpPr>
        <p:spPr>
          <a:xfrm>
            <a:off x="1829378" y="2481851"/>
            <a:ext cx="2467027" cy="416140"/>
          </a:xfrm>
          <a:prstGeom prst="rect">
            <a:avLst/>
          </a:prstGeom>
          <a:noFill/>
        </p:spPr>
        <p:txBody>
          <a:bodyPr wrap="square">
            <a:spAutoFit/>
          </a:bodyPr>
          <a:lstStyle/>
          <a:p>
            <a:pPr lvl="0" algn="just">
              <a:lnSpc>
                <a:spcPct val="115000"/>
              </a:lnSpc>
            </a:pPr>
            <a:r>
              <a:rPr lang="es-EC" sz="2000" b="1" noProof="0" dirty="0">
                <a:solidFill>
                  <a:schemeClr val="tx2">
                    <a:lumMod val="75000"/>
                  </a:schemeClr>
                </a:solidFill>
                <a:effectLst/>
                <a:ea typeface="Calibri" panose="020F0502020204030204" pitchFamily="34" charset="0"/>
                <a:cs typeface="Arial" panose="020B0604020202020204" pitchFamily="34" charset="0"/>
              </a:rPr>
              <a:t>Despojos porcino</a:t>
            </a:r>
          </a:p>
        </p:txBody>
      </p:sp>
      <p:sp>
        <p:nvSpPr>
          <p:cNvPr id="7" name="Elipse 6">
            <a:extLst>
              <a:ext uri="{FF2B5EF4-FFF2-40B4-BE49-F238E27FC236}">
                <a16:creationId xmlns:a16="http://schemas.microsoft.com/office/drawing/2014/main" id="{56F5A9DF-B4CD-F353-A970-445E257E9B41}"/>
              </a:ext>
            </a:extLst>
          </p:cNvPr>
          <p:cNvSpPr/>
          <p:nvPr/>
        </p:nvSpPr>
        <p:spPr>
          <a:xfrm>
            <a:off x="802441" y="3289075"/>
            <a:ext cx="830677" cy="830677"/>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8" name="CuadroTexto 7">
            <a:extLst>
              <a:ext uri="{FF2B5EF4-FFF2-40B4-BE49-F238E27FC236}">
                <a16:creationId xmlns:a16="http://schemas.microsoft.com/office/drawing/2014/main" id="{A6507363-53F0-7552-7625-8E0574AB067E}"/>
              </a:ext>
            </a:extLst>
          </p:cNvPr>
          <p:cNvSpPr txBox="1"/>
          <p:nvPr/>
        </p:nvSpPr>
        <p:spPr>
          <a:xfrm>
            <a:off x="1829378" y="3527931"/>
            <a:ext cx="1148384" cy="416140"/>
          </a:xfrm>
          <a:prstGeom prst="rect">
            <a:avLst/>
          </a:prstGeom>
          <a:noFill/>
        </p:spPr>
        <p:txBody>
          <a:bodyPr wrap="square">
            <a:spAutoFit/>
          </a:bodyPr>
          <a:lstStyle/>
          <a:p>
            <a:pPr lvl="0" algn="just">
              <a:lnSpc>
                <a:spcPct val="115000"/>
              </a:lnSpc>
            </a:pPr>
            <a:r>
              <a:rPr lang="es-EC" sz="2000" b="1" noProof="0" dirty="0">
                <a:solidFill>
                  <a:schemeClr val="tx2">
                    <a:lumMod val="75000"/>
                  </a:schemeClr>
                </a:solidFill>
                <a:effectLst/>
                <a:ea typeface="Calibri" panose="020F0502020204030204" pitchFamily="34" charset="0"/>
                <a:cs typeface="Arial" panose="020B0604020202020204" pitchFamily="34" charset="0"/>
              </a:rPr>
              <a:t>Lácteos</a:t>
            </a:r>
          </a:p>
        </p:txBody>
      </p:sp>
      <p:sp>
        <p:nvSpPr>
          <p:cNvPr id="9" name="Elipse 8">
            <a:extLst>
              <a:ext uri="{FF2B5EF4-FFF2-40B4-BE49-F238E27FC236}">
                <a16:creationId xmlns:a16="http://schemas.microsoft.com/office/drawing/2014/main" id="{B0B30A6C-E310-BBDD-A018-FCB0C8904417}"/>
              </a:ext>
            </a:extLst>
          </p:cNvPr>
          <p:cNvSpPr/>
          <p:nvPr/>
        </p:nvSpPr>
        <p:spPr>
          <a:xfrm>
            <a:off x="802441" y="4300480"/>
            <a:ext cx="830677" cy="830677"/>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10" name="CuadroTexto 9">
            <a:extLst>
              <a:ext uri="{FF2B5EF4-FFF2-40B4-BE49-F238E27FC236}">
                <a16:creationId xmlns:a16="http://schemas.microsoft.com/office/drawing/2014/main" id="{D9C6C565-5961-D783-45C2-C0D1AF2DF905}"/>
              </a:ext>
            </a:extLst>
          </p:cNvPr>
          <p:cNvSpPr txBox="1"/>
          <p:nvPr/>
        </p:nvSpPr>
        <p:spPr>
          <a:xfrm>
            <a:off x="1829378" y="4496147"/>
            <a:ext cx="2467027" cy="416140"/>
          </a:xfrm>
          <a:prstGeom prst="rect">
            <a:avLst/>
          </a:prstGeom>
          <a:noFill/>
        </p:spPr>
        <p:txBody>
          <a:bodyPr wrap="square">
            <a:spAutoFit/>
          </a:bodyPr>
          <a:lstStyle/>
          <a:p>
            <a:pPr lvl="0" algn="just">
              <a:lnSpc>
                <a:spcPct val="115000"/>
              </a:lnSpc>
            </a:pPr>
            <a:r>
              <a:rPr lang="es-EC" sz="2000" b="1" noProof="0" dirty="0">
                <a:solidFill>
                  <a:schemeClr val="tx2">
                    <a:lumMod val="75000"/>
                  </a:schemeClr>
                </a:solidFill>
                <a:effectLst/>
                <a:ea typeface="Calibri" panose="020F0502020204030204" pitchFamily="34" charset="0"/>
                <a:cs typeface="Arial" panose="020B0604020202020204" pitchFamily="34" charset="0"/>
              </a:rPr>
              <a:t>Maíz</a:t>
            </a:r>
          </a:p>
        </p:txBody>
      </p:sp>
      <p:sp>
        <p:nvSpPr>
          <p:cNvPr id="11" name="Elipse 10">
            <a:extLst>
              <a:ext uri="{FF2B5EF4-FFF2-40B4-BE49-F238E27FC236}">
                <a16:creationId xmlns:a16="http://schemas.microsoft.com/office/drawing/2014/main" id="{93BF66F8-C772-F2EA-A561-3B10359B0235}"/>
              </a:ext>
            </a:extLst>
          </p:cNvPr>
          <p:cNvSpPr/>
          <p:nvPr/>
        </p:nvSpPr>
        <p:spPr>
          <a:xfrm>
            <a:off x="802441" y="5303371"/>
            <a:ext cx="830677" cy="830677"/>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12" name="CuadroTexto 11">
            <a:extLst>
              <a:ext uri="{FF2B5EF4-FFF2-40B4-BE49-F238E27FC236}">
                <a16:creationId xmlns:a16="http://schemas.microsoft.com/office/drawing/2014/main" id="{3245EE32-0D5E-20F1-2491-F1CF78CD3A9B}"/>
              </a:ext>
            </a:extLst>
          </p:cNvPr>
          <p:cNvSpPr txBox="1"/>
          <p:nvPr/>
        </p:nvSpPr>
        <p:spPr>
          <a:xfrm>
            <a:off x="1829378" y="5542227"/>
            <a:ext cx="1148384" cy="416140"/>
          </a:xfrm>
          <a:prstGeom prst="rect">
            <a:avLst/>
          </a:prstGeom>
          <a:noFill/>
        </p:spPr>
        <p:txBody>
          <a:bodyPr wrap="square">
            <a:spAutoFit/>
          </a:bodyPr>
          <a:lstStyle/>
          <a:p>
            <a:pPr lvl="0" algn="just">
              <a:lnSpc>
                <a:spcPct val="115000"/>
              </a:lnSpc>
            </a:pPr>
            <a:r>
              <a:rPr lang="es-EC" sz="2000" b="1" noProof="0" dirty="0">
                <a:solidFill>
                  <a:schemeClr val="tx2">
                    <a:lumMod val="75000"/>
                  </a:schemeClr>
                </a:solidFill>
                <a:effectLst/>
                <a:ea typeface="Calibri" panose="020F0502020204030204" pitchFamily="34" charset="0"/>
                <a:cs typeface="Arial" panose="020B0604020202020204" pitchFamily="34" charset="0"/>
              </a:rPr>
              <a:t>Arroz</a:t>
            </a:r>
          </a:p>
        </p:txBody>
      </p:sp>
      <p:sp>
        <p:nvSpPr>
          <p:cNvPr id="13" name="Elipse 12">
            <a:extLst>
              <a:ext uri="{FF2B5EF4-FFF2-40B4-BE49-F238E27FC236}">
                <a16:creationId xmlns:a16="http://schemas.microsoft.com/office/drawing/2014/main" id="{660F3C02-43CF-1EF1-FF80-E5E74CBA61CA}"/>
              </a:ext>
            </a:extLst>
          </p:cNvPr>
          <p:cNvSpPr/>
          <p:nvPr/>
        </p:nvSpPr>
        <p:spPr>
          <a:xfrm>
            <a:off x="4415796" y="2286184"/>
            <a:ext cx="830677" cy="830677"/>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14" name="CuadroTexto 13">
            <a:extLst>
              <a:ext uri="{FF2B5EF4-FFF2-40B4-BE49-F238E27FC236}">
                <a16:creationId xmlns:a16="http://schemas.microsoft.com/office/drawing/2014/main" id="{6B1A6DE9-3C9F-F9A0-CB64-FB9E0B3E0539}"/>
              </a:ext>
            </a:extLst>
          </p:cNvPr>
          <p:cNvSpPr txBox="1"/>
          <p:nvPr/>
        </p:nvSpPr>
        <p:spPr>
          <a:xfrm>
            <a:off x="5442733" y="2481851"/>
            <a:ext cx="2467027" cy="770083"/>
          </a:xfrm>
          <a:prstGeom prst="rect">
            <a:avLst/>
          </a:prstGeom>
          <a:noFill/>
        </p:spPr>
        <p:txBody>
          <a:bodyPr wrap="square">
            <a:spAutoFit/>
          </a:bodyPr>
          <a:lstStyle/>
          <a:p>
            <a:pPr lvl="0" algn="just">
              <a:lnSpc>
                <a:spcPct val="115000"/>
              </a:lnSpc>
            </a:pPr>
            <a:r>
              <a:rPr lang="es-EC" sz="2000" b="1" noProof="0" dirty="0">
                <a:solidFill>
                  <a:schemeClr val="tx2">
                    <a:lumMod val="75000"/>
                  </a:schemeClr>
                </a:solidFill>
                <a:effectLst/>
                <a:ea typeface="Calibri" panose="020F0502020204030204" pitchFamily="34" charset="0"/>
                <a:cs typeface="Arial" panose="020B0604020202020204" pitchFamily="34" charset="0"/>
              </a:rPr>
              <a:t>Semillas y harinas de cereales</a:t>
            </a:r>
          </a:p>
        </p:txBody>
      </p:sp>
      <p:sp>
        <p:nvSpPr>
          <p:cNvPr id="15" name="Elipse 14">
            <a:extLst>
              <a:ext uri="{FF2B5EF4-FFF2-40B4-BE49-F238E27FC236}">
                <a16:creationId xmlns:a16="http://schemas.microsoft.com/office/drawing/2014/main" id="{C668E41F-AD46-26CE-70C9-69E47E57B0FA}"/>
              </a:ext>
            </a:extLst>
          </p:cNvPr>
          <p:cNvSpPr/>
          <p:nvPr/>
        </p:nvSpPr>
        <p:spPr>
          <a:xfrm>
            <a:off x="4415796" y="3289075"/>
            <a:ext cx="830677" cy="830677"/>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16" name="CuadroTexto 15">
            <a:extLst>
              <a:ext uri="{FF2B5EF4-FFF2-40B4-BE49-F238E27FC236}">
                <a16:creationId xmlns:a16="http://schemas.microsoft.com/office/drawing/2014/main" id="{BC4226EA-5A14-EB68-7FAB-E97584C2AAD7}"/>
              </a:ext>
            </a:extLst>
          </p:cNvPr>
          <p:cNvSpPr txBox="1"/>
          <p:nvPr/>
        </p:nvSpPr>
        <p:spPr>
          <a:xfrm>
            <a:off x="5442732" y="3527931"/>
            <a:ext cx="1633833" cy="416140"/>
          </a:xfrm>
          <a:prstGeom prst="rect">
            <a:avLst/>
          </a:prstGeom>
          <a:noFill/>
        </p:spPr>
        <p:txBody>
          <a:bodyPr wrap="square">
            <a:spAutoFit/>
          </a:bodyPr>
          <a:lstStyle/>
          <a:p>
            <a:pPr lvl="0" algn="just">
              <a:lnSpc>
                <a:spcPct val="115000"/>
              </a:lnSpc>
            </a:pPr>
            <a:r>
              <a:rPr lang="es-EC" sz="2000" b="1" noProof="0" dirty="0">
                <a:solidFill>
                  <a:schemeClr val="tx2">
                    <a:lumMod val="75000"/>
                  </a:schemeClr>
                </a:solidFill>
                <a:effectLst/>
                <a:ea typeface="Calibri" panose="020F0502020204030204" pitchFamily="34" charset="0"/>
                <a:cs typeface="Arial" panose="020B0604020202020204" pitchFamily="34" charset="0"/>
              </a:rPr>
              <a:t>Embutidos</a:t>
            </a:r>
          </a:p>
        </p:txBody>
      </p:sp>
      <p:sp>
        <p:nvSpPr>
          <p:cNvPr id="17" name="Elipse 16">
            <a:extLst>
              <a:ext uri="{FF2B5EF4-FFF2-40B4-BE49-F238E27FC236}">
                <a16:creationId xmlns:a16="http://schemas.microsoft.com/office/drawing/2014/main" id="{0F17CBC5-FB1C-F033-E4FD-68337535E184}"/>
              </a:ext>
            </a:extLst>
          </p:cNvPr>
          <p:cNvSpPr/>
          <p:nvPr/>
        </p:nvSpPr>
        <p:spPr>
          <a:xfrm>
            <a:off x="4415796" y="4300480"/>
            <a:ext cx="830677" cy="830677"/>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18" name="CuadroTexto 17">
            <a:extLst>
              <a:ext uri="{FF2B5EF4-FFF2-40B4-BE49-F238E27FC236}">
                <a16:creationId xmlns:a16="http://schemas.microsoft.com/office/drawing/2014/main" id="{13F89BE1-0840-880C-60C1-A499B840E5E5}"/>
              </a:ext>
            </a:extLst>
          </p:cNvPr>
          <p:cNvSpPr txBox="1"/>
          <p:nvPr/>
        </p:nvSpPr>
        <p:spPr>
          <a:xfrm>
            <a:off x="5442733" y="4496147"/>
            <a:ext cx="2467027" cy="416140"/>
          </a:xfrm>
          <a:prstGeom prst="rect">
            <a:avLst/>
          </a:prstGeom>
          <a:noFill/>
        </p:spPr>
        <p:txBody>
          <a:bodyPr wrap="square">
            <a:spAutoFit/>
          </a:bodyPr>
          <a:lstStyle/>
          <a:p>
            <a:pPr lvl="0" algn="just">
              <a:lnSpc>
                <a:spcPct val="115000"/>
              </a:lnSpc>
            </a:pPr>
            <a:r>
              <a:rPr lang="es-EC" sz="2000" b="1" noProof="0" dirty="0">
                <a:solidFill>
                  <a:schemeClr val="tx2">
                    <a:lumMod val="75000"/>
                  </a:schemeClr>
                </a:solidFill>
                <a:effectLst/>
                <a:ea typeface="Calibri" panose="020F0502020204030204" pitchFamily="34" charset="0"/>
                <a:cs typeface="Arial" panose="020B0604020202020204" pitchFamily="34" charset="0"/>
              </a:rPr>
              <a:t>Margarinas</a:t>
            </a:r>
          </a:p>
        </p:txBody>
      </p:sp>
      <p:sp>
        <p:nvSpPr>
          <p:cNvPr id="19" name="Elipse 18">
            <a:extLst>
              <a:ext uri="{FF2B5EF4-FFF2-40B4-BE49-F238E27FC236}">
                <a16:creationId xmlns:a16="http://schemas.microsoft.com/office/drawing/2014/main" id="{9F9B6850-4FBA-BC9C-551E-434AFF617081}"/>
              </a:ext>
            </a:extLst>
          </p:cNvPr>
          <p:cNvSpPr/>
          <p:nvPr/>
        </p:nvSpPr>
        <p:spPr>
          <a:xfrm>
            <a:off x="4415796" y="5303371"/>
            <a:ext cx="830677" cy="830677"/>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1" name="Shape 666">
            <a:extLst>
              <a:ext uri="{FF2B5EF4-FFF2-40B4-BE49-F238E27FC236}">
                <a16:creationId xmlns:a16="http://schemas.microsoft.com/office/drawing/2014/main" id="{3F93B1B0-251A-C88C-ECB4-393C0DE8E16C}"/>
              </a:ext>
            </a:extLst>
          </p:cNvPr>
          <p:cNvSpPr/>
          <p:nvPr/>
        </p:nvSpPr>
        <p:spPr>
          <a:xfrm>
            <a:off x="10342649" y="4621639"/>
            <a:ext cx="346570" cy="31021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marL="271638" indent="-271638" algn="just" defTabSz="457200">
              <a:buSzPct val="75000"/>
              <a:buChar char="•"/>
              <a:defRPr sz="2200">
                <a:solidFill>
                  <a:srgbClr val="FFFFFF"/>
                </a:solidFill>
                <a:latin typeface="Arial"/>
                <a:ea typeface="Arial"/>
                <a:cs typeface="Arial"/>
                <a:sym typeface="Arial"/>
              </a:defRPr>
            </a:lvl1pPr>
          </a:lstStyle>
          <a:p>
            <a:pPr lvl="0">
              <a:buSzPct val="100000"/>
              <a:buBlip>
                <a:blip r:embed="rId2"/>
              </a:buBlip>
              <a:defRPr sz="1800">
                <a:solidFill>
                  <a:srgbClr val="000000"/>
                </a:solidFill>
              </a:defRPr>
            </a:pPr>
            <a:endParaRPr lang="es-EC" sz="1547" noProof="0" dirty="0"/>
          </a:p>
        </p:txBody>
      </p:sp>
      <p:sp>
        <p:nvSpPr>
          <p:cNvPr id="22" name="Elipse 21">
            <a:extLst>
              <a:ext uri="{FF2B5EF4-FFF2-40B4-BE49-F238E27FC236}">
                <a16:creationId xmlns:a16="http://schemas.microsoft.com/office/drawing/2014/main" id="{61DB3457-C961-6C7F-9D97-34DD91794A89}"/>
              </a:ext>
            </a:extLst>
          </p:cNvPr>
          <p:cNvSpPr/>
          <p:nvPr/>
        </p:nvSpPr>
        <p:spPr>
          <a:xfrm>
            <a:off x="8268268" y="2286184"/>
            <a:ext cx="830677" cy="830677"/>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3" name="CuadroTexto 22">
            <a:extLst>
              <a:ext uri="{FF2B5EF4-FFF2-40B4-BE49-F238E27FC236}">
                <a16:creationId xmlns:a16="http://schemas.microsoft.com/office/drawing/2014/main" id="{64FD06BC-D59D-0F07-9CB7-E1768F96B1DC}"/>
              </a:ext>
            </a:extLst>
          </p:cNvPr>
          <p:cNvSpPr txBox="1"/>
          <p:nvPr/>
        </p:nvSpPr>
        <p:spPr>
          <a:xfrm>
            <a:off x="9295205" y="2481851"/>
            <a:ext cx="2467027" cy="416140"/>
          </a:xfrm>
          <a:prstGeom prst="rect">
            <a:avLst/>
          </a:prstGeom>
          <a:noFill/>
        </p:spPr>
        <p:txBody>
          <a:bodyPr wrap="square">
            <a:spAutoFit/>
          </a:bodyPr>
          <a:lstStyle/>
          <a:p>
            <a:pPr lvl="0" algn="just">
              <a:lnSpc>
                <a:spcPct val="115000"/>
              </a:lnSpc>
            </a:pPr>
            <a:r>
              <a:rPr lang="es-EC" sz="2000" b="1" noProof="0" dirty="0">
                <a:solidFill>
                  <a:schemeClr val="tx2">
                    <a:lumMod val="75000"/>
                  </a:schemeClr>
                </a:solidFill>
                <a:effectLst/>
                <a:ea typeface="Calibri" panose="020F0502020204030204" pitchFamily="34" charset="0"/>
                <a:cs typeface="Arial" panose="020B0604020202020204" pitchFamily="34" charset="0"/>
              </a:rPr>
              <a:t>Azúcar</a:t>
            </a:r>
          </a:p>
        </p:txBody>
      </p:sp>
      <p:sp>
        <p:nvSpPr>
          <p:cNvPr id="24" name="Elipse 23">
            <a:extLst>
              <a:ext uri="{FF2B5EF4-FFF2-40B4-BE49-F238E27FC236}">
                <a16:creationId xmlns:a16="http://schemas.microsoft.com/office/drawing/2014/main" id="{4291AB83-2C60-3F2E-1CBB-0B3DE56D0A01}"/>
              </a:ext>
            </a:extLst>
          </p:cNvPr>
          <p:cNvSpPr/>
          <p:nvPr/>
        </p:nvSpPr>
        <p:spPr>
          <a:xfrm>
            <a:off x="8268268" y="3289075"/>
            <a:ext cx="830677" cy="830677"/>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6" name="CuadroTexto 25">
            <a:extLst>
              <a:ext uri="{FF2B5EF4-FFF2-40B4-BE49-F238E27FC236}">
                <a16:creationId xmlns:a16="http://schemas.microsoft.com/office/drawing/2014/main" id="{C6FACB9A-5B8C-311D-FC9B-3DCE3F298C9A}"/>
              </a:ext>
            </a:extLst>
          </p:cNvPr>
          <p:cNvSpPr txBox="1"/>
          <p:nvPr/>
        </p:nvSpPr>
        <p:spPr>
          <a:xfrm>
            <a:off x="9295204" y="3527931"/>
            <a:ext cx="2052350" cy="416140"/>
          </a:xfrm>
          <a:prstGeom prst="rect">
            <a:avLst/>
          </a:prstGeom>
          <a:noFill/>
        </p:spPr>
        <p:txBody>
          <a:bodyPr wrap="square">
            <a:spAutoFit/>
          </a:bodyPr>
          <a:lstStyle/>
          <a:p>
            <a:pPr lvl="0" algn="just">
              <a:lnSpc>
                <a:spcPct val="115000"/>
              </a:lnSpc>
            </a:pPr>
            <a:r>
              <a:rPr lang="es-EC" sz="2000" b="1" noProof="0" dirty="0">
                <a:solidFill>
                  <a:schemeClr val="tx2">
                    <a:lumMod val="75000"/>
                  </a:schemeClr>
                </a:solidFill>
                <a:effectLst/>
                <a:ea typeface="Calibri" panose="020F0502020204030204" pitchFamily="34" charset="0"/>
                <a:cs typeface="Arial" panose="020B0604020202020204" pitchFamily="34" charset="0"/>
              </a:rPr>
              <a:t>Balanceados</a:t>
            </a:r>
          </a:p>
        </p:txBody>
      </p:sp>
      <p:sp>
        <p:nvSpPr>
          <p:cNvPr id="27" name="Elipse 26">
            <a:extLst>
              <a:ext uri="{FF2B5EF4-FFF2-40B4-BE49-F238E27FC236}">
                <a16:creationId xmlns:a16="http://schemas.microsoft.com/office/drawing/2014/main" id="{7C30F12B-04B8-465D-5312-6ABFAF9702F9}"/>
              </a:ext>
            </a:extLst>
          </p:cNvPr>
          <p:cNvSpPr/>
          <p:nvPr/>
        </p:nvSpPr>
        <p:spPr>
          <a:xfrm>
            <a:off x="8268268" y="4300480"/>
            <a:ext cx="830677" cy="830677"/>
          </a:xfrm>
          <a:prstGeom prst="ellipse">
            <a:avLst/>
          </a:prstGeom>
          <a:noFill/>
          <a:ln w="28575">
            <a:solidFill>
              <a:srgbClr val="4C3DA8"/>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8" name="CuadroTexto 27">
            <a:extLst>
              <a:ext uri="{FF2B5EF4-FFF2-40B4-BE49-F238E27FC236}">
                <a16:creationId xmlns:a16="http://schemas.microsoft.com/office/drawing/2014/main" id="{784D8A24-99AE-A9EB-5E18-A517E722BC9B}"/>
              </a:ext>
            </a:extLst>
          </p:cNvPr>
          <p:cNvSpPr txBox="1"/>
          <p:nvPr/>
        </p:nvSpPr>
        <p:spPr>
          <a:xfrm>
            <a:off x="9295205" y="4496147"/>
            <a:ext cx="2467027" cy="1124026"/>
          </a:xfrm>
          <a:prstGeom prst="rect">
            <a:avLst/>
          </a:prstGeom>
          <a:noFill/>
        </p:spPr>
        <p:txBody>
          <a:bodyPr wrap="square">
            <a:spAutoFit/>
          </a:bodyPr>
          <a:lstStyle/>
          <a:p>
            <a:pPr lvl="0" algn="just">
              <a:lnSpc>
                <a:spcPct val="115000"/>
              </a:lnSpc>
            </a:pPr>
            <a:r>
              <a:rPr lang="es-EC" sz="2000" b="1" noProof="0" dirty="0">
                <a:solidFill>
                  <a:schemeClr val="tx2">
                    <a:lumMod val="75000"/>
                  </a:schemeClr>
                </a:solidFill>
                <a:effectLst/>
                <a:ea typeface="Calibri" panose="020F0502020204030204" pitchFamily="34" charset="0"/>
                <a:cs typeface="Arial" panose="020B0604020202020204" pitchFamily="34" charset="0"/>
              </a:rPr>
              <a:t>Carne avícola</a:t>
            </a:r>
          </a:p>
          <a:p>
            <a:pPr lvl="0" algn="just">
              <a:lnSpc>
                <a:spcPct val="115000"/>
              </a:lnSpc>
            </a:pPr>
            <a:endParaRPr lang="es-EC" sz="2000" b="1" noProof="0" dirty="0">
              <a:solidFill>
                <a:schemeClr val="tx2">
                  <a:lumMod val="75000"/>
                </a:schemeClr>
              </a:solidFill>
              <a:effectLst/>
              <a:ea typeface="Calibri" panose="020F0502020204030204" pitchFamily="34" charset="0"/>
              <a:cs typeface="Arial" panose="020B0604020202020204" pitchFamily="34" charset="0"/>
            </a:endParaRPr>
          </a:p>
          <a:p>
            <a:pPr lvl="0" algn="just">
              <a:lnSpc>
                <a:spcPct val="115000"/>
              </a:lnSpc>
            </a:pPr>
            <a:endParaRPr lang="es-EC" sz="2000" b="1" noProof="0" dirty="0">
              <a:solidFill>
                <a:schemeClr val="tx2">
                  <a:lumMod val="75000"/>
                </a:schemeClr>
              </a:solidFill>
              <a:effectLst/>
              <a:ea typeface="Calibri" panose="020F0502020204030204" pitchFamily="34" charset="0"/>
              <a:cs typeface="Arial" panose="020B0604020202020204" pitchFamily="34" charset="0"/>
            </a:endParaRPr>
          </a:p>
        </p:txBody>
      </p:sp>
      <p:pic>
        <p:nvPicPr>
          <p:cNvPr id="30" name="Imagen 29">
            <a:extLst>
              <a:ext uri="{FF2B5EF4-FFF2-40B4-BE49-F238E27FC236}">
                <a16:creationId xmlns:a16="http://schemas.microsoft.com/office/drawing/2014/main" id="{F1DF7D82-A5E8-B1E0-DAAB-032F228E3E10}"/>
              </a:ext>
            </a:extLst>
          </p:cNvPr>
          <p:cNvPicPr>
            <a:picLocks noChangeAspect="1"/>
          </p:cNvPicPr>
          <p:nvPr/>
        </p:nvPicPr>
        <p:blipFill>
          <a:blip r:embed="rId4"/>
          <a:stretch>
            <a:fillRect/>
          </a:stretch>
        </p:blipFill>
        <p:spPr>
          <a:xfrm flipH="1">
            <a:off x="4655275" y="5460593"/>
            <a:ext cx="480280" cy="480280"/>
          </a:xfrm>
          <a:prstGeom prst="rect">
            <a:avLst/>
          </a:prstGeom>
        </p:spPr>
      </p:pic>
      <p:pic>
        <p:nvPicPr>
          <p:cNvPr id="32" name="Imagen 31">
            <a:extLst>
              <a:ext uri="{FF2B5EF4-FFF2-40B4-BE49-F238E27FC236}">
                <a16:creationId xmlns:a16="http://schemas.microsoft.com/office/drawing/2014/main" id="{8C5AA202-F326-767A-C4F5-DD64A96C258B}"/>
              </a:ext>
            </a:extLst>
          </p:cNvPr>
          <p:cNvPicPr>
            <a:picLocks noChangeAspect="1"/>
          </p:cNvPicPr>
          <p:nvPr/>
        </p:nvPicPr>
        <p:blipFill>
          <a:blip r:embed="rId5"/>
          <a:stretch>
            <a:fillRect/>
          </a:stretch>
        </p:blipFill>
        <p:spPr>
          <a:xfrm>
            <a:off x="1021543" y="5403748"/>
            <a:ext cx="509876" cy="509876"/>
          </a:xfrm>
          <a:prstGeom prst="rect">
            <a:avLst/>
          </a:prstGeom>
        </p:spPr>
      </p:pic>
      <p:pic>
        <p:nvPicPr>
          <p:cNvPr id="34" name="Imagen 33">
            <a:extLst>
              <a:ext uri="{FF2B5EF4-FFF2-40B4-BE49-F238E27FC236}">
                <a16:creationId xmlns:a16="http://schemas.microsoft.com/office/drawing/2014/main" id="{858D11DD-955C-AFCD-5BA6-CFBEB54B65CC}"/>
              </a:ext>
            </a:extLst>
          </p:cNvPr>
          <p:cNvPicPr>
            <a:picLocks noChangeAspect="1"/>
          </p:cNvPicPr>
          <p:nvPr/>
        </p:nvPicPr>
        <p:blipFill>
          <a:blip r:embed="rId6"/>
          <a:stretch>
            <a:fillRect/>
          </a:stretch>
        </p:blipFill>
        <p:spPr>
          <a:xfrm>
            <a:off x="4545844" y="2402560"/>
            <a:ext cx="574721" cy="574721"/>
          </a:xfrm>
          <a:prstGeom prst="rect">
            <a:avLst/>
          </a:prstGeom>
        </p:spPr>
      </p:pic>
      <p:pic>
        <p:nvPicPr>
          <p:cNvPr id="36" name="Imagen 35">
            <a:extLst>
              <a:ext uri="{FF2B5EF4-FFF2-40B4-BE49-F238E27FC236}">
                <a16:creationId xmlns:a16="http://schemas.microsoft.com/office/drawing/2014/main" id="{512751A8-88BD-9F1B-6D1E-0153C8F15066}"/>
              </a:ext>
            </a:extLst>
          </p:cNvPr>
          <p:cNvPicPr>
            <a:picLocks noChangeAspect="1"/>
          </p:cNvPicPr>
          <p:nvPr/>
        </p:nvPicPr>
        <p:blipFill>
          <a:blip r:embed="rId7"/>
          <a:stretch>
            <a:fillRect/>
          </a:stretch>
        </p:blipFill>
        <p:spPr>
          <a:xfrm>
            <a:off x="4545844" y="3415894"/>
            <a:ext cx="577038" cy="577038"/>
          </a:xfrm>
          <a:prstGeom prst="rect">
            <a:avLst/>
          </a:prstGeom>
        </p:spPr>
      </p:pic>
      <p:pic>
        <p:nvPicPr>
          <p:cNvPr id="38" name="Imagen 37">
            <a:extLst>
              <a:ext uri="{FF2B5EF4-FFF2-40B4-BE49-F238E27FC236}">
                <a16:creationId xmlns:a16="http://schemas.microsoft.com/office/drawing/2014/main" id="{8DA086E7-672D-2C61-704B-E94394BE98B3}"/>
              </a:ext>
            </a:extLst>
          </p:cNvPr>
          <p:cNvPicPr>
            <a:picLocks noChangeAspect="1"/>
          </p:cNvPicPr>
          <p:nvPr/>
        </p:nvPicPr>
        <p:blipFill>
          <a:blip r:embed="rId8"/>
          <a:stretch>
            <a:fillRect/>
          </a:stretch>
        </p:blipFill>
        <p:spPr>
          <a:xfrm>
            <a:off x="8392524" y="4413135"/>
            <a:ext cx="582163" cy="582163"/>
          </a:xfrm>
          <a:prstGeom prst="rect">
            <a:avLst/>
          </a:prstGeom>
        </p:spPr>
      </p:pic>
      <p:pic>
        <p:nvPicPr>
          <p:cNvPr id="40" name="Imagen 39">
            <a:extLst>
              <a:ext uri="{FF2B5EF4-FFF2-40B4-BE49-F238E27FC236}">
                <a16:creationId xmlns:a16="http://schemas.microsoft.com/office/drawing/2014/main" id="{7DB646E7-C881-E6C1-BF10-B29FE6D9F24D}"/>
              </a:ext>
            </a:extLst>
          </p:cNvPr>
          <p:cNvPicPr>
            <a:picLocks noChangeAspect="1"/>
          </p:cNvPicPr>
          <p:nvPr/>
        </p:nvPicPr>
        <p:blipFill>
          <a:blip r:embed="rId9"/>
          <a:stretch>
            <a:fillRect/>
          </a:stretch>
        </p:blipFill>
        <p:spPr>
          <a:xfrm>
            <a:off x="920268" y="3365684"/>
            <a:ext cx="612258" cy="612258"/>
          </a:xfrm>
          <a:prstGeom prst="rect">
            <a:avLst/>
          </a:prstGeom>
        </p:spPr>
      </p:pic>
      <p:pic>
        <p:nvPicPr>
          <p:cNvPr id="42" name="Imagen 41">
            <a:extLst>
              <a:ext uri="{FF2B5EF4-FFF2-40B4-BE49-F238E27FC236}">
                <a16:creationId xmlns:a16="http://schemas.microsoft.com/office/drawing/2014/main" id="{37143315-FA19-2BD5-DC1F-872E72FD27DE}"/>
              </a:ext>
            </a:extLst>
          </p:cNvPr>
          <p:cNvPicPr>
            <a:picLocks noChangeAspect="1"/>
          </p:cNvPicPr>
          <p:nvPr/>
        </p:nvPicPr>
        <p:blipFill>
          <a:blip r:embed="rId10"/>
          <a:stretch>
            <a:fillRect/>
          </a:stretch>
        </p:blipFill>
        <p:spPr>
          <a:xfrm rot="11876916" flipV="1">
            <a:off x="939078" y="2420592"/>
            <a:ext cx="574636" cy="574636"/>
          </a:xfrm>
          <a:prstGeom prst="rect">
            <a:avLst/>
          </a:prstGeom>
        </p:spPr>
      </p:pic>
      <p:pic>
        <p:nvPicPr>
          <p:cNvPr id="44" name="Imagen 43">
            <a:extLst>
              <a:ext uri="{FF2B5EF4-FFF2-40B4-BE49-F238E27FC236}">
                <a16:creationId xmlns:a16="http://schemas.microsoft.com/office/drawing/2014/main" id="{AFAE3C59-92F9-BB82-1257-DD8234694FBF}"/>
              </a:ext>
            </a:extLst>
          </p:cNvPr>
          <p:cNvPicPr>
            <a:picLocks noChangeAspect="1"/>
          </p:cNvPicPr>
          <p:nvPr/>
        </p:nvPicPr>
        <p:blipFill>
          <a:blip r:embed="rId11"/>
          <a:stretch>
            <a:fillRect/>
          </a:stretch>
        </p:blipFill>
        <p:spPr>
          <a:xfrm>
            <a:off x="8445710" y="3448209"/>
            <a:ext cx="475790" cy="475790"/>
          </a:xfrm>
          <a:prstGeom prst="rect">
            <a:avLst/>
          </a:prstGeom>
        </p:spPr>
      </p:pic>
      <p:pic>
        <p:nvPicPr>
          <p:cNvPr id="46" name="Imagen 45">
            <a:extLst>
              <a:ext uri="{FF2B5EF4-FFF2-40B4-BE49-F238E27FC236}">
                <a16:creationId xmlns:a16="http://schemas.microsoft.com/office/drawing/2014/main" id="{99B28947-5E68-AC90-A322-CB93A28736C9}"/>
              </a:ext>
            </a:extLst>
          </p:cNvPr>
          <p:cNvPicPr>
            <a:picLocks noChangeAspect="1"/>
          </p:cNvPicPr>
          <p:nvPr/>
        </p:nvPicPr>
        <p:blipFill>
          <a:blip r:embed="rId12"/>
          <a:stretch>
            <a:fillRect/>
          </a:stretch>
        </p:blipFill>
        <p:spPr>
          <a:xfrm>
            <a:off x="8423505" y="2408738"/>
            <a:ext cx="489253" cy="489253"/>
          </a:xfrm>
          <a:prstGeom prst="rect">
            <a:avLst/>
          </a:prstGeom>
        </p:spPr>
      </p:pic>
      <p:pic>
        <p:nvPicPr>
          <p:cNvPr id="48" name="Imagen 47">
            <a:extLst>
              <a:ext uri="{FF2B5EF4-FFF2-40B4-BE49-F238E27FC236}">
                <a16:creationId xmlns:a16="http://schemas.microsoft.com/office/drawing/2014/main" id="{990DBBD7-E0CA-F28D-69AA-CD5F897E718F}"/>
              </a:ext>
            </a:extLst>
          </p:cNvPr>
          <p:cNvPicPr>
            <a:picLocks noChangeAspect="1"/>
          </p:cNvPicPr>
          <p:nvPr/>
        </p:nvPicPr>
        <p:blipFill>
          <a:blip r:embed="rId13"/>
          <a:stretch>
            <a:fillRect/>
          </a:stretch>
        </p:blipFill>
        <p:spPr>
          <a:xfrm>
            <a:off x="4558097" y="4430292"/>
            <a:ext cx="500559" cy="500559"/>
          </a:xfrm>
          <a:prstGeom prst="rect">
            <a:avLst/>
          </a:prstGeom>
        </p:spPr>
      </p:pic>
      <p:pic>
        <p:nvPicPr>
          <p:cNvPr id="50" name="Imagen 49">
            <a:extLst>
              <a:ext uri="{FF2B5EF4-FFF2-40B4-BE49-F238E27FC236}">
                <a16:creationId xmlns:a16="http://schemas.microsoft.com/office/drawing/2014/main" id="{91772FEF-14B1-6705-A602-174B570070EB}"/>
              </a:ext>
            </a:extLst>
          </p:cNvPr>
          <p:cNvPicPr>
            <a:picLocks noChangeAspect="1"/>
          </p:cNvPicPr>
          <p:nvPr/>
        </p:nvPicPr>
        <p:blipFill>
          <a:blip r:embed="rId14"/>
          <a:stretch>
            <a:fillRect/>
          </a:stretch>
        </p:blipFill>
        <p:spPr>
          <a:xfrm>
            <a:off x="873832" y="4413135"/>
            <a:ext cx="642597" cy="64259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E232329B-44E8-681D-6514-0F034FB47CC4}"/>
              </a:ext>
            </a:extLst>
          </p:cNvPr>
          <p:cNvSpPr/>
          <p:nvPr/>
        </p:nvSpPr>
        <p:spPr>
          <a:xfrm>
            <a:off x="7569200" y="6159500"/>
            <a:ext cx="4622800" cy="863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7" name="CuadroTexto 6">
            <a:extLst>
              <a:ext uri="{FF2B5EF4-FFF2-40B4-BE49-F238E27FC236}">
                <a16:creationId xmlns:a16="http://schemas.microsoft.com/office/drawing/2014/main" id="{80BF0B37-9A04-BEB0-15E2-1F370F99B472}"/>
              </a:ext>
            </a:extLst>
          </p:cNvPr>
          <p:cNvSpPr txBox="1"/>
          <p:nvPr/>
        </p:nvSpPr>
        <p:spPr>
          <a:xfrm>
            <a:off x="668541" y="400253"/>
            <a:ext cx="10039674" cy="523220"/>
          </a:xfrm>
          <a:prstGeom prst="rect">
            <a:avLst/>
          </a:prstGeom>
          <a:noFill/>
        </p:spPr>
        <p:txBody>
          <a:bodyPr wrap="square" rtlCol="0">
            <a:spAutoFit/>
          </a:bodyPr>
          <a:lstStyle/>
          <a:p>
            <a:pPr>
              <a:defRPr/>
            </a:pPr>
            <a:r>
              <a:rPr lang="es-EC" sz="2800" b="1" noProof="0" dirty="0">
                <a:solidFill>
                  <a:srgbClr val="4D39B7"/>
                </a:solidFill>
                <a:latin typeface="Arial" panose="020B0604020202020204" pitchFamily="34" charset="0"/>
                <a:ea typeface="Calibri"/>
                <a:cs typeface="Arial" panose="020B0604020202020204" pitchFamily="34" charset="0"/>
              </a:rPr>
              <a:t>Sectores con sensibilidad media</a:t>
            </a:r>
          </a:p>
        </p:txBody>
      </p:sp>
      <p:sp>
        <p:nvSpPr>
          <p:cNvPr id="56" name="CuadroTexto 55">
            <a:extLst>
              <a:ext uri="{FF2B5EF4-FFF2-40B4-BE49-F238E27FC236}">
                <a16:creationId xmlns:a16="http://schemas.microsoft.com/office/drawing/2014/main" id="{4E3F2198-EFFD-5311-7F01-D766544E2D92}"/>
              </a:ext>
            </a:extLst>
          </p:cNvPr>
          <p:cNvSpPr txBox="1"/>
          <p:nvPr/>
        </p:nvSpPr>
        <p:spPr>
          <a:xfrm>
            <a:off x="1226524" y="973580"/>
            <a:ext cx="97389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2400" b="1" noProof="0" dirty="0">
                <a:solidFill>
                  <a:srgbClr val="212D5A"/>
                </a:solidFill>
                <a:latin typeface="Arial" panose="020B0604020202020204" pitchFamily="34" charset="0"/>
                <a:ea typeface="Calibri"/>
                <a:cs typeface="Arial" panose="020B0604020202020204" pitchFamily="34" charset="0"/>
              </a:rPr>
              <a:t>Se otorgó desgravación en periodos largos entre 8, 10 y 12 años:</a:t>
            </a:r>
          </a:p>
        </p:txBody>
      </p:sp>
      <p:cxnSp>
        <p:nvCxnSpPr>
          <p:cNvPr id="5" name="Conector recto 4">
            <a:extLst>
              <a:ext uri="{FF2B5EF4-FFF2-40B4-BE49-F238E27FC236}">
                <a16:creationId xmlns:a16="http://schemas.microsoft.com/office/drawing/2014/main" id="{EA32A446-9300-57ED-E106-9D67A4A4B3F5}"/>
              </a:ext>
            </a:extLst>
          </p:cNvPr>
          <p:cNvCxnSpPr/>
          <p:nvPr/>
        </p:nvCxnSpPr>
        <p:spPr>
          <a:xfrm>
            <a:off x="6496320" y="1535460"/>
            <a:ext cx="0" cy="5341488"/>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10" name="Tabla 2">
            <a:extLst>
              <a:ext uri="{FF2B5EF4-FFF2-40B4-BE49-F238E27FC236}">
                <a16:creationId xmlns:a16="http://schemas.microsoft.com/office/drawing/2014/main" id="{E803E88B-7657-4D8F-4607-F0375AA1059B}"/>
              </a:ext>
            </a:extLst>
          </p:cNvPr>
          <p:cNvGraphicFramePr>
            <a:graphicFrameLocks noGrp="1"/>
          </p:cNvGraphicFramePr>
          <p:nvPr>
            <p:extLst>
              <p:ext uri="{D42A27DB-BD31-4B8C-83A1-F6EECF244321}">
                <p14:modId xmlns:p14="http://schemas.microsoft.com/office/powerpoint/2010/main" val="312174137"/>
              </p:ext>
            </p:extLst>
          </p:nvPr>
        </p:nvGraphicFramePr>
        <p:xfrm>
          <a:off x="1289311" y="3457222"/>
          <a:ext cx="4399067" cy="3179567"/>
        </p:xfrm>
        <a:graphic>
          <a:graphicData uri="http://schemas.openxmlformats.org/drawingml/2006/table">
            <a:tbl>
              <a:tblPr firstRow="1" bandRow="1">
                <a:tableStyleId>{69CF1AB2-1976-4502-BF36-3FF5EA218861}</a:tableStyleId>
              </a:tblPr>
              <a:tblGrid>
                <a:gridCol w="2391669">
                  <a:extLst>
                    <a:ext uri="{9D8B030D-6E8A-4147-A177-3AD203B41FA5}">
                      <a16:colId xmlns:a16="http://schemas.microsoft.com/office/drawing/2014/main" val="3901692438"/>
                    </a:ext>
                  </a:extLst>
                </a:gridCol>
                <a:gridCol w="2007398">
                  <a:extLst>
                    <a:ext uri="{9D8B030D-6E8A-4147-A177-3AD203B41FA5}">
                      <a16:colId xmlns:a16="http://schemas.microsoft.com/office/drawing/2014/main" val="2516103092"/>
                    </a:ext>
                  </a:extLst>
                </a:gridCol>
              </a:tblGrid>
              <a:tr h="440569">
                <a:tc>
                  <a:txBody>
                    <a:bodyPr/>
                    <a:lstStyle/>
                    <a:p>
                      <a:pPr marL="0" algn="ctr" defTabSz="914400" rtl="0" eaLnBrk="1" fontAlgn="b" latinLnBrk="0" hangingPunct="1"/>
                      <a:r>
                        <a:rPr lang="es-EC" sz="1400" b="1" i="0" u="none" strike="noStrike" kern="1200" cap="none" noProof="0" dirty="0">
                          <a:solidFill>
                            <a:schemeClr val="bg1"/>
                          </a:solidFill>
                          <a:latin typeface="Arial" panose="020B0604020202020204" pitchFamily="34" charset="0"/>
                          <a:ea typeface="+mn-ea"/>
                          <a:cs typeface="Arial" panose="020B0604020202020204" pitchFamily="34" charset="0"/>
                        </a:rPr>
                        <a:t>PRODUCTO FINAL</a:t>
                      </a:r>
                    </a:p>
                  </a:txBody>
                  <a:tcPr marL="94273" marR="94273" marT="47137" marB="47137">
                    <a:solidFill>
                      <a:srgbClr val="4D39B7"/>
                    </a:solidFill>
                  </a:tcPr>
                </a:tc>
                <a:tc>
                  <a:txBody>
                    <a:bodyPr/>
                    <a:lstStyle/>
                    <a:p>
                      <a:pPr marL="0" algn="ctr" defTabSz="914400" rtl="0" eaLnBrk="1" fontAlgn="b" latinLnBrk="0" hangingPunct="1"/>
                      <a:r>
                        <a:rPr lang="es-EC" sz="1400" b="1" i="0" u="none" strike="noStrike" kern="1200" cap="none" noProof="0" dirty="0">
                          <a:solidFill>
                            <a:schemeClr val="bg1"/>
                          </a:solidFill>
                          <a:latin typeface="Arial" panose="020B0604020202020204" pitchFamily="34" charset="0"/>
                          <a:ea typeface="+mn-ea"/>
                          <a:cs typeface="Arial" panose="020B0604020202020204" pitchFamily="34" charset="0"/>
                        </a:rPr>
                        <a:t>CANASTA</a:t>
                      </a:r>
                    </a:p>
                  </a:txBody>
                  <a:tcPr marL="94273" marR="94273" marT="47137" marB="47137">
                    <a:solidFill>
                      <a:srgbClr val="4D39B7"/>
                    </a:solidFill>
                  </a:tcPr>
                </a:tc>
                <a:extLst>
                  <a:ext uri="{0D108BD9-81ED-4DB2-BD59-A6C34878D82A}">
                    <a16:rowId xmlns:a16="http://schemas.microsoft.com/office/drawing/2014/main" val="1457575178"/>
                  </a:ext>
                </a:extLst>
              </a:tr>
              <a:tr h="388737">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Cortes finos de bovinos</a:t>
                      </a:r>
                    </a:p>
                  </a:txBody>
                  <a:tcPr marL="94273" marR="94273" marT="47137" marB="47137"/>
                </a:tc>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10 años</a:t>
                      </a:r>
                    </a:p>
                  </a:txBody>
                  <a:tcPr marL="94273" marR="94273" marT="47137" marB="47137"/>
                </a:tc>
                <a:extLst>
                  <a:ext uri="{0D108BD9-81ED-4DB2-BD59-A6C34878D82A}">
                    <a16:rowId xmlns:a16="http://schemas.microsoft.com/office/drawing/2014/main" val="2528158277"/>
                  </a:ext>
                </a:extLst>
              </a:tr>
              <a:tr h="388737">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Despojos y jamones de carnes</a:t>
                      </a:r>
                    </a:p>
                  </a:txBody>
                  <a:tcPr marL="94273" marR="94273" marT="47137" marB="47137"/>
                </a:tc>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12 años</a:t>
                      </a:r>
                    </a:p>
                  </a:txBody>
                  <a:tcPr marL="94273" marR="94273" marT="47137" marB="47137"/>
                </a:tc>
                <a:extLst>
                  <a:ext uri="{0D108BD9-81ED-4DB2-BD59-A6C34878D82A}">
                    <a16:rowId xmlns:a16="http://schemas.microsoft.com/office/drawing/2014/main" val="2648720406"/>
                  </a:ext>
                </a:extLst>
              </a:tr>
              <a:tr h="315309">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Verduras y hortalizas</a:t>
                      </a:r>
                    </a:p>
                  </a:txBody>
                  <a:tcPr marL="94273" marR="94273" marT="47137" marB="47137"/>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8 y 10 años</a:t>
                      </a:r>
                    </a:p>
                  </a:txBody>
                  <a:tcPr marL="94273" marR="94273" marT="47137" marB="47137"/>
                </a:tc>
                <a:extLst>
                  <a:ext uri="{0D108BD9-81ED-4DB2-BD59-A6C34878D82A}">
                    <a16:rowId xmlns:a16="http://schemas.microsoft.com/office/drawing/2014/main" val="423515581"/>
                  </a:ext>
                </a:extLst>
              </a:tr>
              <a:tr h="315309">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Café en grano</a:t>
                      </a:r>
                    </a:p>
                  </a:txBody>
                  <a:tcPr marL="94273" marR="94273" marT="47137" marB="47137"/>
                </a:tc>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8 años</a:t>
                      </a:r>
                    </a:p>
                  </a:txBody>
                  <a:tcPr marL="94273" marR="94273" marT="47137" marB="47137"/>
                </a:tc>
                <a:extLst>
                  <a:ext uri="{0D108BD9-81ED-4DB2-BD59-A6C34878D82A}">
                    <a16:rowId xmlns:a16="http://schemas.microsoft.com/office/drawing/2014/main" val="4195420299"/>
                  </a:ext>
                </a:extLst>
              </a:tr>
              <a:tr h="315309">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Pastas y Galletería</a:t>
                      </a:r>
                    </a:p>
                  </a:txBody>
                  <a:tcPr marL="94273" marR="94273" marT="47137" marB="47137"/>
                </a:tc>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8 años</a:t>
                      </a:r>
                    </a:p>
                  </a:txBody>
                  <a:tcPr marL="94273" marR="94273" marT="47137" marB="47137"/>
                </a:tc>
                <a:extLst>
                  <a:ext uri="{0D108BD9-81ED-4DB2-BD59-A6C34878D82A}">
                    <a16:rowId xmlns:a16="http://schemas.microsoft.com/office/drawing/2014/main" val="960146577"/>
                  </a:ext>
                </a:extLst>
              </a:tr>
              <a:tr h="471365">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Oleaginosos</a:t>
                      </a:r>
                    </a:p>
                  </a:txBody>
                  <a:tcPr marL="94273" marR="94273" marT="47137" marB="47137"/>
                </a:tc>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8,10 y 15 años + Franja Precios</a:t>
                      </a:r>
                    </a:p>
                  </a:txBody>
                  <a:tcPr marL="94273" marR="94273" marT="47137" marB="47137"/>
                </a:tc>
                <a:extLst>
                  <a:ext uri="{0D108BD9-81ED-4DB2-BD59-A6C34878D82A}">
                    <a16:rowId xmlns:a16="http://schemas.microsoft.com/office/drawing/2014/main" val="1153126135"/>
                  </a:ext>
                </a:extLst>
              </a:tr>
              <a:tr h="544232">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Preparaciones alimenticias (Cap.20, 21 y 22)</a:t>
                      </a:r>
                    </a:p>
                  </a:txBody>
                  <a:tcPr marL="94273" marR="94273" marT="47137" marB="47137"/>
                </a:tc>
                <a:tc>
                  <a:txBody>
                    <a:bodyPr/>
                    <a:lstStyle/>
                    <a:p>
                      <a:pPr marL="0" algn="ctr" defTabSz="914400" rtl="0" eaLnBrk="1" fontAlgn="b" latinLnBrk="0" hangingPunct="1"/>
                      <a:endPar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endParaRPr>
                    </a:p>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8 años</a:t>
                      </a:r>
                    </a:p>
                  </a:txBody>
                  <a:tcPr marL="94273" marR="94273" marT="47137" marB="47137"/>
                </a:tc>
                <a:extLst>
                  <a:ext uri="{0D108BD9-81ED-4DB2-BD59-A6C34878D82A}">
                    <a16:rowId xmlns:a16="http://schemas.microsoft.com/office/drawing/2014/main" val="2031097588"/>
                  </a:ext>
                </a:extLst>
              </a:tr>
            </a:tbl>
          </a:graphicData>
        </a:graphic>
      </p:graphicFrame>
      <p:graphicFrame>
        <p:nvGraphicFramePr>
          <p:cNvPr id="11" name="Tabla 10">
            <a:extLst>
              <a:ext uri="{FF2B5EF4-FFF2-40B4-BE49-F238E27FC236}">
                <a16:creationId xmlns:a16="http://schemas.microsoft.com/office/drawing/2014/main" id="{B2B6E6EC-E3BB-154F-58E7-03C3BAB0B5F2}"/>
              </a:ext>
            </a:extLst>
          </p:cNvPr>
          <p:cNvGraphicFramePr>
            <a:graphicFrameLocks noGrp="1"/>
          </p:cNvGraphicFramePr>
          <p:nvPr>
            <p:extLst>
              <p:ext uri="{D42A27DB-BD31-4B8C-83A1-F6EECF244321}">
                <p14:modId xmlns:p14="http://schemas.microsoft.com/office/powerpoint/2010/main" val="661603412"/>
              </p:ext>
            </p:extLst>
          </p:nvPr>
        </p:nvGraphicFramePr>
        <p:xfrm>
          <a:off x="6994508" y="3050498"/>
          <a:ext cx="4120553" cy="3586291"/>
        </p:xfrm>
        <a:graphic>
          <a:graphicData uri="http://schemas.openxmlformats.org/drawingml/2006/table">
            <a:tbl>
              <a:tblPr firstRow="1" bandRow="1">
                <a:tableStyleId>{69CF1AB2-1976-4502-BF36-3FF5EA218861}</a:tableStyleId>
              </a:tblPr>
              <a:tblGrid>
                <a:gridCol w="1750344">
                  <a:extLst>
                    <a:ext uri="{9D8B030D-6E8A-4147-A177-3AD203B41FA5}">
                      <a16:colId xmlns:a16="http://schemas.microsoft.com/office/drawing/2014/main" val="3901692438"/>
                    </a:ext>
                  </a:extLst>
                </a:gridCol>
                <a:gridCol w="2370209">
                  <a:extLst>
                    <a:ext uri="{9D8B030D-6E8A-4147-A177-3AD203B41FA5}">
                      <a16:colId xmlns:a16="http://schemas.microsoft.com/office/drawing/2014/main" val="2516103092"/>
                    </a:ext>
                  </a:extLst>
                </a:gridCol>
              </a:tblGrid>
              <a:tr h="585929">
                <a:tc>
                  <a:txBody>
                    <a:bodyPr/>
                    <a:lstStyle/>
                    <a:p>
                      <a:pPr marL="0" algn="ctr" defTabSz="914400" rtl="0" eaLnBrk="1" fontAlgn="b" latinLnBrk="0" hangingPunct="1"/>
                      <a:r>
                        <a:rPr lang="es-EC" sz="1400" b="1" i="0" u="none" strike="noStrike" kern="1200" cap="none" noProof="0" dirty="0">
                          <a:solidFill>
                            <a:schemeClr val="bg1"/>
                          </a:solidFill>
                          <a:latin typeface="Arial" panose="020B0604020202020204" pitchFamily="34" charset="0"/>
                          <a:ea typeface="+mn-ea"/>
                          <a:cs typeface="Arial" panose="020B0604020202020204" pitchFamily="34" charset="0"/>
                        </a:rPr>
                        <a:t>PRODUCTO FINAL</a:t>
                      </a:r>
                    </a:p>
                  </a:txBody>
                  <a:tcPr>
                    <a:solidFill>
                      <a:srgbClr val="4D39B7"/>
                    </a:solidFill>
                  </a:tcPr>
                </a:tc>
                <a:tc>
                  <a:txBody>
                    <a:bodyPr/>
                    <a:lstStyle/>
                    <a:p>
                      <a:pPr marL="0" algn="ctr" defTabSz="914400" rtl="0" eaLnBrk="1" fontAlgn="b" latinLnBrk="0" hangingPunct="1"/>
                      <a:endParaRPr lang="es-EC" sz="1400" b="1" i="0" u="none" strike="noStrike" kern="1200" cap="none" noProof="0" dirty="0">
                        <a:solidFill>
                          <a:schemeClr val="bg1"/>
                        </a:solidFill>
                        <a:latin typeface="Arial" panose="020B0604020202020204" pitchFamily="34" charset="0"/>
                        <a:ea typeface="+mn-ea"/>
                        <a:cs typeface="Arial" panose="020B0604020202020204" pitchFamily="34" charset="0"/>
                      </a:endParaRPr>
                    </a:p>
                    <a:p>
                      <a:pPr marL="0" algn="ctr" defTabSz="914400" rtl="0" eaLnBrk="1" fontAlgn="b" latinLnBrk="0" hangingPunct="1"/>
                      <a:r>
                        <a:rPr lang="es-EC" sz="1400" b="1" i="0" u="none" strike="noStrike" kern="1200" cap="none" noProof="0" dirty="0">
                          <a:solidFill>
                            <a:schemeClr val="bg1"/>
                          </a:solidFill>
                          <a:latin typeface="Arial" panose="020B0604020202020204" pitchFamily="34" charset="0"/>
                          <a:ea typeface="+mn-ea"/>
                          <a:cs typeface="Arial" panose="020B0604020202020204" pitchFamily="34" charset="0"/>
                        </a:rPr>
                        <a:t>CANASTA</a:t>
                      </a:r>
                    </a:p>
                  </a:txBody>
                  <a:tcPr>
                    <a:solidFill>
                      <a:srgbClr val="4D39B7"/>
                    </a:solidFill>
                  </a:tcPr>
                </a:tc>
                <a:extLst>
                  <a:ext uri="{0D108BD9-81ED-4DB2-BD59-A6C34878D82A}">
                    <a16:rowId xmlns:a16="http://schemas.microsoft.com/office/drawing/2014/main" val="1457575178"/>
                  </a:ext>
                </a:extLst>
              </a:tr>
              <a:tr h="419341">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Cosméticos</a:t>
                      </a:r>
                    </a:p>
                  </a:txBody>
                  <a:tcPr/>
                </a:tc>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8 y 10 años</a:t>
                      </a:r>
                    </a:p>
                  </a:txBody>
                  <a:tcPr/>
                </a:tc>
                <a:extLst>
                  <a:ext uri="{0D108BD9-81ED-4DB2-BD59-A6C34878D82A}">
                    <a16:rowId xmlns:a16="http://schemas.microsoft.com/office/drawing/2014/main" val="2528158277"/>
                  </a:ext>
                </a:extLst>
              </a:tr>
              <a:tr h="419341">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Plásticos</a:t>
                      </a:r>
                    </a:p>
                  </a:txBody>
                  <a:tcPr/>
                </a:tc>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8 años</a:t>
                      </a:r>
                    </a:p>
                  </a:txBody>
                  <a:tcPr/>
                </a:tc>
                <a:extLst>
                  <a:ext uri="{0D108BD9-81ED-4DB2-BD59-A6C34878D82A}">
                    <a16:rowId xmlns:a16="http://schemas.microsoft.com/office/drawing/2014/main" val="162219720"/>
                  </a:ext>
                </a:extLst>
              </a:tr>
              <a:tr h="484316">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Automotriz y sus partes</a:t>
                      </a:r>
                    </a:p>
                  </a:txBody>
                  <a:tcPr/>
                </a:tc>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8 años</a:t>
                      </a:r>
                    </a:p>
                  </a:txBody>
                  <a:tcPr/>
                </a:tc>
                <a:extLst>
                  <a:ext uri="{0D108BD9-81ED-4DB2-BD59-A6C34878D82A}">
                    <a16:rowId xmlns:a16="http://schemas.microsoft.com/office/drawing/2014/main" val="2324756155"/>
                  </a:ext>
                </a:extLst>
              </a:tr>
              <a:tr h="419341">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Metalmecánica</a:t>
                      </a:r>
                    </a:p>
                  </a:txBody>
                  <a:tcPr/>
                </a:tc>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8 años</a:t>
                      </a:r>
                    </a:p>
                  </a:txBody>
                  <a:tcPr/>
                </a:tc>
                <a:extLst>
                  <a:ext uri="{0D108BD9-81ED-4DB2-BD59-A6C34878D82A}">
                    <a16:rowId xmlns:a16="http://schemas.microsoft.com/office/drawing/2014/main" val="1609800078"/>
                  </a:ext>
                </a:extLst>
              </a:tr>
              <a:tr h="419341">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Línea Blanca</a:t>
                      </a:r>
                    </a:p>
                  </a:txBody>
                  <a:tcPr/>
                </a:tc>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10 años</a:t>
                      </a:r>
                    </a:p>
                  </a:txBody>
                  <a:tcPr/>
                </a:tc>
                <a:extLst>
                  <a:ext uri="{0D108BD9-81ED-4DB2-BD59-A6C34878D82A}">
                    <a16:rowId xmlns:a16="http://schemas.microsoft.com/office/drawing/2014/main" val="13157735"/>
                  </a:ext>
                </a:extLst>
              </a:tr>
              <a:tr h="419341">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Calzado</a:t>
                      </a:r>
                    </a:p>
                  </a:txBody>
                  <a:tcPr/>
                </a:tc>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10 años</a:t>
                      </a:r>
                    </a:p>
                  </a:txBody>
                  <a:tcPr/>
                </a:tc>
                <a:extLst>
                  <a:ext uri="{0D108BD9-81ED-4DB2-BD59-A6C34878D82A}">
                    <a16:rowId xmlns:a16="http://schemas.microsoft.com/office/drawing/2014/main" val="1255424689"/>
                  </a:ext>
                </a:extLst>
              </a:tr>
              <a:tr h="419341">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Madera y muebles</a:t>
                      </a:r>
                    </a:p>
                  </a:txBody>
                  <a:tcPr/>
                </a:tc>
                <a:tc>
                  <a:txBody>
                    <a:bodyPr/>
                    <a:lstStyle/>
                    <a:p>
                      <a:pPr marL="0" algn="ctr" defTabSz="914400" rtl="0" eaLnBrk="1" fontAlgn="b" latinLnBrk="0" hangingPunct="1"/>
                      <a:r>
                        <a:rPr lang="es-EC" sz="1200" b="0" i="0" u="none" strike="noStrike" kern="1200" cap="none" noProof="0" dirty="0">
                          <a:solidFill>
                            <a:schemeClr val="accent1">
                              <a:lumMod val="50000"/>
                            </a:schemeClr>
                          </a:solidFill>
                          <a:latin typeface="Arial" panose="020B0604020202020204" pitchFamily="34" charset="0"/>
                          <a:ea typeface="+mn-ea"/>
                          <a:cs typeface="Arial" panose="020B0604020202020204" pitchFamily="34" charset="0"/>
                        </a:rPr>
                        <a:t>10 años</a:t>
                      </a:r>
                    </a:p>
                  </a:txBody>
                  <a:tcPr/>
                </a:tc>
                <a:extLst>
                  <a:ext uri="{0D108BD9-81ED-4DB2-BD59-A6C34878D82A}">
                    <a16:rowId xmlns:a16="http://schemas.microsoft.com/office/drawing/2014/main" val="3083554015"/>
                  </a:ext>
                </a:extLst>
              </a:tr>
            </a:tbl>
          </a:graphicData>
        </a:graphic>
      </p:graphicFrame>
      <p:pic>
        <p:nvPicPr>
          <p:cNvPr id="1026" name="Picture 2" descr="Hoy 12 de Diciembre celebramos el Día de la Gastronomía, Productos y  Alimentos Saludables del Ecuador">
            <a:extLst>
              <a:ext uri="{FF2B5EF4-FFF2-40B4-BE49-F238E27FC236}">
                <a16:creationId xmlns:a16="http://schemas.microsoft.com/office/drawing/2014/main" id="{8AB07F84-DAE4-732B-99F5-8E6518EEA8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623" b="21721"/>
          <a:stretch/>
        </p:blipFill>
        <p:spPr bwMode="auto">
          <a:xfrm>
            <a:off x="1296611" y="1535460"/>
            <a:ext cx="4399070" cy="188110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Conector recto 11">
            <a:extLst>
              <a:ext uri="{FF2B5EF4-FFF2-40B4-BE49-F238E27FC236}">
                <a16:creationId xmlns:a16="http://schemas.microsoft.com/office/drawing/2014/main" id="{25EBF92D-84D0-A88A-9838-C259E3332D66}"/>
              </a:ext>
            </a:extLst>
          </p:cNvPr>
          <p:cNvCxnSpPr/>
          <p:nvPr/>
        </p:nvCxnSpPr>
        <p:spPr>
          <a:xfrm>
            <a:off x="6286500" y="1689365"/>
            <a:ext cx="0" cy="4947424"/>
          </a:xfrm>
          <a:prstGeom prst="line">
            <a:avLst/>
          </a:prstGeom>
          <a:ln w="28575">
            <a:solidFill>
              <a:srgbClr val="4C3DA8"/>
            </a:solidFill>
            <a:prstDash val="lgDash"/>
          </a:ln>
        </p:spPr>
        <p:style>
          <a:lnRef idx="1">
            <a:schemeClr val="accent1"/>
          </a:lnRef>
          <a:fillRef idx="0">
            <a:schemeClr val="accent1"/>
          </a:fillRef>
          <a:effectRef idx="0">
            <a:schemeClr val="accent1"/>
          </a:effectRef>
          <a:fontRef idx="minor">
            <a:schemeClr val="tx1"/>
          </a:fontRef>
        </p:style>
      </p:cxnSp>
      <p:pic>
        <p:nvPicPr>
          <p:cNvPr id="15" name="Imagen 14">
            <a:extLst>
              <a:ext uri="{FF2B5EF4-FFF2-40B4-BE49-F238E27FC236}">
                <a16:creationId xmlns:a16="http://schemas.microsoft.com/office/drawing/2014/main" id="{9A0DBEFF-FF58-39EC-0920-9D7BEAAA1FBB}"/>
              </a:ext>
            </a:extLst>
          </p:cNvPr>
          <p:cNvPicPr>
            <a:picLocks noChangeAspect="1"/>
          </p:cNvPicPr>
          <p:nvPr/>
        </p:nvPicPr>
        <p:blipFill rotWithShape="1">
          <a:blip r:embed="rId4"/>
          <a:srcRect t="14771" b="30538"/>
          <a:stretch/>
        </p:blipFill>
        <p:spPr>
          <a:xfrm>
            <a:off x="6962871" y="1488543"/>
            <a:ext cx="4183825" cy="1523855"/>
          </a:xfrm>
          <a:prstGeom prst="rect">
            <a:avLst/>
          </a:prstGeom>
        </p:spPr>
      </p:pic>
    </p:spTree>
    <p:extLst>
      <p:ext uri="{BB962C8B-B14F-4D97-AF65-F5344CB8AC3E}">
        <p14:creationId xmlns:p14="http://schemas.microsoft.com/office/powerpoint/2010/main" val="39648299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anim calcmode="lin" valueType="num">
                                      <p:cBhvr>
                                        <p:cTn id="8" dur="2000" fill="hold"/>
                                        <p:tgtEl>
                                          <p:spTgt spid="10"/>
                                        </p:tgtEl>
                                        <p:attrNameLst>
                                          <p:attrName>ppt_x</p:attrName>
                                        </p:attrNameLst>
                                      </p:cBhvr>
                                      <p:tavLst>
                                        <p:tav tm="0">
                                          <p:val>
                                            <p:strVal val="#ppt_x"/>
                                          </p:val>
                                        </p:tav>
                                        <p:tav tm="100000">
                                          <p:val>
                                            <p:strVal val="#ppt_x"/>
                                          </p:val>
                                        </p:tav>
                                      </p:tavLst>
                                    </p:anim>
                                    <p:anim calcmode="lin" valueType="num">
                                      <p:cBhvr>
                                        <p:cTn id="9" dur="2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anim calcmode="lin" valueType="num">
                                      <p:cBhvr>
                                        <p:cTn id="14" dur="2000" fill="hold"/>
                                        <p:tgtEl>
                                          <p:spTgt spid="11"/>
                                        </p:tgtEl>
                                        <p:attrNameLst>
                                          <p:attrName>ppt_x</p:attrName>
                                        </p:attrNameLst>
                                      </p:cBhvr>
                                      <p:tavLst>
                                        <p:tav tm="0">
                                          <p:val>
                                            <p:strVal val="#ppt_x"/>
                                          </p:val>
                                        </p:tav>
                                        <p:tav tm="100000">
                                          <p:val>
                                            <p:strVal val="#ppt_x"/>
                                          </p:val>
                                        </p:tav>
                                      </p:tavLst>
                                    </p:anim>
                                    <p:anim calcmode="lin" valueType="num">
                                      <p:cBhvr>
                                        <p:cTn id="15" dur="2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77446" y="170948"/>
            <a:ext cx="11057354" cy="954107"/>
          </a:xfrm>
          <a:prstGeom prst="rect">
            <a:avLst/>
          </a:prstGeom>
          <a:noFill/>
        </p:spPr>
        <p:txBody>
          <a:bodyPr wrap="square" rtlCol="0">
            <a:spAutoFit/>
          </a:bodyPr>
          <a:lstStyle/>
          <a:p>
            <a:pPr eaLnBrk="0" fontAlgn="base" hangingPunct="0">
              <a:spcBef>
                <a:spcPct val="0"/>
              </a:spcBef>
              <a:spcAft>
                <a:spcPct val="0"/>
              </a:spcAft>
            </a:pPr>
            <a:r>
              <a:rPr lang="es-EC" sz="2800" b="1" noProof="0" dirty="0">
                <a:solidFill>
                  <a:srgbClr val="4C3DA8"/>
                </a:solidFill>
                <a:latin typeface="Arial" panose="020B0604020202020204" pitchFamily="34" charset="0"/>
                <a:cs typeface="Arial" panose="020B0604020202020204" pitchFamily="34" charset="0"/>
              </a:rPr>
              <a:t>Permite </a:t>
            </a:r>
            <a:r>
              <a:rPr lang="es-EC" sz="2800" b="1" noProof="0" dirty="0">
                <a:solidFill>
                  <a:srgbClr val="4C3DA8"/>
                </a:solidFill>
                <a:cs typeface="Arial" panose="020B0604020202020204" pitchFamily="34" charset="0"/>
              </a:rPr>
              <a:t>el </a:t>
            </a:r>
            <a:r>
              <a:rPr lang="es-EC" sz="2800" b="1" noProof="0" dirty="0">
                <a:solidFill>
                  <a:srgbClr val="4C3DA8"/>
                </a:solidFill>
                <a:latin typeface="Arial" panose="020B0604020202020204" pitchFamily="34" charset="0"/>
                <a:cs typeface="Arial" panose="020B0604020202020204" pitchFamily="34" charset="0"/>
              </a:rPr>
              <a:t>acceso en mejores condiciones a bienes de capital, insumos y materias primas </a:t>
            </a:r>
            <a:endParaRPr kumimoji="0" lang="es-EC" sz="2800" b="1" i="0" u="none" strike="noStrike" kern="1200" cap="none" spc="0" normalizeH="0" baseline="0" noProof="0" dirty="0">
              <a:ln>
                <a:noFill/>
              </a:ln>
              <a:solidFill>
                <a:srgbClr val="4C3DA8"/>
              </a:solidFill>
              <a:effectLst/>
              <a:uLnTx/>
              <a:uFillTx/>
              <a:latin typeface="Arial" panose="020B0604020202020204" pitchFamily="34" charset="0"/>
              <a:ea typeface="+mn-ea"/>
              <a:cs typeface="Arial" panose="020B0604020202020204" pitchFamily="34" charset="0"/>
            </a:endParaRPr>
          </a:p>
        </p:txBody>
      </p:sp>
      <p:sp>
        <p:nvSpPr>
          <p:cNvPr id="8" name="Rectángulo 7">
            <a:extLst>
              <a:ext uri="{FF2B5EF4-FFF2-40B4-BE49-F238E27FC236}">
                <a16:creationId xmlns:a16="http://schemas.microsoft.com/office/drawing/2014/main" id="{929A8874-DD7E-C443-A545-D31181599F7A}"/>
              </a:ext>
            </a:extLst>
          </p:cNvPr>
          <p:cNvSpPr/>
          <p:nvPr/>
        </p:nvSpPr>
        <p:spPr>
          <a:xfrm>
            <a:off x="1693852" y="1627919"/>
            <a:ext cx="3962447" cy="4431983"/>
          </a:xfrm>
          <a:prstGeom prst="rect">
            <a:avLst/>
          </a:prstGeom>
        </p:spPr>
        <p:txBody>
          <a:bodyPr wrap="square">
            <a:spAutoFit/>
          </a:bodyPr>
          <a:lstStyle/>
          <a:p>
            <a:endParaRPr lang="es-EC" sz="1800" b="1" noProof="0" dirty="0">
              <a:solidFill>
                <a:schemeClr val="tx2">
                  <a:lumMod val="75000"/>
                </a:schemeClr>
              </a:solidFill>
            </a:endParaRPr>
          </a:p>
          <a:p>
            <a:r>
              <a:rPr lang="es-EC" sz="1800" b="1" noProof="0" dirty="0">
                <a:solidFill>
                  <a:schemeClr val="tx2">
                    <a:lumMod val="75000"/>
                  </a:schemeClr>
                </a:solidFill>
              </a:rPr>
              <a:t>93,8% de importaciones desde Canadá constituyen materias primas (el 49% se concentra en trigo), bienes de capital y combustibles</a:t>
            </a:r>
          </a:p>
          <a:p>
            <a:endParaRPr lang="es-EC" sz="1800" b="1" noProof="0" dirty="0">
              <a:solidFill>
                <a:schemeClr val="tx2">
                  <a:lumMod val="75000"/>
                </a:schemeClr>
              </a:solidFill>
            </a:endParaRPr>
          </a:p>
          <a:p>
            <a:endParaRPr lang="es-EC" sz="1800" b="1" noProof="0" dirty="0">
              <a:solidFill>
                <a:schemeClr val="tx2">
                  <a:lumMod val="75000"/>
                </a:schemeClr>
              </a:solidFill>
            </a:endParaRPr>
          </a:p>
          <a:p>
            <a:r>
              <a:rPr lang="es-EC" sz="1800" b="1" noProof="0" dirty="0">
                <a:solidFill>
                  <a:schemeClr val="tx2">
                    <a:lumMod val="75000"/>
                  </a:schemeClr>
                </a:solidFill>
              </a:rPr>
              <a:t>Principales Bienes de Consumo que se importa de Canadá:</a:t>
            </a:r>
          </a:p>
          <a:p>
            <a:r>
              <a:rPr lang="es-EC" sz="1800" noProof="0" dirty="0">
                <a:solidFill>
                  <a:schemeClr val="tx2">
                    <a:lumMod val="75000"/>
                  </a:schemeClr>
                </a:solidFill>
              </a:rPr>
              <a:t>Helicópteros, Equipos de transmisión de datos, Drones, Generadores diésel</a:t>
            </a:r>
          </a:p>
          <a:p>
            <a:r>
              <a:rPr lang="es-EC" sz="1200" i="1" noProof="0" dirty="0">
                <a:solidFill>
                  <a:schemeClr val="tx2">
                    <a:lumMod val="75000"/>
                  </a:schemeClr>
                </a:solidFill>
              </a:rPr>
              <a:t>Del total de importaciones, el 6% constituyen Bienes de Consumo, que el mercado nacional depende principalmente de las importaciones para abastecer su demanda.</a:t>
            </a:r>
          </a:p>
        </p:txBody>
      </p:sp>
      <p:pic>
        <p:nvPicPr>
          <p:cNvPr id="4" name="Imagen 3">
            <a:extLst>
              <a:ext uri="{FF2B5EF4-FFF2-40B4-BE49-F238E27FC236}">
                <a16:creationId xmlns:a16="http://schemas.microsoft.com/office/drawing/2014/main" id="{488EA5C3-B7F5-0E93-CEE8-F5714C35A8CF}"/>
              </a:ext>
            </a:extLst>
          </p:cNvPr>
          <p:cNvPicPr>
            <a:picLocks noChangeAspect="1"/>
          </p:cNvPicPr>
          <p:nvPr/>
        </p:nvPicPr>
        <p:blipFill>
          <a:blip r:embed="rId3"/>
          <a:stretch>
            <a:fillRect/>
          </a:stretch>
        </p:blipFill>
        <p:spPr>
          <a:xfrm>
            <a:off x="266392" y="1655093"/>
            <a:ext cx="1065482" cy="1065482"/>
          </a:xfrm>
          <a:prstGeom prst="rect">
            <a:avLst/>
          </a:prstGeom>
        </p:spPr>
      </p:pic>
      <p:cxnSp>
        <p:nvCxnSpPr>
          <p:cNvPr id="9" name="Conector recto 8">
            <a:extLst>
              <a:ext uri="{FF2B5EF4-FFF2-40B4-BE49-F238E27FC236}">
                <a16:creationId xmlns:a16="http://schemas.microsoft.com/office/drawing/2014/main" id="{E9F5CB2F-79CE-BB4F-E73D-A03355ABDC06}"/>
              </a:ext>
            </a:extLst>
          </p:cNvPr>
          <p:cNvCxnSpPr>
            <a:cxnSpLocks/>
            <a:stCxn id="4" idx="2"/>
          </p:cNvCxnSpPr>
          <p:nvPr/>
        </p:nvCxnSpPr>
        <p:spPr>
          <a:xfrm>
            <a:off x="799133" y="2720575"/>
            <a:ext cx="532741" cy="2799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C910B116-2BE9-7125-55CD-C4A872B247E7}"/>
              </a:ext>
            </a:extLst>
          </p:cNvPr>
          <p:cNvCxnSpPr/>
          <p:nvPr/>
        </p:nvCxnSpPr>
        <p:spPr>
          <a:xfrm>
            <a:off x="1670699" y="3413405"/>
            <a:ext cx="332662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60BA369-BE3A-3F30-6AE2-169C2E8F76E2}"/>
              </a:ext>
            </a:extLst>
          </p:cNvPr>
          <p:cNvCxnSpPr/>
          <p:nvPr/>
        </p:nvCxnSpPr>
        <p:spPr>
          <a:xfrm>
            <a:off x="893310" y="5221226"/>
            <a:ext cx="532741" cy="279957"/>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5" name="Imagen 14">
            <a:extLst>
              <a:ext uri="{FF2B5EF4-FFF2-40B4-BE49-F238E27FC236}">
                <a16:creationId xmlns:a16="http://schemas.microsoft.com/office/drawing/2014/main" id="{805E690C-C7D6-BF22-5F33-FC27E00B6BF7}"/>
              </a:ext>
            </a:extLst>
          </p:cNvPr>
          <p:cNvPicPr>
            <a:picLocks noChangeAspect="1"/>
          </p:cNvPicPr>
          <p:nvPr/>
        </p:nvPicPr>
        <p:blipFill>
          <a:blip r:embed="rId4"/>
          <a:stretch>
            <a:fillRect/>
          </a:stretch>
        </p:blipFill>
        <p:spPr>
          <a:xfrm>
            <a:off x="261961" y="3676953"/>
            <a:ext cx="1309255" cy="1309255"/>
          </a:xfrm>
          <a:prstGeom prst="rect">
            <a:avLst/>
          </a:prstGeom>
        </p:spPr>
      </p:pic>
      <p:graphicFrame>
        <p:nvGraphicFramePr>
          <p:cNvPr id="10" name="Gráfico 9">
            <a:extLst>
              <a:ext uri="{FF2B5EF4-FFF2-40B4-BE49-F238E27FC236}">
                <a16:creationId xmlns:a16="http://schemas.microsoft.com/office/drawing/2014/main" id="{61145FEC-833D-40E0-AA5E-B32EE5C6EE7A}"/>
              </a:ext>
            </a:extLst>
          </p:cNvPr>
          <p:cNvGraphicFramePr>
            <a:graphicFrameLocks/>
          </p:cNvGraphicFramePr>
          <p:nvPr>
            <p:extLst>
              <p:ext uri="{D42A27DB-BD31-4B8C-83A1-F6EECF244321}">
                <p14:modId xmlns:p14="http://schemas.microsoft.com/office/powerpoint/2010/main" val="1954113858"/>
              </p:ext>
            </p:extLst>
          </p:nvPr>
        </p:nvGraphicFramePr>
        <p:xfrm>
          <a:off x="6018278" y="810228"/>
          <a:ext cx="5907330" cy="4896092"/>
        </p:xfrm>
        <a:graphic>
          <a:graphicData uri="http://schemas.openxmlformats.org/drawingml/2006/chart">
            <c:chart xmlns:c="http://schemas.openxmlformats.org/drawingml/2006/chart" xmlns:r="http://schemas.openxmlformats.org/officeDocument/2006/relationships" r:id="rId5"/>
          </a:graphicData>
        </a:graphic>
      </p:graphicFrame>
      <p:sp>
        <p:nvSpPr>
          <p:cNvPr id="13" name="CuadroTexto 12">
            <a:extLst>
              <a:ext uri="{FF2B5EF4-FFF2-40B4-BE49-F238E27FC236}">
                <a16:creationId xmlns:a16="http://schemas.microsoft.com/office/drawing/2014/main" id="{D79BCA0F-0211-9A01-494C-7E44351355C4}"/>
              </a:ext>
            </a:extLst>
          </p:cNvPr>
          <p:cNvSpPr txBox="1"/>
          <p:nvPr/>
        </p:nvSpPr>
        <p:spPr>
          <a:xfrm>
            <a:off x="6535703" y="5751034"/>
            <a:ext cx="1736202" cy="507831"/>
          </a:xfrm>
          <a:prstGeom prst="rect">
            <a:avLst/>
          </a:prstGeom>
          <a:noFill/>
        </p:spPr>
        <p:txBody>
          <a:bodyPr wrap="square" rtlCol="0">
            <a:spAutoFit/>
          </a:bodyPr>
          <a:lstStyle/>
          <a:p>
            <a:pPr rtl="0">
              <a:defRPr sz="1200" b="1" i="0" u="none" strike="noStrike" kern="1200" spc="0" baseline="0">
                <a:solidFill>
                  <a:srgbClr val="000000">
                    <a:lumMod val="65000"/>
                    <a:lumOff val="35000"/>
                  </a:srgbClr>
                </a:solidFill>
                <a:latin typeface="+mj-lt"/>
                <a:ea typeface="+mn-ea"/>
                <a:cs typeface="+mn-cs"/>
              </a:defRPr>
            </a:pPr>
            <a:r>
              <a:rPr lang="es-EC" sz="900" i="0" baseline="0" noProof="0" dirty="0">
                <a:effectLst/>
                <a:latin typeface="+mj-lt"/>
              </a:rPr>
              <a:t>Periodo: 2019-2023 </a:t>
            </a:r>
            <a:endParaRPr lang="es-EC" sz="900" noProof="0" dirty="0">
              <a:effectLst/>
              <a:latin typeface="+mj-lt"/>
            </a:endParaRPr>
          </a:p>
          <a:p>
            <a:pPr rtl="0">
              <a:defRPr sz="1200" b="1" i="0" u="none" strike="noStrike" kern="1200" spc="0" baseline="0">
                <a:solidFill>
                  <a:srgbClr val="000000">
                    <a:lumMod val="65000"/>
                    <a:lumOff val="35000"/>
                  </a:srgbClr>
                </a:solidFill>
                <a:latin typeface="+mj-lt"/>
                <a:ea typeface="+mn-ea"/>
                <a:cs typeface="+mn-cs"/>
              </a:defRPr>
            </a:pPr>
            <a:r>
              <a:rPr lang="es-EC" sz="900" i="0" baseline="0" noProof="0" dirty="0">
                <a:effectLst/>
                <a:latin typeface="+mj-lt"/>
              </a:rPr>
              <a:t>Unidad: USD miles</a:t>
            </a:r>
            <a:endParaRPr lang="es-EC" sz="900" noProof="0" dirty="0">
              <a:effectLst/>
              <a:latin typeface="+mj-lt"/>
            </a:endParaRPr>
          </a:p>
          <a:p>
            <a:endParaRPr lang="es-EC" sz="900" noProof="0" dirty="0"/>
          </a:p>
        </p:txBody>
      </p:sp>
    </p:spTree>
    <p:extLst>
      <p:ext uri="{BB962C8B-B14F-4D97-AF65-F5344CB8AC3E}">
        <p14:creationId xmlns:p14="http://schemas.microsoft.com/office/powerpoint/2010/main" val="206772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pic>
        <p:nvPicPr>
          <p:cNvPr id="4" name="Imagen 3">
            <a:extLst>
              <a:ext uri="{FF2B5EF4-FFF2-40B4-BE49-F238E27FC236}">
                <a16:creationId xmlns:a16="http://schemas.microsoft.com/office/drawing/2014/main" id="{D0DE863D-F852-244D-B184-A79F00C52D83}"/>
              </a:ext>
            </a:extLst>
          </p:cNvPr>
          <p:cNvPicPr>
            <a:picLocks noChangeAspect="1"/>
          </p:cNvPicPr>
          <p:nvPr/>
        </p:nvPicPr>
        <p:blipFill rotWithShape="1">
          <a:blip r:embed="rId3">
            <a:duotone>
              <a:schemeClr val="accent1">
                <a:shade val="45000"/>
                <a:satMod val="135000"/>
              </a:schemeClr>
              <a:prstClr val="white"/>
            </a:duotone>
            <a:extLst>
              <a:ext uri="{BEBA8EAE-BF5A-486C-A8C5-ECC9F3942E4B}">
                <a14:imgProps xmlns:a14="http://schemas.microsoft.com/office/drawing/2010/main">
                  <a14:imgLayer>
                    <a14:imgEffect>
                      <a14:saturation sat="66000"/>
                    </a14:imgEffect>
                  </a14:imgLayer>
                </a14:imgProps>
              </a:ext>
            </a:extLst>
          </a:blip>
          <a:srcRect l="14066" t="11175" r="4983" b="4323"/>
          <a:stretch/>
        </p:blipFill>
        <p:spPr>
          <a:xfrm>
            <a:off x="2529992" y="1043209"/>
            <a:ext cx="9061154" cy="5315052"/>
          </a:xfrm>
          <a:prstGeom prst="rect">
            <a:avLst/>
          </a:prstGeom>
        </p:spPr>
      </p:pic>
      <p:pic>
        <p:nvPicPr>
          <p:cNvPr id="14" name="Imagen 13">
            <a:extLst>
              <a:ext uri="{FF2B5EF4-FFF2-40B4-BE49-F238E27FC236}">
                <a16:creationId xmlns:a16="http://schemas.microsoft.com/office/drawing/2014/main" id="{56CA8A2B-C44E-51F0-23C1-E8D739A7A2D9}"/>
              </a:ext>
            </a:extLst>
          </p:cNvPr>
          <p:cNvPicPr>
            <a:picLocks noChangeAspect="1"/>
          </p:cNvPicPr>
          <p:nvPr/>
        </p:nvPicPr>
        <p:blipFill>
          <a:blip r:embed="rId4"/>
          <a:stretch>
            <a:fillRect/>
          </a:stretch>
        </p:blipFill>
        <p:spPr>
          <a:xfrm>
            <a:off x="621244" y="818386"/>
            <a:ext cx="2667645" cy="5727989"/>
          </a:xfrm>
          <a:prstGeom prst="rect">
            <a:avLst/>
          </a:prstGeom>
        </p:spPr>
      </p:pic>
      <p:sp>
        <p:nvSpPr>
          <p:cNvPr id="295" name="Google Shape;295;p30"/>
          <p:cNvSpPr txBox="1"/>
          <p:nvPr/>
        </p:nvSpPr>
        <p:spPr>
          <a:xfrm>
            <a:off x="640999" y="295207"/>
            <a:ext cx="8921170"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12D5A"/>
              </a:buClr>
              <a:buSzPts val="3200"/>
              <a:buFont typeface="Calibri"/>
              <a:buNone/>
            </a:pPr>
            <a:r>
              <a:rPr lang="es-EC" sz="2800" b="1" noProof="0" dirty="0">
                <a:solidFill>
                  <a:srgbClr val="4C3DA8"/>
                </a:solidFill>
                <a:latin typeface="Arial" panose="020B0604020202020204" pitchFamily="34" charset="0"/>
                <a:ea typeface="Calibri"/>
                <a:cs typeface="Arial" panose="020B0604020202020204" pitchFamily="34" charset="0"/>
                <a:sym typeface="Calibri"/>
              </a:rPr>
              <a:t>Ecuador logró precautelar sus intereses</a:t>
            </a:r>
            <a:endParaRPr lang="es-EC" sz="2800" b="1" i="0" u="none" strike="noStrike" cap="none" noProof="0" dirty="0">
              <a:solidFill>
                <a:srgbClr val="4C3DA8"/>
              </a:solidFill>
              <a:latin typeface="Arial" panose="020B0604020202020204" pitchFamily="34" charset="0"/>
              <a:ea typeface="Calibri"/>
              <a:cs typeface="Arial" panose="020B0604020202020204" pitchFamily="34" charset="0"/>
              <a:sym typeface="Calibri"/>
            </a:endParaRPr>
          </a:p>
        </p:txBody>
      </p:sp>
      <p:sp>
        <p:nvSpPr>
          <p:cNvPr id="2" name="CuadroTexto 1">
            <a:extLst>
              <a:ext uri="{FF2B5EF4-FFF2-40B4-BE49-F238E27FC236}">
                <a16:creationId xmlns:a16="http://schemas.microsoft.com/office/drawing/2014/main" id="{55770D77-D51C-0B4C-9E99-D954B0F3C4BE}"/>
              </a:ext>
            </a:extLst>
          </p:cNvPr>
          <p:cNvSpPr txBox="1"/>
          <p:nvPr/>
        </p:nvSpPr>
        <p:spPr>
          <a:xfrm>
            <a:off x="2529992" y="1214555"/>
            <a:ext cx="8696619" cy="646331"/>
          </a:xfrm>
          <a:prstGeom prst="rect">
            <a:avLst/>
          </a:prstGeom>
          <a:noFill/>
        </p:spPr>
        <p:txBody>
          <a:bodyPr wrap="square" rtlCol="0">
            <a:spAutoFit/>
          </a:bodyPr>
          <a:lstStyle/>
          <a:p>
            <a:r>
              <a:rPr lang="es-EC" sz="1800" noProof="0" dirty="0">
                <a:solidFill>
                  <a:schemeClr val="tx2">
                    <a:lumMod val="75000"/>
                  </a:schemeClr>
                </a:solidFill>
              </a:rPr>
              <a:t>Preserva derecho a establecer normativa nacional que garantice salud, calidad y protección medio ambiente y proteja salud y vida de personas, animales y plantas</a:t>
            </a:r>
          </a:p>
        </p:txBody>
      </p:sp>
      <p:sp>
        <p:nvSpPr>
          <p:cNvPr id="6" name="CuadroTexto 5">
            <a:extLst>
              <a:ext uri="{FF2B5EF4-FFF2-40B4-BE49-F238E27FC236}">
                <a16:creationId xmlns:a16="http://schemas.microsoft.com/office/drawing/2014/main" id="{08FBCD23-398C-2347-B77B-FD9FD95E8903}"/>
              </a:ext>
            </a:extLst>
          </p:cNvPr>
          <p:cNvSpPr txBox="1"/>
          <p:nvPr/>
        </p:nvSpPr>
        <p:spPr>
          <a:xfrm>
            <a:off x="3345700" y="2412398"/>
            <a:ext cx="8571610" cy="369332"/>
          </a:xfrm>
          <a:prstGeom prst="rect">
            <a:avLst/>
          </a:prstGeom>
          <a:noFill/>
        </p:spPr>
        <p:txBody>
          <a:bodyPr wrap="square" rtlCol="0">
            <a:spAutoFit/>
          </a:bodyPr>
          <a:lstStyle/>
          <a:p>
            <a:r>
              <a:rPr lang="es-EC" sz="1800" noProof="0" dirty="0">
                <a:solidFill>
                  <a:schemeClr val="tx2">
                    <a:lumMod val="75000"/>
                  </a:schemeClr>
                </a:solidFill>
              </a:rPr>
              <a:t>Prohibición de importación de bienes usados</a:t>
            </a:r>
          </a:p>
        </p:txBody>
      </p:sp>
      <p:sp>
        <p:nvSpPr>
          <p:cNvPr id="7" name="CuadroTexto 6">
            <a:extLst>
              <a:ext uri="{FF2B5EF4-FFF2-40B4-BE49-F238E27FC236}">
                <a16:creationId xmlns:a16="http://schemas.microsoft.com/office/drawing/2014/main" id="{E0017BC1-29DF-9745-9DBB-74AE891B422A}"/>
              </a:ext>
            </a:extLst>
          </p:cNvPr>
          <p:cNvSpPr txBox="1"/>
          <p:nvPr/>
        </p:nvSpPr>
        <p:spPr>
          <a:xfrm>
            <a:off x="2864901" y="3359215"/>
            <a:ext cx="8352514" cy="646331"/>
          </a:xfrm>
          <a:prstGeom prst="rect">
            <a:avLst/>
          </a:prstGeom>
          <a:noFill/>
        </p:spPr>
        <p:txBody>
          <a:bodyPr wrap="square" rtlCol="0">
            <a:spAutoFit/>
          </a:bodyPr>
          <a:lstStyle/>
          <a:p>
            <a:r>
              <a:rPr lang="es-EC" sz="1800" noProof="0" dirty="0">
                <a:solidFill>
                  <a:schemeClr val="tx2">
                    <a:lumMod val="75000"/>
                  </a:schemeClr>
                </a:solidFill>
              </a:rPr>
              <a:t>Creación del </a:t>
            </a:r>
            <a:r>
              <a:rPr lang="es-EC" sz="1800" b="1" noProof="0" dirty="0">
                <a:solidFill>
                  <a:schemeClr val="tx2">
                    <a:lumMod val="75000"/>
                  </a:schemeClr>
                </a:solidFill>
              </a:rPr>
              <a:t>Subcomité de Acceso a mercados</a:t>
            </a:r>
            <a:r>
              <a:rPr lang="es-EC" sz="1800" noProof="0" dirty="0">
                <a:solidFill>
                  <a:schemeClr val="tx2">
                    <a:lumMod val="75000"/>
                  </a:schemeClr>
                </a:solidFill>
              </a:rPr>
              <a:t>, para facilitar el intercambio de comercio bilateral y solventar cualquier alerta. </a:t>
            </a:r>
          </a:p>
        </p:txBody>
      </p:sp>
      <p:sp>
        <p:nvSpPr>
          <p:cNvPr id="8" name="CuadroTexto 7">
            <a:extLst>
              <a:ext uri="{FF2B5EF4-FFF2-40B4-BE49-F238E27FC236}">
                <a16:creationId xmlns:a16="http://schemas.microsoft.com/office/drawing/2014/main" id="{89B0A751-6FEF-C745-9B12-995600FA1E3B}"/>
              </a:ext>
            </a:extLst>
          </p:cNvPr>
          <p:cNvSpPr txBox="1"/>
          <p:nvPr/>
        </p:nvSpPr>
        <p:spPr>
          <a:xfrm>
            <a:off x="3345700" y="4363125"/>
            <a:ext cx="7880912" cy="830997"/>
          </a:xfrm>
          <a:prstGeom prst="rect">
            <a:avLst/>
          </a:prstGeom>
          <a:noFill/>
        </p:spPr>
        <p:txBody>
          <a:bodyPr wrap="square" rtlCol="0">
            <a:spAutoFit/>
          </a:bodyPr>
          <a:lstStyle/>
          <a:p>
            <a:r>
              <a:rPr lang="es-EC" sz="1600" noProof="0" dirty="0">
                <a:solidFill>
                  <a:schemeClr val="tx2">
                    <a:lumMod val="75000"/>
                  </a:schemeClr>
                </a:solidFill>
              </a:rPr>
              <a:t>Establecimiento de un </a:t>
            </a:r>
            <a:r>
              <a:rPr lang="es-EC" sz="1600" b="1" noProof="0" dirty="0">
                <a:solidFill>
                  <a:schemeClr val="tx2">
                    <a:lumMod val="75000"/>
                  </a:schemeClr>
                </a:solidFill>
              </a:rPr>
              <a:t>Subcomité Agricultura</a:t>
            </a:r>
            <a:r>
              <a:rPr lang="es-EC" sz="1600" noProof="0" dirty="0">
                <a:solidFill>
                  <a:schemeClr val="tx2">
                    <a:lumMod val="75000"/>
                  </a:schemeClr>
                </a:solidFill>
              </a:rPr>
              <a:t>, con el compromiso de las Partes para COOPERACIÓN en áreas como desarrollo rural, tecnología, investigación y desarrollo, creación de capacidades y enfoques inclusivos del comercio</a:t>
            </a:r>
          </a:p>
        </p:txBody>
      </p:sp>
      <p:sp>
        <p:nvSpPr>
          <p:cNvPr id="9" name="CuadroTexto 8">
            <a:extLst>
              <a:ext uri="{FF2B5EF4-FFF2-40B4-BE49-F238E27FC236}">
                <a16:creationId xmlns:a16="http://schemas.microsoft.com/office/drawing/2014/main" id="{4E92A18C-E1BC-A649-9AAC-0F397EE61101}"/>
              </a:ext>
            </a:extLst>
          </p:cNvPr>
          <p:cNvSpPr txBox="1"/>
          <p:nvPr/>
        </p:nvSpPr>
        <p:spPr>
          <a:xfrm>
            <a:off x="2864901" y="5586941"/>
            <a:ext cx="8571609"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tabLst/>
              <a:defRPr/>
            </a:pPr>
            <a:r>
              <a:rPr lang="es-EC" sz="1800" noProof="0" dirty="0">
                <a:solidFill>
                  <a:schemeClr val="tx2">
                    <a:lumMod val="75000"/>
                  </a:schemeClr>
                </a:solidFill>
              </a:rPr>
              <a:t>Salvaguardia bilateral en caso de existir efectos negativos en la producción nacional posterior a la liberalización arancelaria aplicada.</a:t>
            </a:r>
          </a:p>
        </p:txBody>
      </p:sp>
      <p:pic>
        <p:nvPicPr>
          <p:cNvPr id="3" name="Imagen 2">
            <a:extLst>
              <a:ext uri="{FF2B5EF4-FFF2-40B4-BE49-F238E27FC236}">
                <a16:creationId xmlns:a16="http://schemas.microsoft.com/office/drawing/2014/main" id="{BE4AFC5A-E3F6-E543-B6C9-A9C19B12452B}"/>
              </a:ext>
            </a:extLst>
          </p:cNvPr>
          <p:cNvPicPr>
            <a:picLocks noChangeAspect="1"/>
          </p:cNvPicPr>
          <p:nvPr/>
        </p:nvPicPr>
        <p:blipFill>
          <a:blip r:embed="rId5"/>
          <a:stretch>
            <a:fillRect/>
          </a:stretch>
        </p:blipFill>
        <p:spPr>
          <a:xfrm>
            <a:off x="1092481" y="1361966"/>
            <a:ext cx="564520" cy="564520"/>
          </a:xfrm>
          <a:prstGeom prst="rect">
            <a:avLst/>
          </a:prstGeom>
        </p:spPr>
      </p:pic>
      <p:pic>
        <p:nvPicPr>
          <p:cNvPr id="5" name="Imagen 4">
            <a:extLst>
              <a:ext uri="{FF2B5EF4-FFF2-40B4-BE49-F238E27FC236}">
                <a16:creationId xmlns:a16="http://schemas.microsoft.com/office/drawing/2014/main" id="{C551B730-F192-4F4E-AF5E-46FFB4DAD70A}"/>
              </a:ext>
            </a:extLst>
          </p:cNvPr>
          <p:cNvPicPr>
            <a:picLocks noChangeAspect="1"/>
          </p:cNvPicPr>
          <p:nvPr/>
        </p:nvPicPr>
        <p:blipFill>
          <a:blip r:embed="rId6"/>
          <a:stretch>
            <a:fillRect/>
          </a:stretch>
        </p:blipFill>
        <p:spPr>
          <a:xfrm>
            <a:off x="2213004" y="2326014"/>
            <a:ext cx="578544" cy="578544"/>
          </a:xfrm>
          <a:prstGeom prst="rect">
            <a:avLst/>
          </a:prstGeom>
        </p:spPr>
      </p:pic>
      <p:pic>
        <p:nvPicPr>
          <p:cNvPr id="10" name="Imagen 9">
            <a:extLst>
              <a:ext uri="{FF2B5EF4-FFF2-40B4-BE49-F238E27FC236}">
                <a16:creationId xmlns:a16="http://schemas.microsoft.com/office/drawing/2014/main" id="{A5614E5C-A21F-204F-866C-9EB903128480}"/>
              </a:ext>
            </a:extLst>
          </p:cNvPr>
          <p:cNvPicPr>
            <a:picLocks noChangeAspect="1"/>
          </p:cNvPicPr>
          <p:nvPr/>
        </p:nvPicPr>
        <p:blipFill>
          <a:blip r:embed="rId7"/>
          <a:stretch>
            <a:fillRect/>
          </a:stretch>
        </p:blipFill>
        <p:spPr>
          <a:xfrm>
            <a:off x="2125931" y="2283585"/>
            <a:ext cx="663403" cy="663403"/>
          </a:xfrm>
          <a:prstGeom prst="rect">
            <a:avLst/>
          </a:prstGeom>
        </p:spPr>
      </p:pic>
      <p:pic>
        <p:nvPicPr>
          <p:cNvPr id="11" name="Imagen 10">
            <a:extLst>
              <a:ext uri="{FF2B5EF4-FFF2-40B4-BE49-F238E27FC236}">
                <a16:creationId xmlns:a16="http://schemas.microsoft.com/office/drawing/2014/main" id="{36793C60-5F0B-4940-87FE-E7F2CCB89122}"/>
              </a:ext>
            </a:extLst>
          </p:cNvPr>
          <p:cNvPicPr>
            <a:picLocks noChangeAspect="1"/>
          </p:cNvPicPr>
          <p:nvPr/>
        </p:nvPicPr>
        <p:blipFill>
          <a:blip r:embed="rId8"/>
          <a:stretch>
            <a:fillRect/>
          </a:stretch>
        </p:blipFill>
        <p:spPr>
          <a:xfrm flipH="1">
            <a:off x="1124663" y="3376759"/>
            <a:ext cx="580529" cy="580529"/>
          </a:xfrm>
          <a:prstGeom prst="rect">
            <a:avLst/>
          </a:prstGeom>
        </p:spPr>
      </p:pic>
      <p:pic>
        <p:nvPicPr>
          <p:cNvPr id="12" name="Imagen 11">
            <a:extLst>
              <a:ext uri="{FF2B5EF4-FFF2-40B4-BE49-F238E27FC236}">
                <a16:creationId xmlns:a16="http://schemas.microsoft.com/office/drawing/2014/main" id="{D95B5058-59F9-C748-80B4-94821A66B841}"/>
              </a:ext>
            </a:extLst>
          </p:cNvPr>
          <p:cNvPicPr>
            <a:picLocks noChangeAspect="1"/>
          </p:cNvPicPr>
          <p:nvPr/>
        </p:nvPicPr>
        <p:blipFill>
          <a:blip r:embed="rId9"/>
          <a:stretch>
            <a:fillRect/>
          </a:stretch>
        </p:blipFill>
        <p:spPr>
          <a:xfrm>
            <a:off x="2125813" y="4412186"/>
            <a:ext cx="663521" cy="663521"/>
          </a:xfrm>
          <a:prstGeom prst="rect">
            <a:avLst/>
          </a:prstGeom>
        </p:spPr>
      </p:pic>
      <p:pic>
        <p:nvPicPr>
          <p:cNvPr id="3074" name="Picture 2" descr="Logotipo de la marca de la fuente, protección de escudo, logo, microsoft  azure png | PNGEgg">
            <a:extLst>
              <a:ext uri="{FF2B5EF4-FFF2-40B4-BE49-F238E27FC236}">
                <a16:creationId xmlns:a16="http://schemas.microsoft.com/office/drawing/2014/main" id="{5F30D09B-C7F7-A08C-D6B8-12DB0EADE877}"/>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4734" b="94675" l="9732" r="89933">
                        <a14:foregroundMark x1="49664" y1="5325" x2="49664" y2="5325"/>
                        <a14:foregroundMark x1="51007" y1="94675" x2="51007" y2="94675"/>
                      </a14:backgroundRemoval>
                    </a14:imgEffect>
                  </a14:imgLayer>
                </a14:imgProps>
              </a:ext>
              <a:ext uri="{28A0092B-C50C-407E-A947-70E740481C1C}">
                <a14:useLocalDpi xmlns:a14="http://schemas.microsoft.com/office/drawing/2010/main" val="0"/>
              </a:ext>
            </a:extLst>
          </a:blip>
          <a:srcRect/>
          <a:stretch>
            <a:fillRect/>
          </a:stretch>
        </p:blipFill>
        <p:spPr bwMode="auto">
          <a:xfrm>
            <a:off x="818356" y="5407561"/>
            <a:ext cx="1193141" cy="6766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ubtitle 2">
            <a:extLst>
              <a:ext uri="{FF2B5EF4-FFF2-40B4-BE49-F238E27FC236}">
                <a16:creationId xmlns:a16="http://schemas.microsoft.com/office/drawing/2014/main" id="{A8CC4E12-5FC5-61E1-C65D-5313D3C4A049}"/>
              </a:ext>
            </a:extLst>
          </p:cNvPr>
          <p:cNvSpPr txBox="1">
            <a:spLocks noChangeArrowheads="1"/>
          </p:cNvSpPr>
          <p:nvPr/>
        </p:nvSpPr>
        <p:spPr bwMode="auto">
          <a:xfrm>
            <a:off x="752475" y="376080"/>
            <a:ext cx="109982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spcBef>
                <a:spcPct val="0"/>
              </a:spcBef>
              <a:buFontTx/>
              <a:buNone/>
            </a:pPr>
            <a:r>
              <a:rPr lang="es-EC" b="1" noProof="0" dirty="0">
                <a:solidFill>
                  <a:srgbClr val="4C3DA8"/>
                </a:solidFill>
              </a:rPr>
              <a:t>El Acuerdo tiene disciplinas técnicas que </a:t>
            </a:r>
            <a:r>
              <a:rPr lang="es-EC" b="1" u="sng" noProof="0" dirty="0">
                <a:solidFill>
                  <a:srgbClr val="4C3DA8"/>
                </a:solidFill>
              </a:rPr>
              <a:t>abordan barreras no arancelarias</a:t>
            </a:r>
            <a:r>
              <a:rPr lang="es-EC" b="1" noProof="0" dirty="0">
                <a:solidFill>
                  <a:srgbClr val="4C3DA8"/>
                </a:solidFill>
              </a:rPr>
              <a:t>:</a:t>
            </a:r>
          </a:p>
        </p:txBody>
      </p:sp>
      <p:sp>
        <p:nvSpPr>
          <p:cNvPr id="7" name="CuadroTexto 6">
            <a:extLst>
              <a:ext uri="{FF2B5EF4-FFF2-40B4-BE49-F238E27FC236}">
                <a16:creationId xmlns:a16="http://schemas.microsoft.com/office/drawing/2014/main" id="{7730F583-50E9-9D2B-8A73-4EA056B6FD2E}"/>
              </a:ext>
            </a:extLst>
          </p:cNvPr>
          <p:cNvSpPr txBox="1"/>
          <p:nvPr/>
        </p:nvSpPr>
        <p:spPr>
          <a:xfrm>
            <a:off x="649288" y="1441502"/>
            <a:ext cx="11101387" cy="368300"/>
          </a:xfrm>
          <a:prstGeom prst="rect">
            <a:avLst/>
          </a:prstGeom>
          <a:noFill/>
        </p:spPr>
        <p:txBody>
          <a:bodyPr>
            <a:spAutoFit/>
          </a:bodyPr>
          <a:lstStyle/>
          <a:p>
            <a:pPr eaLnBrk="1" fontAlgn="auto" hangingPunct="1">
              <a:spcBef>
                <a:spcPts val="0"/>
              </a:spcBef>
              <a:spcAft>
                <a:spcPts val="0"/>
              </a:spcAft>
              <a:tabLst>
                <a:tab pos="7543800" algn="l"/>
              </a:tabLst>
              <a:defRPr/>
            </a:pPr>
            <a:r>
              <a:rPr lang="es-EC" noProof="0" dirty="0">
                <a:solidFill>
                  <a:schemeClr val="tx1">
                    <a:lumMod val="50000"/>
                    <a:lumOff val="50000"/>
                  </a:schemeClr>
                </a:solidFill>
                <a:cs typeface="Arial" panose="020B0604020202020204" pitchFamily="34" charset="0"/>
              </a:rPr>
              <a:t>Medidas Sanitarias y Fitosanitarias, Obstáculos Técnicos al Comercio y Buenas Prácticas Regulatorias</a:t>
            </a:r>
          </a:p>
        </p:txBody>
      </p:sp>
      <p:pic>
        <p:nvPicPr>
          <p:cNvPr id="45060" name="Imagen 10">
            <a:extLst>
              <a:ext uri="{FF2B5EF4-FFF2-40B4-BE49-F238E27FC236}">
                <a16:creationId xmlns:a16="http://schemas.microsoft.com/office/drawing/2014/main" id="{687F5500-D9A6-AFE2-5590-AD320A06709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319088" y="1908680"/>
            <a:ext cx="11553825"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uadroTexto 11">
            <a:extLst>
              <a:ext uri="{FF2B5EF4-FFF2-40B4-BE49-F238E27FC236}">
                <a16:creationId xmlns:a16="http://schemas.microsoft.com/office/drawing/2014/main" id="{D7F2ACF5-53F7-79B4-C5B2-1320239D2889}"/>
              </a:ext>
            </a:extLst>
          </p:cNvPr>
          <p:cNvSpPr txBox="1"/>
          <p:nvPr/>
        </p:nvSpPr>
        <p:spPr>
          <a:xfrm>
            <a:off x="1418680" y="2936927"/>
            <a:ext cx="1608137" cy="584200"/>
          </a:xfrm>
          <a:prstGeom prst="rect">
            <a:avLst/>
          </a:prstGeom>
          <a:noFill/>
        </p:spPr>
        <p:txBody>
          <a:bodyPr>
            <a:spAutoFit/>
          </a:bodyPr>
          <a:lstStyle/>
          <a:p>
            <a:pPr algn="ctr" eaLnBrk="1" fontAlgn="auto" hangingPunct="1">
              <a:spcBef>
                <a:spcPts val="0"/>
              </a:spcBef>
              <a:spcAft>
                <a:spcPts val="0"/>
              </a:spcAft>
              <a:defRPr/>
            </a:pPr>
            <a:r>
              <a:rPr lang="es-EC" sz="3200" b="1" noProof="0" dirty="0">
                <a:solidFill>
                  <a:schemeClr val="accent1">
                    <a:lumMod val="75000"/>
                  </a:schemeClr>
                </a:solidFill>
                <a:cs typeface="Arial" panose="020B0604020202020204" pitchFamily="34" charset="0"/>
              </a:rPr>
              <a:t>MSF</a:t>
            </a:r>
          </a:p>
        </p:txBody>
      </p:sp>
      <p:sp>
        <p:nvSpPr>
          <p:cNvPr id="13" name="CuadroTexto 12">
            <a:extLst>
              <a:ext uri="{FF2B5EF4-FFF2-40B4-BE49-F238E27FC236}">
                <a16:creationId xmlns:a16="http://schemas.microsoft.com/office/drawing/2014/main" id="{7D09D88B-2956-9950-903A-4C83FA7F32CB}"/>
              </a:ext>
            </a:extLst>
          </p:cNvPr>
          <p:cNvSpPr txBox="1"/>
          <p:nvPr/>
        </p:nvSpPr>
        <p:spPr>
          <a:xfrm>
            <a:off x="5170124" y="2936927"/>
            <a:ext cx="1608137" cy="584200"/>
          </a:xfrm>
          <a:prstGeom prst="rect">
            <a:avLst/>
          </a:prstGeom>
          <a:noFill/>
        </p:spPr>
        <p:txBody>
          <a:bodyPr>
            <a:spAutoFit/>
          </a:bodyPr>
          <a:lstStyle/>
          <a:p>
            <a:pPr algn="ctr" eaLnBrk="1" fontAlgn="auto" hangingPunct="1">
              <a:spcBef>
                <a:spcPts val="0"/>
              </a:spcBef>
              <a:spcAft>
                <a:spcPts val="0"/>
              </a:spcAft>
              <a:defRPr/>
            </a:pPr>
            <a:r>
              <a:rPr lang="es-EC" sz="3200" b="1" noProof="0" dirty="0">
                <a:solidFill>
                  <a:schemeClr val="accent1">
                    <a:lumMod val="75000"/>
                  </a:schemeClr>
                </a:solidFill>
                <a:cs typeface="Arial" panose="020B0604020202020204" pitchFamily="34" charset="0"/>
              </a:rPr>
              <a:t>OTC</a:t>
            </a:r>
          </a:p>
        </p:txBody>
      </p:sp>
      <p:sp>
        <p:nvSpPr>
          <p:cNvPr id="14" name="CuadroTexto 13">
            <a:extLst>
              <a:ext uri="{FF2B5EF4-FFF2-40B4-BE49-F238E27FC236}">
                <a16:creationId xmlns:a16="http://schemas.microsoft.com/office/drawing/2014/main" id="{6D56FA25-BCEA-DAC3-0DE9-8D8E4BE0C8EF}"/>
              </a:ext>
            </a:extLst>
          </p:cNvPr>
          <p:cNvSpPr txBox="1"/>
          <p:nvPr/>
        </p:nvSpPr>
        <p:spPr>
          <a:xfrm>
            <a:off x="9103519" y="2936927"/>
            <a:ext cx="1608137" cy="584200"/>
          </a:xfrm>
          <a:prstGeom prst="rect">
            <a:avLst/>
          </a:prstGeom>
          <a:noFill/>
        </p:spPr>
        <p:txBody>
          <a:bodyPr>
            <a:spAutoFit/>
          </a:bodyPr>
          <a:lstStyle/>
          <a:p>
            <a:pPr algn="ctr" eaLnBrk="1" fontAlgn="auto" hangingPunct="1">
              <a:spcBef>
                <a:spcPts val="0"/>
              </a:spcBef>
              <a:spcAft>
                <a:spcPts val="0"/>
              </a:spcAft>
              <a:defRPr/>
            </a:pPr>
            <a:r>
              <a:rPr lang="es-EC" sz="3200" b="1" noProof="0" dirty="0">
                <a:solidFill>
                  <a:schemeClr val="accent1">
                    <a:lumMod val="75000"/>
                  </a:schemeClr>
                </a:solidFill>
                <a:cs typeface="Arial" panose="020B0604020202020204" pitchFamily="34" charset="0"/>
              </a:rPr>
              <a:t>BPR</a:t>
            </a:r>
          </a:p>
        </p:txBody>
      </p:sp>
      <p:sp>
        <p:nvSpPr>
          <p:cNvPr id="45064" name="CuadroTexto 14">
            <a:extLst>
              <a:ext uri="{FF2B5EF4-FFF2-40B4-BE49-F238E27FC236}">
                <a16:creationId xmlns:a16="http://schemas.microsoft.com/office/drawing/2014/main" id="{775921B5-4F04-E4DF-710D-B20AB0A80D1B}"/>
              </a:ext>
            </a:extLst>
          </p:cNvPr>
          <p:cNvSpPr txBox="1">
            <a:spLocks noChangeArrowheads="1"/>
          </p:cNvSpPr>
          <p:nvPr/>
        </p:nvSpPr>
        <p:spPr bwMode="auto">
          <a:xfrm>
            <a:off x="855663" y="4253694"/>
            <a:ext cx="2674937"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marL="0" indent="0" eaLnBrk="1" hangingPunct="1">
              <a:lnSpc>
                <a:spcPct val="100000"/>
              </a:lnSpc>
              <a:spcBef>
                <a:spcPct val="0"/>
              </a:spcBef>
              <a:buNone/>
            </a:pPr>
            <a:endParaRPr lang="es-EC" sz="1500" noProof="0" dirty="0">
              <a:solidFill>
                <a:schemeClr val="bg1"/>
              </a:solidFill>
              <a:cs typeface="Arial" panose="020B0604020202020204" pitchFamily="34" charset="0"/>
            </a:endParaRPr>
          </a:p>
          <a:p>
            <a:pPr eaLnBrk="1" hangingPunct="1">
              <a:lnSpc>
                <a:spcPct val="100000"/>
              </a:lnSpc>
              <a:spcBef>
                <a:spcPct val="0"/>
              </a:spcBef>
            </a:pPr>
            <a:r>
              <a:rPr lang="es-EC" sz="1500" noProof="0" dirty="0">
                <a:solidFill>
                  <a:schemeClr val="bg1"/>
                </a:solidFill>
                <a:cs typeface="Arial" panose="020B0604020202020204" pitchFamily="34" charset="0"/>
              </a:rPr>
              <a:t>Evaluación de Riesgo</a:t>
            </a:r>
          </a:p>
          <a:p>
            <a:pPr eaLnBrk="1" hangingPunct="1">
              <a:lnSpc>
                <a:spcPct val="100000"/>
              </a:lnSpc>
              <a:spcBef>
                <a:spcPct val="0"/>
              </a:spcBef>
            </a:pPr>
            <a:r>
              <a:rPr lang="es-EC" sz="1500" noProof="0" dirty="0">
                <a:solidFill>
                  <a:schemeClr val="bg1"/>
                </a:solidFill>
                <a:cs typeface="Arial" panose="020B0604020202020204" pitchFamily="34" charset="0"/>
              </a:rPr>
              <a:t>Transparencia</a:t>
            </a:r>
          </a:p>
          <a:p>
            <a:pPr eaLnBrk="1" hangingPunct="1">
              <a:lnSpc>
                <a:spcPct val="100000"/>
              </a:lnSpc>
              <a:spcBef>
                <a:spcPct val="0"/>
              </a:spcBef>
            </a:pPr>
            <a:r>
              <a:rPr lang="es-EC" sz="1500" noProof="0" dirty="0">
                <a:solidFill>
                  <a:schemeClr val="bg1"/>
                </a:solidFill>
                <a:cs typeface="Arial" panose="020B0604020202020204" pitchFamily="34" charset="0"/>
              </a:rPr>
              <a:t>Cooperación técnica</a:t>
            </a:r>
          </a:p>
          <a:p>
            <a:pPr eaLnBrk="1" hangingPunct="1">
              <a:lnSpc>
                <a:spcPct val="100000"/>
              </a:lnSpc>
              <a:spcBef>
                <a:spcPct val="0"/>
              </a:spcBef>
            </a:pPr>
            <a:endParaRPr lang="es-EC" sz="1500" noProof="0" dirty="0">
              <a:solidFill>
                <a:schemeClr val="bg1"/>
              </a:solidFill>
              <a:cs typeface="Arial" panose="020B0604020202020204" pitchFamily="34" charset="0"/>
            </a:endParaRPr>
          </a:p>
        </p:txBody>
      </p:sp>
      <p:sp>
        <p:nvSpPr>
          <p:cNvPr id="45065" name="CuadroTexto 15">
            <a:extLst>
              <a:ext uri="{FF2B5EF4-FFF2-40B4-BE49-F238E27FC236}">
                <a16:creationId xmlns:a16="http://schemas.microsoft.com/office/drawing/2014/main" id="{F97D9FF4-864A-7163-E71E-4A6DF63F4752}"/>
              </a:ext>
            </a:extLst>
          </p:cNvPr>
          <p:cNvSpPr txBox="1">
            <a:spLocks noChangeArrowheads="1"/>
          </p:cNvSpPr>
          <p:nvPr/>
        </p:nvSpPr>
        <p:spPr bwMode="auto">
          <a:xfrm>
            <a:off x="4692651" y="4253694"/>
            <a:ext cx="2914364"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pPr>
            <a:r>
              <a:rPr lang="es-EC" sz="1500" noProof="0" dirty="0">
                <a:solidFill>
                  <a:schemeClr val="bg1"/>
                </a:solidFill>
                <a:cs typeface="Arial" panose="020B0604020202020204" pitchFamily="34" charset="0"/>
              </a:rPr>
              <a:t>Transparencia – uso de normas internacionales</a:t>
            </a:r>
          </a:p>
          <a:p>
            <a:pPr eaLnBrk="1" hangingPunct="1">
              <a:lnSpc>
                <a:spcPct val="100000"/>
              </a:lnSpc>
              <a:spcBef>
                <a:spcPct val="0"/>
              </a:spcBef>
            </a:pPr>
            <a:r>
              <a:rPr lang="es-EC" sz="1500" noProof="0" dirty="0">
                <a:solidFill>
                  <a:schemeClr val="bg1"/>
                </a:solidFill>
                <a:cs typeface="Arial" panose="020B0604020202020204" pitchFamily="34" charset="0"/>
              </a:rPr>
              <a:t>Establecimiento de un Comité para atender preocupaciones, realizar consultas y fortalecer el intercambio de información. </a:t>
            </a:r>
          </a:p>
          <a:p>
            <a:pPr eaLnBrk="1" hangingPunct="1">
              <a:lnSpc>
                <a:spcPct val="100000"/>
              </a:lnSpc>
              <a:spcBef>
                <a:spcPct val="0"/>
              </a:spcBef>
            </a:pPr>
            <a:endParaRPr lang="es-EC" sz="1500" noProof="0" dirty="0">
              <a:solidFill>
                <a:schemeClr val="bg1"/>
              </a:solidFill>
              <a:cs typeface="Arial" panose="020B0604020202020204" pitchFamily="34" charset="0"/>
            </a:endParaRPr>
          </a:p>
          <a:p>
            <a:pPr eaLnBrk="1" hangingPunct="1">
              <a:lnSpc>
                <a:spcPct val="100000"/>
              </a:lnSpc>
              <a:spcBef>
                <a:spcPct val="0"/>
              </a:spcBef>
            </a:pPr>
            <a:endParaRPr lang="es-EC" sz="1500" noProof="0" dirty="0">
              <a:solidFill>
                <a:schemeClr val="bg1"/>
              </a:solidFill>
              <a:cs typeface="Arial" panose="020B0604020202020204" pitchFamily="34" charset="0"/>
            </a:endParaRPr>
          </a:p>
        </p:txBody>
      </p:sp>
      <p:sp>
        <p:nvSpPr>
          <p:cNvPr id="45066" name="CuadroTexto 17">
            <a:extLst>
              <a:ext uri="{FF2B5EF4-FFF2-40B4-BE49-F238E27FC236}">
                <a16:creationId xmlns:a16="http://schemas.microsoft.com/office/drawing/2014/main" id="{21FF6DC0-88CA-C183-DD48-BE19158B0A5C}"/>
              </a:ext>
            </a:extLst>
          </p:cNvPr>
          <p:cNvSpPr txBox="1">
            <a:spLocks noChangeArrowheads="1"/>
          </p:cNvSpPr>
          <p:nvPr/>
        </p:nvSpPr>
        <p:spPr bwMode="auto">
          <a:xfrm>
            <a:off x="8628062" y="4253694"/>
            <a:ext cx="2914363"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pPr>
            <a:r>
              <a:rPr lang="es-EC" sz="1500" noProof="0" dirty="0">
                <a:solidFill>
                  <a:schemeClr val="bg1"/>
                </a:solidFill>
                <a:cs typeface="Arial" panose="020B0604020202020204" pitchFamily="34" charset="0"/>
              </a:rPr>
              <a:t>Promoción de prácticas regulatorias de calidad</a:t>
            </a:r>
          </a:p>
          <a:p>
            <a:pPr eaLnBrk="1" hangingPunct="1">
              <a:lnSpc>
                <a:spcPct val="100000"/>
              </a:lnSpc>
              <a:spcBef>
                <a:spcPct val="0"/>
              </a:spcBef>
            </a:pPr>
            <a:r>
              <a:rPr lang="es-EC" sz="1500" noProof="0" dirty="0">
                <a:solidFill>
                  <a:schemeClr val="bg1"/>
                </a:solidFill>
                <a:cs typeface="Arial" panose="020B0604020202020204" pitchFamily="34" charset="0"/>
              </a:rPr>
              <a:t>Fortalecimiento de cooperación entre las partes</a:t>
            </a:r>
          </a:p>
          <a:p>
            <a:pPr eaLnBrk="1" hangingPunct="1">
              <a:lnSpc>
                <a:spcPct val="100000"/>
              </a:lnSpc>
              <a:spcBef>
                <a:spcPct val="0"/>
              </a:spcBef>
            </a:pPr>
            <a:r>
              <a:rPr lang="es-EC" sz="1500" noProof="0" dirty="0">
                <a:solidFill>
                  <a:schemeClr val="bg1"/>
                </a:solidFill>
                <a:cs typeface="Arial" panose="020B0604020202020204" pitchFamily="34" charset="0"/>
              </a:rPr>
              <a:t>Facilitación de acceso público</a:t>
            </a:r>
          </a:p>
          <a:p>
            <a:pPr eaLnBrk="1" hangingPunct="1">
              <a:lnSpc>
                <a:spcPct val="100000"/>
              </a:lnSpc>
              <a:spcBef>
                <a:spcPct val="0"/>
              </a:spcBef>
            </a:pPr>
            <a:endParaRPr lang="es-EC" sz="1500" noProof="0" dirty="0">
              <a:solidFill>
                <a:schemeClr val="bg1"/>
              </a:solidFill>
              <a:cs typeface="Arial" panose="020B0604020202020204" pitchFamily="34" charset="0"/>
            </a:endParaRPr>
          </a:p>
          <a:p>
            <a:pPr eaLnBrk="1" hangingPunct="1">
              <a:lnSpc>
                <a:spcPct val="100000"/>
              </a:lnSpc>
              <a:spcBef>
                <a:spcPct val="0"/>
              </a:spcBef>
            </a:pPr>
            <a:endParaRPr lang="es-EC" sz="1500" noProof="0" dirty="0">
              <a:solidFill>
                <a:schemeClr val="bg1"/>
              </a:solidFill>
              <a:cs typeface="Arial" panose="020B0604020202020204" pitchFamily="34" charset="0"/>
            </a:endParaRPr>
          </a:p>
          <a:p>
            <a:pPr eaLnBrk="1" hangingPunct="1">
              <a:lnSpc>
                <a:spcPct val="100000"/>
              </a:lnSpc>
              <a:spcBef>
                <a:spcPct val="0"/>
              </a:spcBef>
            </a:pPr>
            <a:endParaRPr lang="es-EC" sz="1500" noProof="0" dirty="0">
              <a:solidFill>
                <a:schemeClr val="bg1"/>
              </a:solidFill>
              <a:cs typeface="Arial" panose="020B0604020202020204" pitchFamily="34" charset="0"/>
            </a:endParaRPr>
          </a:p>
        </p:txBody>
      </p:sp>
      <p:pic>
        <p:nvPicPr>
          <p:cNvPr id="45067" name="Imagen 19">
            <a:extLst>
              <a:ext uri="{FF2B5EF4-FFF2-40B4-BE49-F238E27FC236}">
                <a16:creationId xmlns:a16="http://schemas.microsoft.com/office/drawing/2014/main" id="{8D0E311B-1A92-9D31-2E85-E9EEC9468C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3563" y="2133652"/>
            <a:ext cx="71913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8" name="Gráfico 21">
            <a:extLst>
              <a:ext uri="{FF2B5EF4-FFF2-40B4-BE49-F238E27FC236}">
                <a16:creationId xmlns:a16="http://schemas.microsoft.com/office/drawing/2014/main" id="{A023912F-A603-E08F-16A0-98162D1067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41963" y="2073692"/>
            <a:ext cx="9271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9" name="Imagen 23">
            <a:extLst>
              <a:ext uri="{FF2B5EF4-FFF2-40B4-BE49-F238E27FC236}">
                <a16:creationId xmlns:a16="http://schemas.microsoft.com/office/drawing/2014/main" id="{CAC140D0-60BE-3D0F-E61E-5149AFB006D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56738" y="2133652"/>
            <a:ext cx="90170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Imagen 22">
            <a:extLst>
              <a:ext uri="{FF2B5EF4-FFF2-40B4-BE49-F238E27FC236}">
                <a16:creationId xmlns:a16="http://schemas.microsoft.com/office/drawing/2014/main" id="{4296BEE5-D0A6-B943-BE8E-B60893117C8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t="13419" b="13897"/>
          <a:stretch/>
        </p:blipFill>
        <p:spPr bwMode="auto">
          <a:xfrm>
            <a:off x="0" y="2448232"/>
            <a:ext cx="12243225" cy="2905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CuadroTexto 3">
            <a:extLst>
              <a:ext uri="{FF2B5EF4-FFF2-40B4-BE49-F238E27FC236}">
                <a16:creationId xmlns:a16="http://schemas.microsoft.com/office/drawing/2014/main" id="{F459D3B6-89CF-E76B-80D5-0E307ED854D9}"/>
              </a:ext>
            </a:extLst>
          </p:cNvPr>
          <p:cNvSpPr txBox="1">
            <a:spLocks noChangeArrowheads="1"/>
          </p:cNvSpPr>
          <p:nvPr/>
        </p:nvSpPr>
        <p:spPr bwMode="auto">
          <a:xfrm>
            <a:off x="937126" y="2810309"/>
            <a:ext cx="224575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FontTx/>
              <a:buNone/>
            </a:pPr>
            <a:r>
              <a:rPr lang="es-EC" sz="1600" noProof="0" dirty="0">
                <a:solidFill>
                  <a:schemeClr val="bg1"/>
                </a:solidFill>
                <a:cs typeface="Arial" panose="020B0604020202020204" pitchFamily="34" charset="0"/>
              </a:rPr>
              <a:t>Criterios y procedimientos de Origen que permiten aprovechar efectivamente las ventajas del programa de liberación.</a:t>
            </a:r>
            <a:endParaRPr lang="es-EC" sz="1600" noProof="0" dirty="0">
              <a:solidFill>
                <a:schemeClr val="bg1"/>
              </a:solidFill>
            </a:endParaRPr>
          </a:p>
        </p:txBody>
      </p:sp>
      <p:sp>
        <p:nvSpPr>
          <p:cNvPr id="47108" name="CuadroTexto 5">
            <a:extLst>
              <a:ext uri="{FF2B5EF4-FFF2-40B4-BE49-F238E27FC236}">
                <a16:creationId xmlns:a16="http://schemas.microsoft.com/office/drawing/2014/main" id="{39A7A1CD-70D2-2CE1-6F64-B5FED991C237}"/>
              </a:ext>
            </a:extLst>
          </p:cNvPr>
          <p:cNvSpPr txBox="1">
            <a:spLocks noChangeArrowheads="1"/>
          </p:cNvSpPr>
          <p:nvPr/>
        </p:nvSpPr>
        <p:spPr bwMode="auto">
          <a:xfrm rot="10800000" flipV="1">
            <a:off x="4093721" y="3204430"/>
            <a:ext cx="192128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FontTx/>
              <a:buNone/>
            </a:pPr>
            <a:r>
              <a:rPr lang="es-EC" sz="1600" noProof="0" dirty="0">
                <a:solidFill>
                  <a:schemeClr val="bg1"/>
                </a:solidFill>
                <a:cs typeface="Arial" panose="020B0604020202020204" pitchFamily="34" charset="0"/>
              </a:rPr>
              <a:t>Requisitos específicos de Origen, claros y previsibles. </a:t>
            </a:r>
          </a:p>
        </p:txBody>
      </p:sp>
      <p:sp>
        <p:nvSpPr>
          <p:cNvPr id="47109" name="CuadroTexto 6">
            <a:extLst>
              <a:ext uri="{FF2B5EF4-FFF2-40B4-BE49-F238E27FC236}">
                <a16:creationId xmlns:a16="http://schemas.microsoft.com/office/drawing/2014/main" id="{C0AB09FA-2A8F-0440-C980-53CF77975A17}"/>
              </a:ext>
            </a:extLst>
          </p:cNvPr>
          <p:cNvSpPr txBox="1">
            <a:spLocks noChangeArrowheads="1"/>
          </p:cNvSpPr>
          <p:nvPr/>
        </p:nvSpPr>
        <p:spPr bwMode="auto">
          <a:xfrm>
            <a:off x="6772824" y="3074478"/>
            <a:ext cx="241553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FontTx/>
              <a:buNone/>
            </a:pPr>
            <a:r>
              <a:rPr lang="es-EC" sz="1600" noProof="0" dirty="0">
                <a:solidFill>
                  <a:schemeClr val="bg1"/>
                </a:solidFill>
                <a:cs typeface="Arial" panose="020B0604020202020204" pitchFamily="34" charset="0"/>
              </a:rPr>
              <a:t>Acumulación de materiales y de procesos – cláusula a futuro. </a:t>
            </a:r>
          </a:p>
        </p:txBody>
      </p:sp>
      <p:sp>
        <p:nvSpPr>
          <p:cNvPr id="47113" name="CuadroTexto 18">
            <a:extLst>
              <a:ext uri="{FF2B5EF4-FFF2-40B4-BE49-F238E27FC236}">
                <a16:creationId xmlns:a16="http://schemas.microsoft.com/office/drawing/2014/main" id="{C0801AEF-7BCE-60BE-A41A-40A340316EE4}"/>
              </a:ext>
            </a:extLst>
          </p:cNvPr>
          <p:cNvSpPr txBox="1">
            <a:spLocks noChangeArrowheads="1"/>
          </p:cNvSpPr>
          <p:nvPr/>
        </p:nvSpPr>
        <p:spPr bwMode="auto">
          <a:xfrm>
            <a:off x="839346" y="3982628"/>
            <a:ext cx="32543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FontTx/>
              <a:buNone/>
            </a:pPr>
            <a:r>
              <a:rPr lang="es-EC" sz="1600" noProof="0" dirty="0">
                <a:solidFill>
                  <a:schemeClr val="bg1"/>
                </a:solidFill>
                <a:latin typeface="Arial Narrow" panose="020B0604020202020204" pitchFamily="34" charset="0"/>
              </a:rPr>
              <a:t>.</a:t>
            </a:r>
            <a:endParaRPr lang="es-EC" sz="1600" noProof="0" dirty="0">
              <a:solidFill>
                <a:schemeClr val="bg1"/>
              </a:solidFill>
              <a:cs typeface="Arial" panose="020B0604020202020204" pitchFamily="34" charset="0"/>
            </a:endParaRPr>
          </a:p>
        </p:txBody>
      </p:sp>
      <p:sp>
        <p:nvSpPr>
          <p:cNvPr id="47114" name="CuadroTexto 20">
            <a:extLst>
              <a:ext uri="{FF2B5EF4-FFF2-40B4-BE49-F238E27FC236}">
                <a16:creationId xmlns:a16="http://schemas.microsoft.com/office/drawing/2014/main" id="{4DF650D0-7917-CE00-3E9F-C20379D2A739}"/>
              </a:ext>
            </a:extLst>
          </p:cNvPr>
          <p:cNvSpPr txBox="1">
            <a:spLocks noChangeArrowheads="1"/>
          </p:cNvSpPr>
          <p:nvPr/>
        </p:nvSpPr>
        <p:spPr bwMode="auto">
          <a:xfrm>
            <a:off x="9824659" y="2685171"/>
            <a:ext cx="241379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FontTx/>
              <a:buNone/>
            </a:pPr>
            <a:r>
              <a:rPr lang="es-EC" sz="1600" noProof="0" dirty="0">
                <a:solidFill>
                  <a:schemeClr val="bg1"/>
                </a:solidFill>
                <a:cs typeface="Arial" panose="020B0604020202020204" pitchFamily="34" charset="0"/>
              </a:rPr>
              <a:t>Resoluciones Anticipadas como medio para conocer anticipadamente el cumplimiento de condiciones de origen .</a:t>
            </a:r>
            <a:endParaRPr lang="es-EC" sz="1600" noProof="0" dirty="0">
              <a:solidFill>
                <a:schemeClr val="tx1"/>
              </a:solidFill>
              <a:cs typeface="Arial" panose="020B0604020202020204" pitchFamily="34" charset="0"/>
            </a:endParaRPr>
          </a:p>
        </p:txBody>
      </p:sp>
      <p:sp>
        <p:nvSpPr>
          <p:cNvPr id="47119" name="CuadroTexto 2">
            <a:extLst>
              <a:ext uri="{FF2B5EF4-FFF2-40B4-BE49-F238E27FC236}">
                <a16:creationId xmlns:a16="http://schemas.microsoft.com/office/drawing/2014/main" id="{A5418E08-1C02-15CA-B24E-931D6770BF78}"/>
              </a:ext>
            </a:extLst>
          </p:cNvPr>
          <p:cNvSpPr txBox="1">
            <a:spLocks noChangeArrowheads="1"/>
          </p:cNvSpPr>
          <p:nvPr/>
        </p:nvSpPr>
        <p:spPr bwMode="auto">
          <a:xfrm>
            <a:off x="894705" y="238790"/>
            <a:ext cx="11058525"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spcBef>
                <a:spcPct val="0"/>
              </a:spcBef>
              <a:buFontTx/>
              <a:buNone/>
            </a:pPr>
            <a:r>
              <a:rPr lang="es-EC" b="1" noProof="0" dirty="0">
                <a:solidFill>
                  <a:srgbClr val="4C3DA8"/>
                </a:solidFill>
              </a:rPr>
              <a:t>Contiene disposiciones para determinar el </a:t>
            </a:r>
            <a:r>
              <a:rPr lang="es-EC" b="1" u="sng" noProof="0" dirty="0">
                <a:solidFill>
                  <a:srgbClr val="4C3DA8"/>
                </a:solidFill>
              </a:rPr>
              <a:t>origen de las mercancías </a:t>
            </a:r>
            <a:r>
              <a:rPr lang="es-EC" b="1" noProof="0" dirty="0">
                <a:solidFill>
                  <a:srgbClr val="4C3DA8"/>
                </a:solidFill>
              </a:rPr>
              <a:t>que se beneficiarán de las preferencias arancelarias:</a:t>
            </a:r>
          </a:p>
        </p:txBody>
      </p:sp>
      <p:sp>
        <p:nvSpPr>
          <p:cNvPr id="2" name="CuadroTexto 1">
            <a:extLst>
              <a:ext uri="{FF2B5EF4-FFF2-40B4-BE49-F238E27FC236}">
                <a16:creationId xmlns:a16="http://schemas.microsoft.com/office/drawing/2014/main" id="{52A955A3-5C67-8E4C-BC46-A2B422622410}"/>
              </a:ext>
            </a:extLst>
          </p:cNvPr>
          <p:cNvSpPr txBox="1"/>
          <p:nvPr/>
        </p:nvSpPr>
        <p:spPr>
          <a:xfrm>
            <a:off x="161276" y="4341472"/>
            <a:ext cx="828909" cy="707886"/>
          </a:xfrm>
          <a:prstGeom prst="rect">
            <a:avLst/>
          </a:prstGeom>
          <a:noFill/>
        </p:spPr>
        <p:txBody>
          <a:bodyPr wrap="square" rtlCol="0">
            <a:spAutoFit/>
          </a:bodyPr>
          <a:lstStyle/>
          <a:p>
            <a:r>
              <a:rPr lang="es-EC" sz="4000" b="1" noProof="0" dirty="0">
                <a:solidFill>
                  <a:srgbClr val="332675"/>
                </a:solidFill>
              </a:rPr>
              <a:t>01</a:t>
            </a:r>
          </a:p>
        </p:txBody>
      </p:sp>
      <p:sp>
        <p:nvSpPr>
          <p:cNvPr id="3" name="CuadroTexto 2">
            <a:extLst>
              <a:ext uri="{FF2B5EF4-FFF2-40B4-BE49-F238E27FC236}">
                <a16:creationId xmlns:a16="http://schemas.microsoft.com/office/drawing/2014/main" id="{B945E58D-B523-6927-5A13-3AF8F8933688}"/>
              </a:ext>
            </a:extLst>
          </p:cNvPr>
          <p:cNvSpPr txBox="1"/>
          <p:nvPr/>
        </p:nvSpPr>
        <p:spPr>
          <a:xfrm>
            <a:off x="3384161" y="4341472"/>
            <a:ext cx="828909" cy="707886"/>
          </a:xfrm>
          <a:prstGeom prst="rect">
            <a:avLst/>
          </a:prstGeom>
          <a:noFill/>
        </p:spPr>
        <p:txBody>
          <a:bodyPr wrap="square" rtlCol="0">
            <a:spAutoFit/>
          </a:bodyPr>
          <a:lstStyle/>
          <a:p>
            <a:r>
              <a:rPr lang="es-EC" sz="4000" b="1" noProof="0" dirty="0">
                <a:solidFill>
                  <a:srgbClr val="332675"/>
                </a:solidFill>
              </a:rPr>
              <a:t>02</a:t>
            </a:r>
          </a:p>
        </p:txBody>
      </p:sp>
      <p:sp>
        <p:nvSpPr>
          <p:cNvPr id="4" name="CuadroTexto 3">
            <a:extLst>
              <a:ext uri="{FF2B5EF4-FFF2-40B4-BE49-F238E27FC236}">
                <a16:creationId xmlns:a16="http://schemas.microsoft.com/office/drawing/2014/main" id="{25CA2983-936A-6082-AB1E-70BDE3EC38B8}"/>
              </a:ext>
            </a:extLst>
          </p:cNvPr>
          <p:cNvSpPr txBox="1"/>
          <p:nvPr/>
        </p:nvSpPr>
        <p:spPr>
          <a:xfrm>
            <a:off x="6726968" y="4341472"/>
            <a:ext cx="828909" cy="707886"/>
          </a:xfrm>
          <a:prstGeom prst="rect">
            <a:avLst/>
          </a:prstGeom>
          <a:noFill/>
        </p:spPr>
        <p:txBody>
          <a:bodyPr wrap="square" rtlCol="0">
            <a:spAutoFit/>
          </a:bodyPr>
          <a:lstStyle/>
          <a:p>
            <a:r>
              <a:rPr lang="es-EC" sz="4000" b="1" noProof="0" dirty="0">
                <a:solidFill>
                  <a:srgbClr val="332675"/>
                </a:solidFill>
              </a:rPr>
              <a:t>03</a:t>
            </a:r>
          </a:p>
        </p:txBody>
      </p:sp>
      <p:sp>
        <p:nvSpPr>
          <p:cNvPr id="5" name="CuadroTexto 4">
            <a:extLst>
              <a:ext uri="{FF2B5EF4-FFF2-40B4-BE49-F238E27FC236}">
                <a16:creationId xmlns:a16="http://schemas.microsoft.com/office/drawing/2014/main" id="{1DC5EBDE-8737-FD4C-F8F4-99CA7F4749D9}"/>
              </a:ext>
            </a:extLst>
          </p:cNvPr>
          <p:cNvSpPr txBox="1"/>
          <p:nvPr/>
        </p:nvSpPr>
        <p:spPr>
          <a:xfrm>
            <a:off x="9904883" y="4341472"/>
            <a:ext cx="828909" cy="707886"/>
          </a:xfrm>
          <a:prstGeom prst="rect">
            <a:avLst/>
          </a:prstGeom>
          <a:noFill/>
        </p:spPr>
        <p:txBody>
          <a:bodyPr wrap="square" rtlCol="0">
            <a:spAutoFit/>
          </a:bodyPr>
          <a:lstStyle/>
          <a:p>
            <a:r>
              <a:rPr lang="es-EC" sz="4000" b="1" noProof="0" dirty="0">
                <a:solidFill>
                  <a:srgbClr val="332675"/>
                </a:solidFill>
              </a:rPr>
              <a:t>04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uadroTexto 6">
            <a:extLst>
              <a:ext uri="{FF2B5EF4-FFF2-40B4-BE49-F238E27FC236}">
                <a16:creationId xmlns:a16="http://schemas.microsoft.com/office/drawing/2014/main" id="{758F735E-F4A2-A49C-A94C-5F9C5FC9E451}"/>
              </a:ext>
            </a:extLst>
          </p:cNvPr>
          <p:cNvSpPr txBox="1">
            <a:spLocks noChangeArrowheads="1"/>
          </p:cNvSpPr>
          <p:nvPr/>
        </p:nvSpPr>
        <p:spPr bwMode="auto">
          <a:xfrm>
            <a:off x="6662738" y="831850"/>
            <a:ext cx="17684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FontTx/>
              <a:buNone/>
            </a:pPr>
            <a:r>
              <a:rPr lang="es-EC" sz="1800" noProof="0" dirty="0">
                <a:solidFill>
                  <a:schemeClr val="bg1"/>
                </a:solidFill>
                <a:cs typeface="Arial" panose="020B0604020202020204" pitchFamily="34" charset="0"/>
              </a:rPr>
              <a:t>Declaración en Factura como prueba de origen</a:t>
            </a:r>
          </a:p>
        </p:txBody>
      </p:sp>
      <p:sp>
        <p:nvSpPr>
          <p:cNvPr id="49156" name="Subtitle 2">
            <a:extLst>
              <a:ext uri="{FF2B5EF4-FFF2-40B4-BE49-F238E27FC236}">
                <a16:creationId xmlns:a16="http://schemas.microsoft.com/office/drawing/2014/main" id="{19F40448-F19F-01AA-6347-6A4AAA1FD478}"/>
              </a:ext>
            </a:extLst>
          </p:cNvPr>
          <p:cNvSpPr txBox="1">
            <a:spLocks noChangeArrowheads="1"/>
          </p:cNvSpPr>
          <p:nvPr/>
        </p:nvSpPr>
        <p:spPr bwMode="auto">
          <a:xfrm>
            <a:off x="579438" y="-28575"/>
            <a:ext cx="9029700"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spcBef>
                <a:spcPct val="0"/>
              </a:spcBef>
              <a:buFontTx/>
              <a:buNone/>
            </a:pPr>
            <a:endParaRPr lang="es-EC" b="1" noProof="0" dirty="0">
              <a:solidFill>
                <a:srgbClr val="202A5C"/>
              </a:solidFill>
              <a:cs typeface="Arial" panose="020B0604020202020204" pitchFamily="34" charset="0"/>
            </a:endParaRPr>
          </a:p>
        </p:txBody>
      </p:sp>
      <p:sp>
        <p:nvSpPr>
          <p:cNvPr id="49157" name="Subtitle 2">
            <a:extLst>
              <a:ext uri="{FF2B5EF4-FFF2-40B4-BE49-F238E27FC236}">
                <a16:creationId xmlns:a16="http://schemas.microsoft.com/office/drawing/2014/main" id="{C56EB58A-98C9-8ED0-E9AE-1A99979C1D3C}"/>
              </a:ext>
            </a:extLst>
          </p:cNvPr>
          <p:cNvSpPr txBox="1">
            <a:spLocks noChangeArrowheads="1"/>
          </p:cNvSpPr>
          <p:nvPr/>
        </p:nvSpPr>
        <p:spPr bwMode="auto">
          <a:xfrm>
            <a:off x="784160" y="346074"/>
            <a:ext cx="11085512"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spcBef>
                <a:spcPct val="0"/>
              </a:spcBef>
              <a:buFontTx/>
              <a:buNone/>
            </a:pPr>
            <a:r>
              <a:rPr lang="es-EC" b="1" noProof="0" dirty="0">
                <a:solidFill>
                  <a:srgbClr val="4C3DA8"/>
                </a:solidFill>
              </a:rPr>
              <a:t>Se ratifican compromisos para la </a:t>
            </a:r>
            <a:r>
              <a:rPr lang="es-EC" b="1" u="sng" noProof="0" dirty="0">
                <a:solidFill>
                  <a:srgbClr val="4C3DA8"/>
                </a:solidFill>
              </a:rPr>
              <a:t>facilitación del comercio y tránsito de mercancías </a:t>
            </a:r>
          </a:p>
        </p:txBody>
      </p:sp>
      <p:grpSp>
        <p:nvGrpSpPr>
          <p:cNvPr id="49158" name="Grupo 1">
            <a:extLst>
              <a:ext uri="{FF2B5EF4-FFF2-40B4-BE49-F238E27FC236}">
                <a16:creationId xmlns:a16="http://schemas.microsoft.com/office/drawing/2014/main" id="{C5210819-57C2-BD44-6EAB-591B21FD1F20}"/>
              </a:ext>
            </a:extLst>
          </p:cNvPr>
          <p:cNvGrpSpPr>
            <a:grpSpLocks/>
          </p:cNvGrpSpPr>
          <p:nvPr/>
        </p:nvGrpSpPr>
        <p:grpSpPr bwMode="auto">
          <a:xfrm>
            <a:off x="192823" y="2517776"/>
            <a:ext cx="11676849" cy="2163763"/>
            <a:chOff x="65088" y="2733675"/>
            <a:chExt cx="11678442" cy="2163763"/>
          </a:xfrm>
        </p:grpSpPr>
        <p:pic>
          <p:nvPicPr>
            <p:cNvPr id="49159" name="Imagen 24">
              <a:extLst>
                <a:ext uri="{FF2B5EF4-FFF2-40B4-BE49-F238E27FC236}">
                  <a16:creationId xmlns:a16="http://schemas.microsoft.com/office/drawing/2014/main" id="{D5C2B450-F471-BF2B-7E65-281B30076E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88" y="2733675"/>
              <a:ext cx="11637962" cy="216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0" name="CuadroTexto 18">
              <a:extLst>
                <a:ext uri="{FF2B5EF4-FFF2-40B4-BE49-F238E27FC236}">
                  <a16:creationId xmlns:a16="http://schemas.microsoft.com/office/drawing/2014/main" id="{1CE06B96-640B-0622-CF7B-FD841819CDD7}"/>
                </a:ext>
              </a:extLst>
            </p:cNvPr>
            <p:cNvSpPr txBox="1">
              <a:spLocks noChangeArrowheads="1"/>
            </p:cNvSpPr>
            <p:nvPr/>
          </p:nvSpPr>
          <p:spPr bwMode="auto">
            <a:xfrm>
              <a:off x="1014325" y="3326866"/>
              <a:ext cx="29987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FontTx/>
                <a:buNone/>
              </a:pPr>
              <a:r>
                <a:rPr lang="es-EC" sz="1400" noProof="0" dirty="0">
                  <a:solidFill>
                    <a:schemeClr val="bg1"/>
                  </a:solidFill>
                  <a:cs typeface="Arial" panose="020B0604020202020204" pitchFamily="34" charset="0"/>
                </a:rPr>
                <a:t>Promueve la simplificación y modernización de los trámites aduaneros</a:t>
              </a:r>
              <a:endParaRPr lang="es-EC" sz="1400" b="1" noProof="0" dirty="0">
                <a:solidFill>
                  <a:schemeClr val="bg1"/>
                </a:solidFill>
                <a:cs typeface="Arial" panose="020B0604020202020204" pitchFamily="34" charset="0"/>
              </a:endParaRPr>
            </a:p>
            <a:p>
              <a:pPr eaLnBrk="1" hangingPunct="1">
                <a:lnSpc>
                  <a:spcPct val="100000"/>
                </a:lnSpc>
                <a:spcBef>
                  <a:spcPct val="0"/>
                </a:spcBef>
                <a:buFontTx/>
                <a:buNone/>
              </a:pPr>
              <a:endParaRPr lang="es-EC" sz="1400" b="1" noProof="0" dirty="0">
                <a:solidFill>
                  <a:schemeClr val="bg1"/>
                </a:solidFill>
                <a:cs typeface="Arial" panose="020B0604020202020204" pitchFamily="34" charset="0"/>
              </a:endParaRPr>
            </a:p>
          </p:txBody>
        </p:sp>
        <p:sp>
          <p:nvSpPr>
            <p:cNvPr id="49161" name="CuadroTexto 19">
              <a:extLst>
                <a:ext uri="{FF2B5EF4-FFF2-40B4-BE49-F238E27FC236}">
                  <a16:creationId xmlns:a16="http://schemas.microsoft.com/office/drawing/2014/main" id="{B145E92D-D30D-BE2C-CCE3-C6832DEE87A6}"/>
                </a:ext>
              </a:extLst>
            </p:cNvPr>
            <p:cNvSpPr txBox="1">
              <a:spLocks noChangeArrowheads="1"/>
            </p:cNvSpPr>
            <p:nvPr/>
          </p:nvSpPr>
          <p:spPr bwMode="auto">
            <a:xfrm>
              <a:off x="4951641" y="3326866"/>
              <a:ext cx="26003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FontTx/>
                <a:buNone/>
              </a:pPr>
              <a:r>
                <a:rPr lang="es-EC" sz="1400" noProof="0" dirty="0">
                  <a:solidFill>
                    <a:schemeClr val="bg1"/>
                  </a:solidFill>
                  <a:cs typeface="Arial" panose="020B0604020202020204" pitchFamily="34" charset="0"/>
                </a:rPr>
                <a:t>Mayor eficiencia en los procedimientos, reducción de tiempos y de costos adicionales al comercio.</a:t>
              </a:r>
            </a:p>
            <a:p>
              <a:pPr algn="ctr" eaLnBrk="1" hangingPunct="1">
                <a:lnSpc>
                  <a:spcPct val="100000"/>
                </a:lnSpc>
                <a:spcBef>
                  <a:spcPct val="0"/>
                </a:spcBef>
                <a:buFontTx/>
                <a:buNone/>
              </a:pPr>
              <a:endParaRPr lang="es-EC" sz="1600" noProof="0" dirty="0">
                <a:solidFill>
                  <a:schemeClr val="tx1"/>
                </a:solidFill>
                <a:cs typeface="Arial" panose="020B0604020202020204" pitchFamily="34" charset="0"/>
              </a:endParaRPr>
            </a:p>
          </p:txBody>
        </p:sp>
        <p:sp>
          <p:nvSpPr>
            <p:cNvPr id="49162" name="CuadroTexto 20">
              <a:extLst>
                <a:ext uri="{FF2B5EF4-FFF2-40B4-BE49-F238E27FC236}">
                  <a16:creationId xmlns:a16="http://schemas.microsoft.com/office/drawing/2014/main" id="{CDDA2C97-0363-78F8-CEC2-284B27BB0F24}"/>
                </a:ext>
              </a:extLst>
            </p:cNvPr>
            <p:cNvSpPr txBox="1">
              <a:spLocks noChangeArrowheads="1"/>
            </p:cNvSpPr>
            <p:nvPr/>
          </p:nvSpPr>
          <p:spPr bwMode="auto">
            <a:xfrm>
              <a:off x="8670130" y="3181723"/>
              <a:ext cx="30734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None/>
              </a:pPr>
              <a:r>
                <a:rPr lang="es-EC" sz="1400" noProof="0" dirty="0" err="1">
                  <a:solidFill>
                    <a:schemeClr val="bg1"/>
                  </a:solidFill>
                  <a:cs typeface="Arial" panose="020B0604020202020204" pitchFamily="34" charset="0"/>
                </a:rPr>
                <a:t>Mipymes</a:t>
              </a:r>
              <a:r>
                <a:rPr lang="es-EC" sz="1400" noProof="0" dirty="0">
                  <a:solidFill>
                    <a:schemeClr val="bg1"/>
                  </a:solidFill>
                  <a:cs typeface="Arial" panose="020B0604020202020204" pitchFamily="34" charset="0"/>
                </a:rPr>
                <a:t>: Se acordaron procesos logísticos y aduaneros más confiables, y menos uso de papeles para un comercio más ágil.</a:t>
              </a:r>
              <a:endParaRPr lang="es-EC" sz="1400" noProof="0" dirty="0">
                <a:solidFill>
                  <a:schemeClr val="tx1"/>
                </a:solidFill>
                <a:cs typeface="Arial" panose="020B0604020202020204" pitchFamily="34" charset="0"/>
              </a:endParaRPr>
            </a:p>
          </p:txBody>
        </p:sp>
        <p:pic>
          <p:nvPicPr>
            <p:cNvPr id="49163" name="Imagen 13">
              <a:extLst>
                <a:ext uri="{FF2B5EF4-FFF2-40B4-BE49-F238E27FC236}">
                  <a16:creationId xmlns:a16="http://schemas.microsoft.com/office/drawing/2014/main" id="{65D571C1-CD76-9A6E-DE61-A16D4BBA0B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6696" r="20097"/>
            <a:stretch>
              <a:fillRect/>
            </a:stretch>
          </p:blipFill>
          <p:spPr bwMode="auto">
            <a:xfrm>
              <a:off x="246067" y="3557587"/>
              <a:ext cx="650875"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4" name="Imagen 14">
              <a:extLst>
                <a:ext uri="{FF2B5EF4-FFF2-40B4-BE49-F238E27FC236}">
                  <a16:creationId xmlns:a16="http://schemas.microsoft.com/office/drawing/2014/main" id="{89085BA2-D49C-A8E1-DB0C-DF455500F645}"/>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86212" y="3433762"/>
              <a:ext cx="785813"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5" name="Imagen 15">
              <a:extLst>
                <a:ext uri="{FF2B5EF4-FFF2-40B4-BE49-F238E27FC236}">
                  <a16:creationId xmlns:a16="http://schemas.microsoft.com/office/drawing/2014/main" id="{C7BAAAA4-4A52-4AA4-EDD3-4E2FC7643250}"/>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12507" y="3536351"/>
              <a:ext cx="614185" cy="61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CC1495CD-DA2A-F79A-4B77-FB19F48995FE}"/>
              </a:ext>
            </a:extLst>
          </p:cNvPr>
          <p:cNvSpPr/>
          <p:nvPr/>
        </p:nvSpPr>
        <p:spPr>
          <a:xfrm>
            <a:off x="7887178" y="6331730"/>
            <a:ext cx="4304822" cy="6563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solidFill>
                <a:schemeClr val="tx2">
                  <a:lumMod val="75000"/>
                </a:schemeClr>
              </a:solidFill>
            </a:endParaRPr>
          </a:p>
        </p:txBody>
      </p:sp>
      <p:sp>
        <p:nvSpPr>
          <p:cNvPr id="51202" name="CuadroTexto 1">
            <a:extLst>
              <a:ext uri="{FF2B5EF4-FFF2-40B4-BE49-F238E27FC236}">
                <a16:creationId xmlns:a16="http://schemas.microsoft.com/office/drawing/2014/main" id="{28CF2291-13BC-1667-2887-E767BCF79F09}"/>
              </a:ext>
            </a:extLst>
          </p:cNvPr>
          <p:cNvSpPr txBox="1">
            <a:spLocks noChangeArrowheads="1"/>
          </p:cNvSpPr>
          <p:nvPr/>
        </p:nvSpPr>
        <p:spPr bwMode="auto">
          <a:xfrm>
            <a:off x="813221" y="198089"/>
            <a:ext cx="1066231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sz="1600" b="1" noProof="0" dirty="0">
                <a:solidFill>
                  <a:srgbClr val="4D39B7"/>
                </a:solidFill>
              </a:rPr>
              <a:t>Se crean oportunidades para el </a:t>
            </a:r>
            <a:r>
              <a:rPr lang="es-EC" sz="1600" b="1" noProof="0" dirty="0">
                <a:solidFill>
                  <a:srgbClr val="332675"/>
                </a:solidFill>
              </a:rPr>
              <a:t>comercio de servicios: </a:t>
            </a:r>
            <a:r>
              <a:rPr lang="es-EC" sz="1600" b="1" noProof="0" dirty="0">
                <a:solidFill>
                  <a:srgbClr val="4D39B7"/>
                </a:solidFill>
              </a:rPr>
              <a:t>El Acuerdo abarca una amplia gama de actividades de inversión y modalidades de prestación de servicios, desde los tradicionales como el transporte, salud y educación, telecomunicaciones, servicios financieros; hasta los más innovadores vinculados con tecnología, digitalización y aquellos basados en el conocimiento. </a:t>
            </a:r>
          </a:p>
        </p:txBody>
      </p:sp>
      <p:grpSp>
        <p:nvGrpSpPr>
          <p:cNvPr id="51203" name="Grupo 2">
            <a:extLst>
              <a:ext uri="{FF2B5EF4-FFF2-40B4-BE49-F238E27FC236}">
                <a16:creationId xmlns:a16="http://schemas.microsoft.com/office/drawing/2014/main" id="{47C4C0B7-FE84-42E9-7885-9FDC996E6BCA}"/>
              </a:ext>
            </a:extLst>
          </p:cNvPr>
          <p:cNvGrpSpPr>
            <a:grpSpLocks/>
          </p:cNvGrpSpPr>
          <p:nvPr/>
        </p:nvGrpSpPr>
        <p:grpSpPr bwMode="auto">
          <a:xfrm>
            <a:off x="324267" y="2453560"/>
            <a:ext cx="12413191" cy="4206351"/>
            <a:chOff x="1093353" y="2156935"/>
            <a:chExt cx="11128436" cy="3786139"/>
          </a:xfrm>
        </p:grpSpPr>
        <p:pic>
          <p:nvPicPr>
            <p:cNvPr id="51205" name="Imagen 3">
              <a:extLst>
                <a:ext uri="{FF2B5EF4-FFF2-40B4-BE49-F238E27FC236}">
                  <a16:creationId xmlns:a16="http://schemas.microsoft.com/office/drawing/2014/main" id="{1CBA605A-D7EF-192D-060A-57E31F92947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3652573" y="2156935"/>
              <a:ext cx="5862664" cy="3251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uadroTexto 4">
              <a:extLst>
                <a:ext uri="{FF2B5EF4-FFF2-40B4-BE49-F238E27FC236}">
                  <a16:creationId xmlns:a16="http://schemas.microsoft.com/office/drawing/2014/main" id="{788E67FF-9EDC-A7B1-F4AC-369E5B3D9DE4}"/>
                </a:ext>
              </a:extLst>
            </p:cNvPr>
            <p:cNvSpPr txBox="1"/>
            <p:nvPr/>
          </p:nvSpPr>
          <p:spPr>
            <a:xfrm>
              <a:off x="1093353" y="4045420"/>
              <a:ext cx="2489259" cy="526356"/>
            </a:xfrm>
            <a:prstGeom prst="rect">
              <a:avLst/>
            </a:prstGeom>
            <a:noFill/>
          </p:spPr>
          <p:txBody>
            <a:bodyPr wrap="square">
              <a:spAutoFit/>
            </a:bodyPr>
            <a:lstStyle/>
            <a:p>
              <a:pPr algn="r" eaLnBrk="1" fontAlgn="auto" hangingPunct="1">
                <a:spcBef>
                  <a:spcPts val="0"/>
                </a:spcBef>
                <a:spcAft>
                  <a:spcPts val="0"/>
                </a:spcAft>
                <a:defRPr/>
              </a:pPr>
              <a:r>
                <a:rPr lang="es-EC" sz="1600" b="1" noProof="0" dirty="0">
                  <a:solidFill>
                    <a:schemeClr val="tx2">
                      <a:lumMod val="75000"/>
                    </a:schemeClr>
                  </a:solidFill>
                  <a:cs typeface="Arial" panose="020B0604020202020204" pitchFamily="34" charset="0"/>
                </a:rPr>
                <a:t>Comercio Transfronterizo</a:t>
              </a:r>
            </a:p>
            <a:p>
              <a:pPr algn="r" eaLnBrk="1" fontAlgn="auto" hangingPunct="1">
                <a:spcBef>
                  <a:spcPts val="0"/>
                </a:spcBef>
                <a:spcAft>
                  <a:spcPts val="0"/>
                </a:spcAft>
                <a:defRPr/>
              </a:pPr>
              <a:r>
                <a:rPr lang="es-EC" sz="1600" b="1" noProof="0" dirty="0">
                  <a:solidFill>
                    <a:schemeClr val="tx2">
                      <a:lumMod val="75000"/>
                    </a:schemeClr>
                  </a:solidFill>
                  <a:cs typeface="Arial" panose="020B0604020202020204" pitchFamily="34" charset="0"/>
                </a:rPr>
                <a:t>de Servicios</a:t>
              </a:r>
              <a:endParaRPr lang="es-EC" sz="1200" b="1" noProof="0" dirty="0">
                <a:solidFill>
                  <a:schemeClr val="tx2">
                    <a:lumMod val="75000"/>
                  </a:schemeClr>
                </a:solidFill>
                <a:cs typeface="Arial" panose="020B0604020202020204" pitchFamily="34" charset="0"/>
              </a:endParaRPr>
            </a:p>
          </p:txBody>
        </p:sp>
        <p:sp>
          <p:nvSpPr>
            <p:cNvPr id="6" name="CuadroTexto 5">
              <a:extLst>
                <a:ext uri="{FF2B5EF4-FFF2-40B4-BE49-F238E27FC236}">
                  <a16:creationId xmlns:a16="http://schemas.microsoft.com/office/drawing/2014/main" id="{2D78E9D2-700D-339A-3F8D-292F76BF2B0F}"/>
                </a:ext>
              </a:extLst>
            </p:cNvPr>
            <p:cNvSpPr txBox="1"/>
            <p:nvPr/>
          </p:nvSpPr>
          <p:spPr>
            <a:xfrm>
              <a:off x="9655158" y="3804382"/>
              <a:ext cx="2566631" cy="526356"/>
            </a:xfrm>
            <a:prstGeom prst="rect">
              <a:avLst/>
            </a:prstGeom>
            <a:noFill/>
          </p:spPr>
          <p:txBody>
            <a:bodyPr wrap="square">
              <a:spAutoFit/>
            </a:bodyPr>
            <a:lstStyle/>
            <a:p>
              <a:pPr eaLnBrk="1" fontAlgn="auto" hangingPunct="1">
                <a:spcBef>
                  <a:spcPts val="0"/>
                </a:spcBef>
                <a:spcAft>
                  <a:spcPts val="0"/>
                </a:spcAft>
                <a:defRPr/>
              </a:pPr>
              <a:r>
                <a:rPr lang="es-EC" sz="1600" b="1" noProof="0" dirty="0">
                  <a:solidFill>
                    <a:schemeClr val="tx2">
                      <a:lumMod val="75000"/>
                    </a:schemeClr>
                  </a:solidFill>
                  <a:cs typeface="Arial" panose="020B0604020202020204" pitchFamily="34" charset="0"/>
                </a:rPr>
                <a:t>Servicios</a:t>
              </a:r>
            </a:p>
            <a:p>
              <a:pPr eaLnBrk="1" fontAlgn="auto" hangingPunct="1">
                <a:spcBef>
                  <a:spcPts val="0"/>
                </a:spcBef>
                <a:spcAft>
                  <a:spcPts val="0"/>
                </a:spcAft>
                <a:defRPr/>
              </a:pPr>
              <a:r>
                <a:rPr lang="es-EC" sz="1600" b="1" noProof="0" dirty="0">
                  <a:solidFill>
                    <a:schemeClr val="tx2">
                      <a:lumMod val="75000"/>
                    </a:schemeClr>
                  </a:solidFill>
                  <a:cs typeface="Arial" panose="020B0604020202020204" pitchFamily="34" charset="0"/>
                </a:rPr>
                <a:t>Financieros</a:t>
              </a:r>
            </a:p>
          </p:txBody>
        </p:sp>
        <p:sp>
          <p:nvSpPr>
            <p:cNvPr id="7" name="CuadroTexto 6">
              <a:extLst>
                <a:ext uri="{FF2B5EF4-FFF2-40B4-BE49-F238E27FC236}">
                  <a16:creationId xmlns:a16="http://schemas.microsoft.com/office/drawing/2014/main" id="{87309FF1-FF1A-B588-3803-F9ECF1B385C6}"/>
                </a:ext>
              </a:extLst>
            </p:cNvPr>
            <p:cNvSpPr txBox="1"/>
            <p:nvPr/>
          </p:nvSpPr>
          <p:spPr>
            <a:xfrm>
              <a:off x="8778799" y="2335910"/>
              <a:ext cx="2836428" cy="470951"/>
            </a:xfrm>
            <a:prstGeom prst="rect">
              <a:avLst/>
            </a:prstGeom>
            <a:noFill/>
          </p:spPr>
          <p:txBody>
            <a:bodyPr>
              <a:spAutoFit/>
            </a:bodyPr>
            <a:lstStyle/>
            <a:p>
              <a:pPr marL="285750" indent="-285750" eaLnBrk="1" fontAlgn="auto" hangingPunct="1">
                <a:spcBef>
                  <a:spcPts val="0"/>
                </a:spcBef>
                <a:spcAft>
                  <a:spcPts val="0"/>
                </a:spcAft>
                <a:buFont typeface="Arial" panose="020B0604020202020204" pitchFamily="34" charset="0"/>
                <a:buChar char="•"/>
                <a:defRPr/>
              </a:pPr>
              <a:r>
                <a:rPr lang="es-EC" sz="1400" noProof="0" dirty="0">
                  <a:solidFill>
                    <a:schemeClr val="tx2">
                      <a:lumMod val="75000"/>
                    </a:schemeClr>
                  </a:solidFill>
                  <a:cs typeface="Arial" panose="020B0604020202020204" pitchFamily="34" charset="0"/>
                </a:rPr>
                <a:t>Garantizar acceso a los servicios públicos de telecomunicaciones. </a:t>
              </a:r>
            </a:p>
          </p:txBody>
        </p:sp>
        <p:sp>
          <p:nvSpPr>
            <p:cNvPr id="8" name="CuadroTexto 7">
              <a:extLst>
                <a:ext uri="{FF2B5EF4-FFF2-40B4-BE49-F238E27FC236}">
                  <a16:creationId xmlns:a16="http://schemas.microsoft.com/office/drawing/2014/main" id="{EF1D7076-8142-3EEE-353F-48F2E70E28C9}"/>
                </a:ext>
              </a:extLst>
            </p:cNvPr>
            <p:cNvSpPr txBox="1"/>
            <p:nvPr/>
          </p:nvSpPr>
          <p:spPr>
            <a:xfrm>
              <a:off x="8778799" y="4308598"/>
              <a:ext cx="2836428" cy="1634476"/>
            </a:xfrm>
            <a:prstGeom prst="rect">
              <a:avLst/>
            </a:prstGeom>
            <a:noFill/>
          </p:spPr>
          <p:txBody>
            <a:bodyPr wrap="square">
              <a:spAutoFit/>
            </a:bodyPr>
            <a:lstStyle/>
            <a:p>
              <a:pPr marL="285750" indent="-285750" eaLnBrk="1" fontAlgn="auto" hangingPunct="1">
                <a:spcBef>
                  <a:spcPts val="0"/>
                </a:spcBef>
                <a:spcAft>
                  <a:spcPts val="0"/>
                </a:spcAft>
                <a:buFont typeface="Arial" panose="020B0604020202020204" pitchFamily="34" charset="0"/>
                <a:buChar char="•"/>
                <a:defRPr/>
              </a:pPr>
              <a:r>
                <a:rPr lang="es-EC" sz="1400" noProof="0" dirty="0">
                  <a:solidFill>
                    <a:schemeClr val="tx2">
                      <a:lumMod val="75000"/>
                    </a:schemeClr>
                  </a:solidFill>
                  <a:cs typeface="Arial" panose="020B0604020202020204" pitchFamily="34" charset="0"/>
                </a:rPr>
                <a:t>Crear condiciones para prestación de nuevos servicios.</a:t>
              </a:r>
            </a:p>
            <a:p>
              <a:pPr marL="285750" indent="-285750" eaLnBrk="1" fontAlgn="auto" hangingPunct="1">
                <a:spcBef>
                  <a:spcPts val="0"/>
                </a:spcBef>
                <a:spcAft>
                  <a:spcPts val="0"/>
                </a:spcAft>
                <a:buFont typeface="Arial" panose="020B0604020202020204" pitchFamily="34" charset="0"/>
                <a:buChar char="•"/>
                <a:defRPr/>
              </a:pPr>
              <a:endParaRPr lang="es-EC" sz="1400" noProof="0" dirty="0">
                <a:solidFill>
                  <a:schemeClr val="tx2">
                    <a:lumMod val="75000"/>
                  </a:schemeClr>
                </a:solidFill>
                <a:cs typeface="Arial" panose="020B0604020202020204" pitchFamily="34" charset="0"/>
              </a:endParaRPr>
            </a:p>
            <a:p>
              <a:pPr marL="285750" indent="-285750" eaLnBrk="1" fontAlgn="auto" hangingPunct="1">
                <a:spcBef>
                  <a:spcPts val="0"/>
                </a:spcBef>
                <a:spcAft>
                  <a:spcPts val="0"/>
                </a:spcAft>
                <a:buFont typeface="Arial" panose="020B0604020202020204" pitchFamily="34" charset="0"/>
                <a:buChar char="•"/>
                <a:defRPr/>
              </a:pPr>
              <a:r>
                <a:rPr lang="es-EC" sz="1400" noProof="0" dirty="0">
                  <a:solidFill>
                    <a:schemeClr val="tx2">
                      <a:lumMod val="75000"/>
                    </a:schemeClr>
                  </a:solidFill>
                  <a:cs typeface="Arial" panose="020B0604020202020204" pitchFamily="34" charset="0"/>
                </a:rPr>
                <a:t>Aprovechar la creación y uso de nuevas tecnologías, adaptadas a la tendencia global.</a:t>
              </a:r>
            </a:p>
            <a:p>
              <a:pPr eaLnBrk="1" fontAlgn="auto" hangingPunct="1">
                <a:spcBef>
                  <a:spcPts val="0"/>
                </a:spcBef>
                <a:spcAft>
                  <a:spcPts val="0"/>
                </a:spcAft>
                <a:defRPr/>
              </a:pPr>
              <a:endParaRPr lang="es-EC" sz="1400" noProof="0" dirty="0">
                <a:solidFill>
                  <a:schemeClr val="tx2">
                    <a:lumMod val="75000"/>
                  </a:schemeClr>
                </a:solidFill>
                <a:cs typeface="Arial" panose="020B0604020202020204" pitchFamily="34" charset="0"/>
              </a:endParaRPr>
            </a:p>
            <a:p>
              <a:pPr marL="285750" indent="-285750" eaLnBrk="1" fontAlgn="auto" hangingPunct="1">
                <a:spcBef>
                  <a:spcPts val="0"/>
                </a:spcBef>
                <a:spcAft>
                  <a:spcPts val="0"/>
                </a:spcAft>
                <a:buFont typeface="Arial" panose="020B0604020202020204" pitchFamily="34" charset="0"/>
                <a:buChar char="•"/>
                <a:defRPr/>
              </a:pPr>
              <a:r>
                <a:rPr lang="es-EC" sz="1400" noProof="0" dirty="0">
                  <a:solidFill>
                    <a:schemeClr val="tx2">
                      <a:lumMod val="75000"/>
                    </a:schemeClr>
                  </a:solidFill>
                  <a:cs typeface="Arial" panose="020B0604020202020204" pitchFamily="34" charset="0"/>
                </a:rPr>
                <a:t>Precautelar sistema financiero.</a:t>
              </a:r>
            </a:p>
          </p:txBody>
        </p:sp>
        <p:sp>
          <p:nvSpPr>
            <p:cNvPr id="9" name="CuadroTexto 8">
              <a:extLst>
                <a:ext uri="{FF2B5EF4-FFF2-40B4-BE49-F238E27FC236}">
                  <a16:creationId xmlns:a16="http://schemas.microsoft.com/office/drawing/2014/main" id="{F3D622C3-604A-C52E-5097-711AE52F480D}"/>
                </a:ext>
              </a:extLst>
            </p:cNvPr>
            <p:cNvSpPr txBox="1"/>
            <p:nvPr/>
          </p:nvSpPr>
          <p:spPr>
            <a:xfrm>
              <a:off x="1240056" y="4646888"/>
              <a:ext cx="3076019" cy="664872"/>
            </a:xfrm>
            <a:prstGeom prst="rect">
              <a:avLst/>
            </a:prstGeom>
            <a:noFill/>
          </p:spPr>
          <p:txBody>
            <a:bodyPr wrap="square">
              <a:spAutoFit/>
            </a:bodyPr>
            <a:lstStyle/>
            <a:p>
              <a:pPr marL="285750" indent="-285750" eaLnBrk="1" fontAlgn="auto" hangingPunct="1">
                <a:spcBef>
                  <a:spcPts val="0"/>
                </a:spcBef>
                <a:spcAft>
                  <a:spcPts val="0"/>
                </a:spcAft>
                <a:buFont typeface="Arial" panose="020B0604020202020204" pitchFamily="34" charset="0"/>
                <a:buChar char="•"/>
                <a:defRPr/>
              </a:pPr>
              <a:r>
                <a:rPr lang="es-EC" sz="1400" noProof="0" dirty="0">
                  <a:solidFill>
                    <a:schemeClr val="tx2">
                      <a:lumMod val="75000"/>
                    </a:schemeClr>
                  </a:solidFill>
                  <a:cs typeface="Arial" panose="020B0604020202020204" pitchFamily="34" charset="0"/>
                </a:rPr>
                <a:t>Presencia de servicios ecuatorianos en Canadá y acceso a mercados</a:t>
              </a:r>
            </a:p>
            <a:p>
              <a:pPr marL="285750" indent="-285750" eaLnBrk="1" fontAlgn="auto" hangingPunct="1">
                <a:spcBef>
                  <a:spcPts val="0"/>
                </a:spcBef>
                <a:spcAft>
                  <a:spcPts val="0"/>
                </a:spcAft>
                <a:buFont typeface="Arial" panose="020B0604020202020204" pitchFamily="34" charset="0"/>
                <a:buChar char="•"/>
                <a:defRPr/>
              </a:pPr>
              <a:r>
                <a:rPr lang="es-EC" sz="1400" noProof="0" dirty="0">
                  <a:solidFill>
                    <a:schemeClr val="tx2">
                      <a:lumMod val="75000"/>
                    </a:schemeClr>
                  </a:solidFill>
                  <a:cs typeface="Arial" panose="020B0604020202020204" pitchFamily="34" charset="0"/>
                </a:rPr>
                <a:t>Altos niveles de transparencia</a:t>
              </a:r>
            </a:p>
          </p:txBody>
        </p:sp>
      </p:grpSp>
      <p:sp>
        <p:nvSpPr>
          <p:cNvPr id="10" name="CuadroTexto 9">
            <a:extLst>
              <a:ext uri="{FF2B5EF4-FFF2-40B4-BE49-F238E27FC236}">
                <a16:creationId xmlns:a16="http://schemas.microsoft.com/office/drawing/2014/main" id="{2999E53B-7577-DF5E-65F0-CD7A19D1482A}"/>
              </a:ext>
            </a:extLst>
          </p:cNvPr>
          <p:cNvSpPr txBox="1"/>
          <p:nvPr/>
        </p:nvSpPr>
        <p:spPr>
          <a:xfrm>
            <a:off x="7872429" y="2292545"/>
            <a:ext cx="3054350" cy="338554"/>
          </a:xfrm>
          <a:prstGeom prst="rect">
            <a:avLst/>
          </a:prstGeom>
          <a:noFill/>
        </p:spPr>
        <p:txBody>
          <a:bodyPr>
            <a:spAutoFit/>
          </a:bodyPr>
          <a:lstStyle/>
          <a:p>
            <a:pPr algn="r" eaLnBrk="1" fontAlgn="auto" hangingPunct="1">
              <a:spcBef>
                <a:spcPts val="0"/>
              </a:spcBef>
              <a:spcAft>
                <a:spcPts val="0"/>
              </a:spcAft>
              <a:defRPr/>
            </a:pPr>
            <a:r>
              <a:rPr lang="es-EC" sz="1600" b="1" noProof="0" dirty="0">
                <a:solidFill>
                  <a:schemeClr val="tx2">
                    <a:lumMod val="75000"/>
                  </a:schemeClr>
                </a:solidFill>
                <a:cs typeface="Arial" panose="020B0604020202020204" pitchFamily="34" charset="0"/>
              </a:rPr>
              <a:t>Telecomunicaciones</a:t>
            </a:r>
            <a:endParaRPr lang="es-EC" sz="1200" b="1" noProof="0" dirty="0">
              <a:solidFill>
                <a:schemeClr val="tx2">
                  <a:lumMod val="75000"/>
                </a:schemeClr>
              </a:solidFill>
              <a:cs typeface="Arial" panose="020B0604020202020204" pitchFamily="34" charset="0"/>
            </a:endParaRPr>
          </a:p>
        </p:txBody>
      </p:sp>
      <p:sp>
        <p:nvSpPr>
          <p:cNvPr id="2" name="CuadroTexto 1">
            <a:extLst>
              <a:ext uri="{FF2B5EF4-FFF2-40B4-BE49-F238E27FC236}">
                <a16:creationId xmlns:a16="http://schemas.microsoft.com/office/drawing/2014/main" id="{C950F152-2D5B-1492-EAEA-8650917182CE}"/>
              </a:ext>
            </a:extLst>
          </p:cNvPr>
          <p:cNvSpPr txBox="1"/>
          <p:nvPr/>
        </p:nvSpPr>
        <p:spPr bwMode="auto">
          <a:xfrm>
            <a:off x="338337" y="1734249"/>
            <a:ext cx="4428980" cy="338554"/>
          </a:xfrm>
          <a:prstGeom prst="rect">
            <a:avLst/>
          </a:prstGeom>
          <a:noFill/>
        </p:spPr>
        <p:txBody>
          <a:bodyPr wrap="square">
            <a:spAutoFit/>
          </a:bodyPr>
          <a:lstStyle/>
          <a:p>
            <a:pPr eaLnBrk="1" fontAlgn="auto" hangingPunct="1">
              <a:spcBef>
                <a:spcPts val="0"/>
              </a:spcBef>
              <a:spcAft>
                <a:spcPts val="0"/>
              </a:spcAft>
              <a:defRPr/>
            </a:pPr>
            <a:r>
              <a:rPr lang="es-EC" sz="1600" b="1" noProof="0" dirty="0">
                <a:solidFill>
                  <a:schemeClr val="tx2">
                    <a:lumMod val="75000"/>
                  </a:schemeClr>
                </a:solidFill>
                <a:cs typeface="Arial" panose="020B0604020202020204" pitchFamily="34" charset="0"/>
              </a:rPr>
              <a:t>Entrada Temporal de Personas de Negocios </a:t>
            </a:r>
          </a:p>
        </p:txBody>
      </p:sp>
      <p:sp>
        <p:nvSpPr>
          <p:cNvPr id="3" name="CuadroTexto 2">
            <a:extLst>
              <a:ext uri="{FF2B5EF4-FFF2-40B4-BE49-F238E27FC236}">
                <a16:creationId xmlns:a16="http://schemas.microsoft.com/office/drawing/2014/main" id="{4F4FB75F-96DA-FD82-1A95-0CBD374B00C0}"/>
              </a:ext>
            </a:extLst>
          </p:cNvPr>
          <p:cNvSpPr txBox="1"/>
          <p:nvPr/>
        </p:nvSpPr>
        <p:spPr bwMode="auto">
          <a:xfrm>
            <a:off x="354894" y="2076136"/>
            <a:ext cx="4349878" cy="2246769"/>
          </a:xfrm>
          <a:prstGeom prst="rect">
            <a:avLst/>
          </a:prstGeom>
          <a:noFill/>
        </p:spPr>
        <p:txBody>
          <a:bodyPr wrap="square">
            <a:spAutoFit/>
          </a:bodyPr>
          <a:lstStyle/>
          <a:p>
            <a:pPr marL="285750" indent="-285750" algn="just" eaLnBrk="1" fontAlgn="auto" hangingPunct="1">
              <a:spcBef>
                <a:spcPts val="0"/>
              </a:spcBef>
              <a:spcAft>
                <a:spcPts val="0"/>
              </a:spcAft>
              <a:buFont typeface="Arial" panose="020B0604020202020204" pitchFamily="34" charset="0"/>
              <a:buChar char="•"/>
              <a:defRPr/>
            </a:pPr>
            <a:r>
              <a:rPr lang="es-EC" sz="1400" noProof="0" dirty="0">
                <a:solidFill>
                  <a:schemeClr val="tx2">
                    <a:lumMod val="75000"/>
                  </a:schemeClr>
                </a:solidFill>
                <a:cs typeface="Arial" panose="020B0604020202020204" pitchFamily="34" charset="0"/>
              </a:rPr>
              <a:t>Grupo de Trabajo en servicios profesionales para reconocimiento de títulos y cualificaciones para profesionales ecuatorianos puedan ofrecer sus servicios en Canadá en áreas como ingeniería, arquitectura, tecnologías de la información, entre otros. </a:t>
            </a:r>
          </a:p>
          <a:p>
            <a:pPr marL="285750" indent="-285750" algn="just" eaLnBrk="1" fontAlgn="auto" hangingPunct="1">
              <a:spcBef>
                <a:spcPts val="0"/>
              </a:spcBef>
              <a:spcAft>
                <a:spcPts val="0"/>
              </a:spcAft>
              <a:buFont typeface="Arial" panose="020B0604020202020204" pitchFamily="34" charset="0"/>
              <a:buChar char="•"/>
              <a:defRPr/>
            </a:pPr>
            <a:endParaRPr lang="es-EC" sz="1400" noProof="0" dirty="0">
              <a:solidFill>
                <a:schemeClr val="tx2">
                  <a:lumMod val="75000"/>
                </a:schemeClr>
              </a:solidFill>
              <a:cs typeface="Arial" panose="020B0604020202020204" pitchFamily="34" charset="0"/>
            </a:endParaRPr>
          </a:p>
          <a:p>
            <a:pPr marL="285750" indent="-285750" algn="just" eaLnBrk="1" fontAlgn="auto" hangingPunct="1">
              <a:spcBef>
                <a:spcPts val="0"/>
              </a:spcBef>
              <a:spcAft>
                <a:spcPts val="0"/>
              </a:spcAft>
              <a:buFont typeface="Arial" panose="020B0604020202020204" pitchFamily="34" charset="0"/>
              <a:buChar char="•"/>
              <a:defRPr/>
            </a:pPr>
            <a:r>
              <a:rPr lang="es-EC" sz="1400" noProof="0" dirty="0">
                <a:solidFill>
                  <a:schemeClr val="tx2">
                    <a:lumMod val="75000"/>
                  </a:schemeClr>
                </a:solidFill>
                <a:cs typeface="Arial" panose="020B0604020202020204" pitchFamily="34" charset="0"/>
              </a:rPr>
              <a:t>No implica la omisión del requerimiento de visado, pero si una exoneración a un permiso de trabajo exigido por Canadá.</a:t>
            </a:r>
          </a:p>
        </p:txBody>
      </p:sp>
      <p:pic>
        <p:nvPicPr>
          <p:cNvPr id="4" name="Imagen 3">
            <a:extLst>
              <a:ext uri="{FF2B5EF4-FFF2-40B4-BE49-F238E27FC236}">
                <a16:creationId xmlns:a16="http://schemas.microsoft.com/office/drawing/2014/main" id="{7BC71E56-320F-D7DA-34D9-034137DCA67B}"/>
              </a:ext>
            </a:extLst>
          </p:cNvPr>
          <p:cNvPicPr>
            <a:picLocks noChangeAspect="1"/>
          </p:cNvPicPr>
          <p:nvPr/>
        </p:nvPicPr>
        <p:blipFill>
          <a:blip r:embed="rId5"/>
          <a:stretch>
            <a:fillRect/>
          </a:stretch>
        </p:blipFill>
        <p:spPr>
          <a:xfrm>
            <a:off x="5660391" y="3643264"/>
            <a:ext cx="1576601" cy="1576601"/>
          </a:xfrm>
          <a:prstGeom prst="rect">
            <a:avLst/>
          </a:prstGeom>
        </p:spPr>
      </p:pic>
      <p:cxnSp>
        <p:nvCxnSpPr>
          <p:cNvPr id="14" name="Conector recto de flecha 13">
            <a:extLst>
              <a:ext uri="{FF2B5EF4-FFF2-40B4-BE49-F238E27FC236}">
                <a16:creationId xmlns:a16="http://schemas.microsoft.com/office/drawing/2014/main" id="{C8E899E1-D65D-8DE0-20F9-42D35EC4C1A9}"/>
              </a:ext>
            </a:extLst>
          </p:cNvPr>
          <p:cNvCxnSpPr>
            <a:endCxn id="2" idx="3"/>
          </p:cNvCxnSpPr>
          <p:nvPr/>
        </p:nvCxnSpPr>
        <p:spPr>
          <a:xfrm flipH="1" flipV="1">
            <a:off x="4767317" y="1903526"/>
            <a:ext cx="893074" cy="727573"/>
          </a:xfrm>
          <a:prstGeom prst="straightConnector1">
            <a:avLst/>
          </a:prstGeom>
          <a:ln>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FD659BF1-0A23-33BE-277D-0AA649FC878D}"/>
              </a:ext>
            </a:extLst>
          </p:cNvPr>
          <p:cNvSpPr txBox="1">
            <a:spLocks noChangeArrowheads="1"/>
          </p:cNvSpPr>
          <p:nvPr/>
        </p:nvSpPr>
        <p:spPr>
          <a:xfrm>
            <a:off x="719138" y="179029"/>
            <a:ext cx="10956223" cy="898525"/>
          </a:xfrm>
          <a:prstGeom prst="rect">
            <a:avLst/>
          </a:prstGeom>
        </p:spPr>
        <p:txBody>
          <a:bodyPr anchor="ctr">
            <a:noAutofit/>
          </a:bodyPr>
          <a:lstStyle>
            <a:lvl1pPr algn="l" defTabSz="914400" rtl="0" eaLnBrk="1" latinLnBrk="0" hangingPunct="1">
              <a:lnSpc>
                <a:spcPct val="90000"/>
              </a:lnSpc>
              <a:spcBef>
                <a:spcPct val="0"/>
              </a:spcBef>
              <a:buNone/>
              <a:defRPr sz="3200" b="1" kern="1200">
                <a:solidFill>
                  <a:srgbClr val="203864"/>
                </a:solidFill>
                <a:latin typeface="+mj-lt"/>
                <a:ea typeface="+mj-ea"/>
                <a:cs typeface="+mj-cs"/>
              </a:defRPr>
            </a:lvl1pPr>
          </a:lstStyle>
          <a:p>
            <a:pPr fontAlgn="auto">
              <a:spcAft>
                <a:spcPts val="0"/>
              </a:spcAft>
              <a:defRPr/>
            </a:pPr>
            <a:r>
              <a:rPr lang="es-EC" sz="2400" noProof="0" dirty="0">
                <a:solidFill>
                  <a:srgbClr val="4C3DA8"/>
                </a:solidFill>
                <a:ea typeface="+mn-ea"/>
                <a:cs typeface="+mn-cs"/>
              </a:rPr>
              <a:t>Promueve </a:t>
            </a:r>
            <a:r>
              <a:rPr lang="es-EC" sz="2400" u="sng" noProof="0" dirty="0">
                <a:solidFill>
                  <a:srgbClr val="4C3DA8"/>
                </a:solidFill>
                <a:ea typeface="+mn-ea"/>
                <a:cs typeface="+mn-cs"/>
              </a:rPr>
              <a:t>Compras Públicas </a:t>
            </a:r>
            <a:r>
              <a:rPr lang="es-EC" sz="2400" noProof="0" dirty="0">
                <a:solidFill>
                  <a:srgbClr val="4C3DA8"/>
                </a:solidFill>
                <a:ea typeface="+mn-ea"/>
                <a:cs typeface="+mn-cs"/>
              </a:rPr>
              <a:t>con reglas claras, de manera justa, transparente y no discriminatoria, contribuyendo a la eficiencia, a prevenir la corrupción y mejorar la gobernanza en el sector público.</a:t>
            </a:r>
          </a:p>
        </p:txBody>
      </p:sp>
      <p:grpSp>
        <p:nvGrpSpPr>
          <p:cNvPr id="58371" name="Grupo 2">
            <a:extLst>
              <a:ext uri="{FF2B5EF4-FFF2-40B4-BE49-F238E27FC236}">
                <a16:creationId xmlns:a16="http://schemas.microsoft.com/office/drawing/2014/main" id="{CA6552E5-ED13-7AE2-E7A3-8C22B72CD424}"/>
              </a:ext>
            </a:extLst>
          </p:cNvPr>
          <p:cNvGrpSpPr>
            <a:grpSpLocks/>
          </p:cNvGrpSpPr>
          <p:nvPr/>
        </p:nvGrpSpPr>
        <p:grpSpPr bwMode="auto">
          <a:xfrm>
            <a:off x="236310" y="1538526"/>
            <a:ext cx="11158832" cy="4703472"/>
            <a:chOff x="-111731" y="1298865"/>
            <a:chExt cx="11158840" cy="4703472"/>
          </a:xfrm>
        </p:grpSpPr>
        <p:pic>
          <p:nvPicPr>
            <p:cNvPr id="58373" name="Imagen 11">
              <a:extLst>
                <a:ext uri="{FF2B5EF4-FFF2-40B4-BE49-F238E27FC236}">
                  <a16:creationId xmlns:a16="http://schemas.microsoft.com/office/drawing/2014/main" id="{02828609-CFD2-6578-96C1-7E0AFAF9D3E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3341030" y="1512887"/>
              <a:ext cx="4767780" cy="448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uadroTexto 18">
              <a:extLst>
                <a:ext uri="{FF2B5EF4-FFF2-40B4-BE49-F238E27FC236}">
                  <a16:creationId xmlns:a16="http://schemas.microsoft.com/office/drawing/2014/main" id="{BAFB4E47-C1CA-25DC-56C2-309B84252129}"/>
                </a:ext>
              </a:extLst>
            </p:cNvPr>
            <p:cNvSpPr txBox="1"/>
            <p:nvPr/>
          </p:nvSpPr>
          <p:spPr>
            <a:xfrm>
              <a:off x="7967982" y="1298865"/>
              <a:ext cx="3079127" cy="2646878"/>
            </a:xfrm>
            <a:prstGeom prst="rect">
              <a:avLst/>
            </a:prstGeom>
            <a:noFill/>
          </p:spPr>
          <p:txBody>
            <a:bodyPr wrap="square">
              <a:spAutoFit/>
            </a:bodyPr>
            <a:lstStyle/>
            <a:p>
              <a:pPr marL="285750" indent="-285750" eaLnBrk="1" fontAlgn="auto" hangingPunct="1">
                <a:spcBef>
                  <a:spcPts val="0"/>
                </a:spcBef>
                <a:spcAft>
                  <a:spcPts val="0"/>
                </a:spcAft>
                <a:buFontTx/>
                <a:buChar char="-"/>
                <a:defRPr/>
              </a:pPr>
              <a:r>
                <a:rPr lang="es-EC" sz="1400" noProof="0" dirty="0">
                  <a:solidFill>
                    <a:schemeClr val="accent1">
                      <a:lumMod val="50000"/>
                    </a:schemeClr>
                  </a:solidFill>
                  <a:cs typeface="Arial" panose="020B0604020202020204" pitchFamily="34" charset="0"/>
                </a:rPr>
                <a:t>Se precautelan los programas reservados para MIPYMES y AEPYS.</a:t>
              </a:r>
            </a:p>
            <a:p>
              <a:pPr eaLnBrk="1" fontAlgn="auto" hangingPunct="1">
                <a:spcBef>
                  <a:spcPts val="0"/>
                </a:spcBef>
                <a:spcAft>
                  <a:spcPts val="0"/>
                </a:spcAft>
                <a:defRPr/>
              </a:pPr>
              <a:endParaRPr lang="es-EC" sz="1400" noProof="0" dirty="0">
                <a:solidFill>
                  <a:schemeClr val="accent1">
                    <a:lumMod val="50000"/>
                  </a:schemeClr>
                </a:solidFill>
                <a:cs typeface="Arial" panose="020B0604020202020204" pitchFamily="34" charset="0"/>
              </a:endParaRPr>
            </a:p>
            <a:p>
              <a:pPr marL="285750" indent="-285750" eaLnBrk="1" fontAlgn="auto" hangingPunct="1">
                <a:spcBef>
                  <a:spcPts val="0"/>
                </a:spcBef>
                <a:spcAft>
                  <a:spcPts val="0"/>
                </a:spcAft>
                <a:buFontTx/>
                <a:buChar char="-"/>
                <a:defRPr/>
              </a:pPr>
              <a:r>
                <a:rPr lang="es-EC" sz="1400" noProof="0" dirty="0">
                  <a:solidFill>
                    <a:schemeClr val="accent1">
                      <a:lumMod val="50000"/>
                    </a:schemeClr>
                  </a:solidFill>
                  <a:cs typeface="Arial" panose="020B0604020202020204" pitchFamily="34" charset="0"/>
                </a:rPr>
                <a:t>Se excluyen del Acuerdo las instituciones de los Gobiernos Autónomos Descentralizados.  </a:t>
              </a:r>
            </a:p>
            <a:p>
              <a:pPr eaLnBrk="1" fontAlgn="auto" hangingPunct="1">
                <a:spcBef>
                  <a:spcPts val="0"/>
                </a:spcBef>
                <a:spcAft>
                  <a:spcPts val="0"/>
                </a:spcAft>
                <a:defRPr/>
              </a:pPr>
              <a:endParaRPr lang="es-EC" sz="1400" noProof="0" dirty="0">
                <a:solidFill>
                  <a:schemeClr val="accent1">
                    <a:lumMod val="50000"/>
                  </a:schemeClr>
                </a:solidFill>
                <a:cs typeface="Arial" panose="020B0604020202020204" pitchFamily="34" charset="0"/>
              </a:endParaRPr>
            </a:p>
            <a:p>
              <a:pPr eaLnBrk="1" fontAlgn="auto" hangingPunct="1">
                <a:spcBef>
                  <a:spcPts val="0"/>
                </a:spcBef>
                <a:spcAft>
                  <a:spcPts val="0"/>
                </a:spcAft>
                <a:defRPr/>
              </a:pPr>
              <a:endParaRPr lang="es-EC" noProof="0" dirty="0">
                <a:solidFill>
                  <a:schemeClr val="accent1">
                    <a:lumMod val="50000"/>
                  </a:schemeClr>
                </a:solidFill>
                <a:cs typeface="Arial" panose="020B0604020202020204" pitchFamily="34" charset="0"/>
              </a:endParaRPr>
            </a:p>
            <a:p>
              <a:pPr eaLnBrk="1" fontAlgn="auto" hangingPunct="1">
                <a:spcBef>
                  <a:spcPts val="0"/>
                </a:spcBef>
                <a:spcAft>
                  <a:spcPts val="0"/>
                </a:spcAft>
                <a:defRPr/>
              </a:pPr>
              <a:endParaRPr lang="es-EC" noProof="0" dirty="0">
                <a:solidFill>
                  <a:schemeClr val="accent1">
                    <a:lumMod val="50000"/>
                  </a:schemeClr>
                </a:solidFill>
                <a:cs typeface="Arial" panose="020B0604020202020204" pitchFamily="34" charset="0"/>
              </a:endParaRPr>
            </a:p>
            <a:p>
              <a:pPr eaLnBrk="1" fontAlgn="auto" hangingPunct="1">
                <a:spcBef>
                  <a:spcPts val="0"/>
                </a:spcBef>
                <a:spcAft>
                  <a:spcPts val="0"/>
                </a:spcAft>
                <a:defRPr/>
              </a:pPr>
              <a:endParaRPr lang="es-EC" noProof="0" dirty="0">
                <a:solidFill>
                  <a:schemeClr val="accent1">
                    <a:lumMod val="50000"/>
                  </a:schemeClr>
                </a:solidFill>
                <a:cs typeface="Arial" panose="020B0604020202020204" pitchFamily="34" charset="0"/>
              </a:endParaRPr>
            </a:p>
          </p:txBody>
        </p:sp>
        <p:sp>
          <p:nvSpPr>
            <p:cNvPr id="20" name="CuadroTexto 19">
              <a:extLst>
                <a:ext uri="{FF2B5EF4-FFF2-40B4-BE49-F238E27FC236}">
                  <a16:creationId xmlns:a16="http://schemas.microsoft.com/office/drawing/2014/main" id="{79FCD43F-07B9-CB94-F41F-30F5BF4C8CF0}"/>
                </a:ext>
              </a:extLst>
            </p:cNvPr>
            <p:cNvSpPr txBox="1"/>
            <p:nvPr/>
          </p:nvSpPr>
          <p:spPr>
            <a:xfrm>
              <a:off x="8854116" y="3434156"/>
              <a:ext cx="2192993" cy="2462213"/>
            </a:xfrm>
            <a:prstGeom prst="rect">
              <a:avLst/>
            </a:prstGeom>
            <a:noFill/>
          </p:spPr>
          <p:txBody>
            <a:bodyPr wrap="square">
              <a:spAutoFit/>
            </a:bodyPr>
            <a:lstStyle/>
            <a:p>
              <a:pPr eaLnBrk="1" fontAlgn="auto" hangingPunct="1">
                <a:spcBef>
                  <a:spcPts val="0"/>
                </a:spcBef>
                <a:spcAft>
                  <a:spcPts val="0"/>
                </a:spcAft>
                <a:defRPr/>
              </a:pPr>
              <a:r>
                <a:rPr lang="es-EC" sz="1400" noProof="0" dirty="0">
                  <a:solidFill>
                    <a:schemeClr val="accent1">
                      <a:lumMod val="50000"/>
                    </a:schemeClr>
                  </a:solidFill>
                  <a:cs typeface="Arial" panose="020B0604020202020204" pitchFamily="34" charset="0"/>
                </a:rPr>
                <a:t>Ecuador se reservó el derecho de aplicar medidas para cumplir sus obligaciones con respecto a Pueblos Indígenas y nacionalidades, incluidas sus empresas, reconocidas y afirmadas por la Constitución del Ecuador. </a:t>
              </a:r>
            </a:p>
          </p:txBody>
        </p:sp>
        <p:sp>
          <p:nvSpPr>
            <p:cNvPr id="21" name="CuadroTexto 20">
              <a:extLst>
                <a:ext uri="{FF2B5EF4-FFF2-40B4-BE49-F238E27FC236}">
                  <a16:creationId xmlns:a16="http://schemas.microsoft.com/office/drawing/2014/main" id="{18460D08-1A42-9169-6364-ECE295E10F9A}"/>
                </a:ext>
              </a:extLst>
            </p:cNvPr>
            <p:cNvSpPr txBox="1"/>
            <p:nvPr/>
          </p:nvSpPr>
          <p:spPr>
            <a:xfrm>
              <a:off x="-111731" y="1779150"/>
              <a:ext cx="2236285" cy="3816429"/>
            </a:xfrm>
            <a:prstGeom prst="rect">
              <a:avLst/>
            </a:prstGeom>
            <a:noFill/>
          </p:spPr>
          <p:txBody>
            <a:bodyPr wrap="square">
              <a:spAutoFit/>
            </a:bodyPr>
            <a:lstStyle/>
            <a:p>
              <a:pPr algn="r" eaLnBrk="1" fontAlgn="auto" hangingPunct="1">
                <a:spcBef>
                  <a:spcPts val="0"/>
                </a:spcBef>
                <a:spcAft>
                  <a:spcPts val="0"/>
                </a:spcAft>
                <a:defRPr/>
              </a:pPr>
              <a:r>
                <a:rPr lang="es-EC" sz="1400" noProof="0" dirty="0">
                  <a:solidFill>
                    <a:schemeClr val="accent1">
                      <a:lumMod val="50000"/>
                    </a:schemeClr>
                  </a:solidFill>
                  <a:cs typeface="Arial" panose="020B0604020202020204" pitchFamily="34" charset="0"/>
                </a:rPr>
                <a:t>- Se reconoce la importancia de las MiPymes y la necesidad de promover, fomentar o facilitar su participación en los procesos de contratación pública.</a:t>
              </a:r>
            </a:p>
            <a:p>
              <a:pPr algn="r" eaLnBrk="1" fontAlgn="auto" hangingPunct="1">
                <a:spcBef>
                  <a:spcPts val="0"/>
                </a:spcBef>
                <a:spcAft>
                  <a:spcPts val="0"/>
                </a:spcAft>
                <a:defRPr/>
              </a:pPr>
              <a:endParaRPr lang="es-EC" sz="1400" noProof="0" dirty="0">
                <a:solidFill>
                  <a:schemeClr val="accent1">
                    <a:lumMod val="50000"/>
                  </a:schemeClr>
                </a:solidFill>
                <a:cs typeface="Arial" panose="020B0604020202020204" pitchFamily="34" charset="0"/>
              </a:endParaRPr>
            </a:p>
            <a:p>
              <a:pPr algn="r" eaLnBrk="1" fontAlgn="auto" hangingPunct="1">
                <a:spcBef>
                  <a:spcPts val="0"/>
                </a:spcBef>
                <a:spcAft>
                  <a:spcPts val="0"/>
                </a:spcAft>
                <a:defRPr/>
              </a:pPr>
              <a:r>
                <a:rPr lang="es-EC" sz="1400" noProof="0" dirty="0">
                  <a:solidFill>
                    <a:schemeClr val="accent1">
                      <a:lumMod val="50000"/>
                    </a:schemeClr>
                  </a:solidFill>
                  <a:cs typeface="Arial" panose="020B0604020202020204" pitchFamily="34" charset="0"/>
                </a:rPr>
                <a:t>- Las MiPymes ecuatorianas podrán participar de manera conjunta o asociada en los procedimientos de contratación pública para acceder al mercado canadiense. </a:t>
              </a:r>
            </a:p>
            <a:p>
              <a:pPr algn="r" eaLnBrk="1" fontAlgn="auto" hangingPunct="1">
                <a:spcBef>
                  <a:spcPts val="0"/>
                </a:spcBef>
                <a:spcAft>
                  <a:spcPts val="0"/>
                </a:spcAft>
                <a:defRPr/>
              </a:pPr>
              <a:endParaRPr lang="es-EC" noProof="0" dirty="0">
                <a:solidFill>
                  <a:schemeClr val="accent1">
                    <a:lumMod val="50000"/>
                  </a:schemeClr>
                </a:solidFill>
                <a:cs typeface="Arial" panose="020B0604020202020204" pitchFamily="34" charset="0"/>
              </a:endParaRPr>
            </a:p>
          </p:txBody>
        </p:sp>
      </p:grpSp>
      <p:pic>
        <p:nvPicPr>
          <p:cNvPr id="2" name="Imagen 19">
            <a:extLst>
              <a:ext uri="{FF2B5EF4-FFF2-40B4-BE49-F238E27FC236}">
                <a16:creationId xmlns:a16="http://schemas.microsoft.com/office/drawing/2014/main" id="{09C321D5-DCD8-A08D-D645-5EAF098677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9175" y="1844178"/>
            <a:ext cx="732044" cy="482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n 19">
            <a:extLst>
              <a:ext uri="{FF2B5EF4-FFF2-40B4-BE49-F238E27FC236}">
                <a16:creationId xmlns:a16="http://schemas.microsoft.com/office/drawing/2014/main" id="{924425A2-60A6-9E91-DEB5-A9C0D33F27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63476" y="3912820"/>
            <a:ext cx="732044" cy="482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19">
            <a:extLst>
              <a:ext uri="{FF2B5EF4-FFF2-40B4-BE49-F238E27FC236}">
                <a16:creationId xmlns:a16="http://schemas.microsoft.com/office/drawing/2014/main" id="{1DF876E9-797F-772A-7679-052E4D54DA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0800000">
            <a:off x="2541115" y="3673817"/>
            <a:ext cx="732044" cy="482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CuadroTexto 1">
            <a:extLst>
              <a:ext uri="{FF2B5EF4-FFF2-40B4-BE49-F238E27FC236}">
                <a16:creationId xmlns:a16="http://schemas.microsoft.com/office/drawing/2014/main" id="{F657EA24-7461-D073-400B-CF02B7E3914C}"/>
              </a:ext>
            </a:extLst>
          </p:cNvPr>
          <p:cNvSpPr txBox="1">
            <a:spLocks noChangeArrowheads="1"/>
          </p:cNvSpPr>
          <p:nvPr/>
        </p:nvSpPr>
        <p:spPr bwMode="auto">
          <a:xfrm>
            <a:off x="678528" y="383714"/>
            <a:ext cx="11379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b="1" noProof="0" dirty="0">
                <a:solidFill>
                  <a:srgbClr val="4D39B7"/>
                </a:solidFill>
              </a:rPr>
              <a:t>Cuenta con un importante capítulo en materia de </a:t>
            </a:r>
            <a:r>
              <a:rPr lang="es-EC" b="1" u="sng" noProof="0" dirty="0">
                <a:solidFill>
                  <a:srgbClr val="4D39B7"/>
                </a:solidFill>
              </a:rPr>
              <a:t>Inversiones</a:t>
            </a:r>
            <a:r>
              <a:rPr lang="es-EC" b="1" noProof="0" dirty="0">
                <a:solidFill>
                  <a:srgbClr val="4D39B7"/>
                </a:solidFill>
              </a:rPr>
              <a:t>: </a:t>
            </a:r>
          </a:p>
        </p:txBody>
      </p:sp>
      <p:grpSp>
        <p:nvGrpSpPr>
          <p:cNvPr id="53251" name="Grupo 1">
            <a:extLst>
              <a:ext uri="{FF2B5EF4-FFF2-40B4-BE49-F238E27FC236}">
                <a16:creationId xmlns:a16="http://schemas.microsoft.com/office/drawing/2014/main" id="{952B742B-0A22-EC29-29B8-182564AF4858}"/>
              </a:ext>
            </a:extLst>
          </p:cNvPr>
          <p:cNvGrpSpPr>
            <a:grpSpLocks/>
          </p:cNvGrpSpPr>
          <p:nvPr/>
        </p:nvGrpSpPr>
        <p:grpSpPr bwMode="auto">
          <a:xfrm>
            <a:off x="388982" y="1705634"/>
            <a:ext cx="11295979" cy="3997082"/>
            <a:chOff x="366185" y="1044818"/>
            <a:chExt cx="11295979" cy="3997082"/>
          </a:xfrm>
        </p:grpSpPr>
        <p:grpSp>
          <p:nvGrpSpPr>
            <p:cNvPr id="53252" name="Grupo 2">
              <a:extLst>
                <a:ext uri="{FF2B5EF4-FFF2-40B4-BE49-F238E27FC236}">
                  <a16:creationId xmlns:a16="http://schemas.microsoft.com/office/drawing/2014/main" id="{C430CDCB-8DBC-75A9-7261-01B881C3855C}"/>
                </a:ext>
              </a:extLst>
            </p:cNvPr>
            <p:cNvGrpSpPr>
              <a:grpSpLocks/>
            </p:cNvGrpSpPr>
            <p:nvPr/>
          </p:nvGrpSpPr>
          <p:grpSpPr bwMode="auto">
            <a:xfrm>
              <a:off x="4576592" y="2882741"/>
              <a:ext cx="7085572" cy="438104"/>
              <a:chOff x="4028850" y="3042321"/>
              <a:chExt cx="6455204" cy="400335"/>
            </a:xfrm>
          </p:grpSpPr>
          <p:sp>
            <p:nvSpPr>
              <p:cNvPr id="53261" name="CuadroTexto 5">
                <a:extLst>
                  <a:ext uri="{FF2B5EF4-FFF2-40B4-BE49-F238E27FC236}">
                    <a16:creationId xmlns:a16="http://schemas.microsoft.com/office/drawing/2014/main" id="{1526F8E0-3A6B-E3C4-105A-16EB830586CB}"/>
                  </a:ext>
                </a:extLst>
              </p:cNvPr>
              <p:cNvSpPr txBox="1">
                <a:spLocks noChangeArrowheads="1"/>
              </p:cNvSpPr>
              <p:nvPr/>
            </p:nvSpPr>
            <p:spPr bwMode="auto">
              <a:xfrm>
                <a:off x="6724010" y="3050182"/>
                <a:ext cx="1331844" cy="25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FontTx/>
                  <a:buNone/>
                </a:pPr>
                <a:endParaRPr lang="es-EC" sz="1200" noProof="0" dirty="0">
                  <a:solidFill>
                    <a:schemeClr val="bg1"/>
                  </a:solidFill>
                  <a:cs typeface="Arial" panose="020B0604020202020204" pitchFamily="34" charset="0"/>
                </a:endParaRPr>
              </a:p>
            </p:txBody>
          </p:sp>
          <p:sp>
            <p:nvSpPr>
              <p:cNvPr id="53262" name="CuadroTexto 7">
                <a:extLst>
                  <a:ext uri="{FF2B5EF4-FFF2-40B4-BE49-F238E27FC236}">
                    <a16:creationId xmlns:a16="http://schemas.microsoft.com/office/drawing/2014/main" id="{04EE8E94-98A0-45C2-88BF-93648B419BDC}"/>
                  </a:ext>
                </a:extLst>
              </p:cNvPr>
              <p:cNvSpPr txBox="1">
                <a:spLocks noChangeArrowheads="1"/>
              </p:cNvSpPr>
              <p:nvPr/>
            </p:nvSpPr>
            <p:spPr bwMode="auto">
              <a:xfrm>
                <a:off x="4028850" y="3174891"/>
                <a:ext cx="1331844" cy="25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FontTx/>
                  <a:buNone/>
                </a:pPr>
                <a:endParaRPr lang="es-EC" sz="1200" noProof="0" dirty="0">
                  <a:solidFill>
                    <a:schemeClr val="bg1"/>
                  </a:solidFill>
                  <a:cs typeface="Arial" panose="020B0604020202020204" pitchFamily="34" charset="0"/>
                </a:endParaRPr>
              </a:p>
            </p:txBody>
          </p:sp>
          <p:sp>
            <p:nvSpPr>
              <p:cNvPr id="10" name="CuadroTexto 9">
                <a:extLst>
                  <a:ext uri="{FF2B5EF4-FFF2-40B4-BE49-F238E27FC236}">
                    <a16:creationId xmlns:a16="http://schemas.microsoft.com/office/drawing/2014/main" id="{CCF7ACD6-58A4-FC30-8BFB-307139640AF0}"/>
                  </a:ext>
                </a:extLst>
              </p:cNvPr>
              <p:cNvSpPr txBox="1"/>
              <p:nvPr/>
            </p:nvSpPr>
            <p:spPr>
              <a:xfrm>
                <a:off x="7562238" y="3161413"/>
                <a:ext cx="2921816" cy="281243"/>
              </a:xfrm>
              <a:prstGeom prst="rect">
                <a:avLst/>
              </a:prstGeom>
              <a:noFill/>
            </p:spPr>
            <p:txBody>
              <a:bodyPr wrap="square">
                <a:spAutoFit/>
              </a:bodyPr>
              <a:lstStyle/>
              <a:p>
                <a:pPr eaLnBrk="1" fontAlgn="auto" hangingPunct="1">
                  <a:spcBef>
                    <a:spcPts val="0"/>
                  </a:spcBef>
                  <a:spcAft>
                    <a:spcPts val="0"/>
                  </a:spcAft>
                  <a:defRPr/>
                </a:pPr>
                <a:endParaRPr lang="es-EC" sz="1400" noProof="0" dirty="0">
                  <a:solidFill>
                    <a:schemeClr val="accent1">
                      <a:lumMod val="75000"/>
                    </a:schemeClr>
                  </a:solidFill>
                  <a:cs typeface="Arial" panose="020B0604020202020204" pitchFamily="34" charset="0"/>
                </a:endParaRPr>
              </a:p>
            </p:txBody>
          </p:sp>
          <p:sp>
            <p:nvSpPr>
              <p:cNvPr id="12" name="CuadroTexto 11">
                <a:extLst>
                  <a:ext uri="{FF2B5EF4-FFF2-40B4-BE49-F238E27FC236}">
                    <a16:creationId xmlns:a16="http://schemas.microsoft.com/office/drawing/2014/main" id="{A2C88E08-AAD0-865F-6F0B-C1932DD093BE}"/>
                  </a:ext>
                </a:extLst>
              </p:cNvPr>
              <p:cNvSpPr txBox="1"/>
              <p:nvPr/>
            </p:nvSpPr>
            <p:spPr>
              <a:xfrm>
                <a:off x="4923204" y="3042321"/>
                <a:ext cx="1682010" cy="336548"/>
              </a:xfrm>
              <a:prstGeom prst="rect">
                <a:avLst/>
              </a:prstGeom>
              <a:noFill/>
            </p:spPr>
            <p:txBody>
              <a:bodyPr>
                <a:spAutoFit/>
              </a:bodyPr>
              <a:lstStyle/>
              <a:p>
                <a:pPr eaLnBrk="1" fontAlgn="auto" hangingPunct="1">
                  <a:spcBef>
                    <a:spcPts val="0"/>
                  </a:spcBef>
                  <a:spcAft>
                    <a:spcPts val="0"/>
                  </a:spcAft>
                  <a:defRPr/>
                </a:pPr>
                <a:r>
                  <a:rPr lang="es-EC" b="1" noProof="0" dirty="0">
                    <a:solidFill>
                      <a:schemeClr val="accent1">
                        <a:lumMod val="75000"/>
                      </a:schemeClr>
                    </a:solidFill>
                    <a:cs typeface="Arial" panose="020B0604020202020204" pitchFamily="34" charset="0"/>
                  </a:rPr>
                  <a:t>Inversiones</a:t>
                </a:r>
              </a:p>
            </p:txBody>
          </p:sp>
        </p:grpSp>
        <p:sp>
          <p:nvSpPr>
            <p:cNvPr id="53253" name="CuadroTexto 13">
              <a:extLst>
                <a:ext uri="{FF2B5EF4-FFF2-40B4-BE49-F238E27FC236}">
                  <a16:creationId xmlns:a16="http://schemas.microsoft.com/office/drawing/2014/main" id="{B63C4E75-BB4B-0F38-3543-EA469602019D}"/>
                </a:ext>
              </a:extLst>
            </p:cNvPr>
            <p:cNvSpPr txBox="1">
              <a:spLocks noChangeArrowheads="1"/>
            </p:cNvSpPr>
            <p:nvPr/>
          </p:nvSpPr>
          <p:spPr bwMode="auto">
            <a:xfrm>
              <a:off x="6654800" y="3043238"/>
              <a:ext cx="1371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FontTx/>
                <a:buNone/>
              </a:pPr>
              <a:r>
                <a:rPr lang="es-EC" sz="1200" noProof="0" dirty="0">
                  <a:solidFill>
                    <a:schemeClr val="bg1"/>
                  </a:solidFill>
                </a:rPr>
                <a:t>Sujeción al marco jurídico nacional</a:t>
              </a:r>
            </a:p>
          </p:txBody>
        </p:sp>
        <p:sp>
          <p:nvSpPr>
            <p:cNvPr id="53254" name="CuadroTexto 15">
              <a:extLst>
                <a:ext uri="{FF2B5EF4-FFF2-40B4-BE49-F238E27FC236}">
                  <a16:creationId xmlns:a16="http://schemas.microsoft.com/office/drawing/2014/main" id="{8F7DBA53-DCAA-67DD-446E-1641CFA8E57D}"/>
                </a:ext>
              </a:extLst>
            </p:cNvPr>
            <p:cNvSpPr txBox="1">
              <a:spLocks noChangeArrowheads="1"/>
            </p:cNvSpPr>
            <p:nvPr/>
          </p:nvSpPr>
          <p:spPr bwMode="auto">
            <a:xfrm>
              <a:off x="5281613" y="1738313"/>
              <a:ext cx="11922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sz="1200" noProof="0" dirty="0">
                  <a:solidFill>
                    <a:schemeClr val="bg1"/>
                  </a:solidFill>
                </a:rPr>
                <a:t>Constitucional</a:t>
              </a:r>
            </a:p>
          </p:txBody>
        </p:sp>
        <p:sp>
          <p:nvSpPr>
            <p:cNvPr id="17" name="CuadroTexto 16">
              <a:extLst>
                <a:ext uri="{FF2B5EF4-FFF2-40B4-BE49-F238E27FC236}">
                  <a16:creationId xmlns:a16="http://schemas.microsoft.com/office/drawing/2014/main" id="{F5E09E23-0736-48EE-D43A-F3991573E44A}"/>
                </a:ext>
              </a:extLst>
            </p:cNvPr>
            <p:cNvSpPr txBox="1"/>
            <p:nvPr/>
          </p:nvSpPr>
          <p:spPr>
            <a:xfrm>
              <a:off x="6961188" y="1044818"/>
              <a:ext cx="3451225" cy="1169551"/>
            </a:xfrm>
            <a:prstGeom prst="rect">
              <a:avLst/>
            </a:prstGeom>
            <a:noFill/>
          </p:spPr>
          <p:txBody>
            <a:bodyPr>
              <a:spAutoFit/>
            </a:bodyPr>
            <a:lstStyle/>
            <a:p>
              <a:pPr marL="742950" lvl="1" indent="-285750" eaLnBrk="1" fontAlgn="auto" hangingPunct="1">
                <a:spcBef>
                  <a:spcPts val="0"/>
                </a:spcBef>
                <a:spcAft>
                  <a:spcPts val="0"/>
                </a:spcAft>
                <a:buFont typeface="Arial" panose="020B0604020202020204" pitchFamily="34" charset="0"/>
                <a:buChar char="•"/>
                <a:defRPr/>
              </a:pPr>
              <a:r>
                <a:rPr lang="es-EC" sz="1400" noProof="0" dirty="0">
                  <a:solidFill>
                    <a:schemeClr val="accent1">
                      <a:lumMod val="75000"/>
                    </a:schemeClr>
                  </a:solidFill>
                  <a:cs typeface="Arial" panose="020B0604020202020204" pitchFamily="34" charset="0"/>
                </a:rPr>
                <a:t>La promoción de la inversión es una responsabilidad del Estado.</a:t>
              </a:r>
            </a:p>
            <a:p>
              <a:pPr marL="742950" lvl="1" indent="-285750" eaLnBrk="1" fontAlgn="auto" hangingPunct="1">
                <a:spcBef>
                  <a:spcPts val="0"/>
                </a:spcBef>
                <a:spcAft>
                  <a:spcPts val="0"/>
                </a:spcAft>
                <a:buFont typeface="Arial" panose="020B0604020202020204" pitchFamily="34" charset="0"/>
                <a:buChar char="•"/>
                <a:defRPr/>
              </a:pPr>
              <a:r>
                <a:rPr lang="es-EC" sz="1400" noProof="0" dirty="0">
                  <a:solidFill>
                    <a:schemeClr val="accent1">
                      <a:lumMod val="75000"/>
                    </a:schemeClr>
                  </a:solidFill>
                  <a:cs typeface="Arial" panose="020B0604020202020204" pitchFamily="34" charset="0"/>
                </a:rPr>
                <a:t>Respeto estricto del marco jurídico y regulaciones nacionales. </a:t>
              </a:r>
            </a:p>
          </p:txBody>
        </p:sp>
        <p:sp>
          <p:nvSpPr>
            <p:cNvPr id="18" name="CuadroTexto 17">
              <a:extLst>
                <a:ext uri="{FF2B5EF4-FFF2-40B4-BE49-F238E27FC236}">
                  <a16:creationId xmlns:a16="http://schemas.microsoft.com/office/drawing/2014/main" id="{CED32FCC-1B63-8B46-0D79-AA92276D616D}"/>
                </a:ext>
              </a:extLst>
            </p:cNvPr>
            <p:cNvSpPr txBox="1"/>
            <p:nvPr/>
          </p:nvSpPr>
          <p:spPr>
            <a:xfrm>
              <a:off x="366185" y="3698617"/>
              <a:ext cx="2966107" cy="1077218"/>
            </a:xfrm>
            <a:prstGeom prst="rect">
              <a:avLst/>
            </a:prstGeom>
            <a:noFill/>
          </p:spPr>
          <p:txBody>
            <a:bodyPr wrap="square">
              <a:spAutoFit/>
            </a:bodyPr>
            <a:lstStyle/>
            <a:p>
              <a:pPr marL="742950" lvl="1" indent="-285750" eaLnBrk="1" fontAlgn="auto" hangingPunct="1">
                <a:spcBef>
                  <a:spcPts val="0"/>
                </a:spcBef>
                <a:spcAft>
                  <a:spcPts val="0"/>
                </a:spcAft>
                <a:buFont typeface="Arial" panose="020B0604020202020204" pitchFamily="34" charset="0"/>
                <a:buChar char="•"/>
                <a:defRPr/>
              </a:pPr>
              <a:r>
                <a:rPr lang="es-EC" sz="1600" noProof="0" dirty="0">
                  <a:solidFill>
                    <a:schemeClr val="accent1">
                      <a:lumMod val="50000"/>
                    </a:schemeClr>
                  </a:solidFill>
                  <a:cs typeface="Arial" panose="020B0604020202020204" pitchFamily="34" charset="0"/>
                </a:rPr>
                <a:t>Seguridad Jurídica. </a:t>
              </a:r>
            </a:p>
            <a:p>
              <a:pPr marL="742950" lvl="1" indent="-285750" eaLnBrk="1" fontAlgn="auto" hangingPunct="1">
                <a:spcBef>
                  <a:spcPts val="0"/>
                </a:spcBef>
                <a:spcAft>
                  <a:spcPts val="0"/>
                </a:spcAft>
                <a:buFont typeface="Arial" panose="020B0604020202020204" pitchFamily="34" charset="0"/>
                <a:buChar char="•"/>
                <a:defRPr/>
              </a:pPr>
              <a:endParaRPr lang="es-EC" sz="1600" noProof="0" dirty="0">
                <a:solidFill>
                  <a:schemeClr val="accent1">
                    <a:lumMod val="50000"/>
                  </a:schemeClr>
                </a:solidFill>
                <a:cs typeface="Arial" panose="020B0604020202020204" pitchFamily="34" charset="0"/>
              </a:endParaRPr>
            </a:p>
            <a:p>
              <a:pPr marL="742950" lvl="1" indent="-285750" eaLnBrk="1" fontAlgn="auto" hangingPunct="1">
                <a:spcBef>
                  <a:spcPts val="0"/>
                </a:spcBef>
                <a:spcAft>
                  <a:spcPts val="0"/>
                </a:spcAft>
                <a:buFont typeface="Arial" panose="020B0604020202020204" pitchFamily="34" charset="0"/>
                <a:buChar char="•"/>
                <a:defRPr/>
              </a:pPr>
              <a:r>
                <a:rPr lang="es-EC" sz="1600" noProof="0" dirty="0">
                  <a:solidFill>
                    <a:schemeClr val="accent1">
                      <a:lumMod val="50000"/>
                    </a:schemeClr>
                  </a:solidFill>
                  <a:cs typeface="Arial" panose="020B0604020202020204" pitchFamily="34" charset="0"/>
                </a:rPr>
                <a:t>Trato Justo y Equitativo</a:t>
              </a:r>
              <a:r>
                <a:rPr lang="es-EC" sz="1600" noProof="0" dirty="0">
                  <a:solidFill>
                    <a:schemeClr val="tx2">
                      <a:lumMod val="75000"/>
                    </a:schemeClr>
                  </a:solidFill>
                  <a:cs typeface="Arial" panose="020B0604020202020204" pitchFamily="34" charset="0"/>
                </a:rPr>
                <a:t>.  </a:t>
              </a:r>
            </a:p>
          </p:txBody>
        </p:sp>
        <p:sp>
          <p:nvSpPr>
            <p:cNvPr id="53257" name="CuadroTexto 18">
              <a:extLst>
                <a:ext uri="{FF2B5EF4-FFF2-40B4-BE49-F238E27FC236}">
                  <a16:creationId xmlns:a16="http://schemas.microsoft.com/office/drawing/2014/main" id="{C0865CE8-05C1-736D-3581-3E55E6C7B74E}"/>
                </a:ext>
              </a:extLst>
            </p:cNvPr>
            <p:cNvSpPr txBox="1">
              <a:spLocks noChangeArrowheads="1"/>
            </p:cNvSpPr>
            <p:nvPr/>
          </p:nvSpPr>
          <p:spPr bwMode="auto">
            <a:xfrm>
              <a:off x="5354638" y="4702175"/>
              <a:ext cx="1190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sz="1600" noProof="0" dirty="0">
                  <a:solidFill>
                    <a:schemeClr val="bg1"/>
                  </a:solidFill>
                </a:rPr>
                <a:t>Garantías</a:t>
              </a:r>
            </a:p>
          </p:txBody>
        </p:sp>
        <p:sp>
          <p:nvSpPr>
            <p:cNvPr id="53259" name="CuadroTexto 12">
              <a:extLst>
                <a:ext uri="{FF2B5EF4-FFF2-40B4-BE49-F238E27FC236}">
                  <a16:creationId xmlns:a16="http://schemas.microsoft.com/office/drawing/2014/main" id="{508B3084-8409-CE11-C8FC-6FBE372BF956}"/>
                </a:ext>
              </a:extLst>
            </p:cNvPr>
            <p:cNvSpPr txBox="1">
              <a:spLocks noChangeArrowheads="1"/>
            </p:cNvSpPr>
            <p:nvPr/>
          </p:nvSpPr>
          <p:spPr bwMode="auto">
            <a:xfrm>
              <a:off x="4168775" y="3197225"/>
              <a:ext cx="5730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sz="1600" noProof="0" dirty="0">
                  <a:solidFill>
                    <a:schemeClr val="bg1"/>
                  </a:solidFill>
                </a:rPr>
                <a:t>IED</a:t>
              </a:r>
            </a:p>
          </p:txBody>
        </p:sp>
      </p:grpSp>
      <p:sp>
        <p:nvSpPr>
          <p:cNvPr id="2" name="CuadroTexto 1">
            <a:extLst>
              <a:ext uri="{FF2B5EF4-FFF2-40B4-BE49-F238E27FC236}">
                <a16:creationId xmlns:a16="http://schemas.microsoft.com/office/drawing/2014/main" id="{764C2515-2EAB-CB6D-05E2-26E852E4FEF4}"/>
              </a:ext>
            </a:extLst>
          </p:cNvPr>
          <p:cNvSpPr txBox="1"/>
          <p:nvPr/>
        </p:nvSpPr>
        <p:spPr bwMode="auto">
          <a:xfrm>
            <a:off x="161960" y="1366897"/>
            <a:ext cx="4326454" cy="2062103"/>
          </a:xfrm>
          <a:prstGeom prst="rect">
            <a:avLst/>
          </a:prstGeom>
          <a:noFill/>
        </p:spPr>
        <p:txBody>
          <a:bodyPr wrap="square">
            <a:spAutoFit/>
          </a:bodyPr>
          <a:lstStyle/>
          <a:p>
            <a:pPr marL="742950" lvl="1" indent="-285750" eaLnBrk="1" fontAlgn="auto" hangingPunct="1">
              <a:spcBef>
                <a:spcPts val="0"/>
              </a:spcBef>
              <a:spcAft>
                <a:spcPts val="0"/>
              </a:spcAft>
              <a:buFont typeface="Arial" panose="020B0604020202020204" pitchFamily="34" charset="0"/>
              <a:buChar char="•"/>
              <a:defRPr/>
            </a:pPr>
            <a:r>
              <a:rPr lang="es-EC" sz="1600" noProof="0" dirty="0">
                <a:solidFill>
                  <a:schemeClr val="tx2">
                    <a:lumMod val="75000"/>
                  </a:schemeClr>
                </a:solidFill>
                <a:cs typeface="Arial" panose="020B0604020202020204" pitchFamily="34" charset="0"/>
              </a:rPr>
              <a:t>Se alcanzó un balance positivo, al generar condiciones propicias para incentivar las inversiones bilaterales. </a:t>
            </a:r>
          </a:p>
          <a:p>
            <a:pPr lvl="1" eaLnBrk="1" fontAlgn="auto" hangingPunct="1">
              <a:spcBef>
                <a:spcPts val="0"/>
              </a:spcBef>
              <a:spcAft>
                <a:spcPts val="0"/>
              </a:spcAft>
              <a:defRPr/>
            </a:pPr>
            <a:endParaRPr lang="es-EC" sz="1600" noProof="0" dirty="0">
              <a:solidFill>
                <a:schemeClr val="tx2">
                  <a:lumMod val="75000"/>
                </a:schemeClr>
              </a:solidFill>
              <a:cs typeface="Arial" panose="020B0604020202020204" pitchFamily="34" charset="0"/>
            </a:endParaRPr>
          </a:p>
          <a:p>
            <a:pPr marL="742950" lvl="1" indent="-285750" eaLnBrk="1" fontAlgn="auto" hangingPunct="1">
              <a:spcBef>
                <a:spcPts val="0"/>
              </a:spcBef>
              <a:spcAft>
                <a:spcPts val="0"/>
              </a:spcAft>
              <a:buFont typeface="Arial" panose="020B0604020202020204" pitchFamily="34" charset="0"/>
              <a:buChar char="•"/>
              <a:defRPr/>
            </a:pPr>
            <a:r>
              <a:rPr lang="es-EC" sz="1600" noProof="0" dirty="0">
                <a:solidFill>
                  <a:schemeClr val="tx2">
                    <a:lumMod val="75000"/>
                  </a:schemeClr>
                </a:solidFill>
                <a:cs typeface="Arial" panose="020B0604020202020204" pitchFamily="34" charset="0"/>
              </a:rPr>
              <a:t>Se protegen los intereses de ambos Estados, sobre todo salvaguardando sus capacidad normativa y regulatoria legítima. </a:t>
            </a:r>
          </a:p>
        </p:txBody>
      </p:sp>
      <p:sp>
        <p:nvSpPr>
          <p:cNvPr id="3" name="CuadroTexto 2">
            <a:extLst>
              <a:ext uri="{FF2B5EF4-FFF2-40B4-BE49-F238E27FC236}">
                <a16:creationId xmlns:a16="http://schemas.microsoft.com/office/drawing/2014/main" id="{E3600069-D6CB-B907-BC92-84C18CD80D2B}"/>
              </a:ext>
            </a:extLst>
          </p:cNvPr>
          <p:cNvSpPr txBox="1"/>
          <p:nvPr/>
        </p:nvSpPr>
        <p:spPr bwMode="auto">
          <a:xfrm>
            <a:off x="7624482" y="4161125"/>
            <a:ext cx="3856104" cy="1815882"/>
          </a:xfrm>
          <a:prstGeom prst="rect">
            <a:avLst/>
          </a:prstGeom>
          <a:noFill/>
        </p:spPr>
        <p:txBody>
          <a:bodyPr wrap="square">
            <a:spAutoFit/>
          </a:bodyPr>
          <a:lstStyle/>
          <a:p>
            <a:pPr marL="742950" lvl="1" indent="-285750" eaLnBrk="1" fontAlgn="auto" hangingPunct="1">
              <a:spcBef>
                <a:spcPts val="0"/>
              </a:spcBef>
              <a:spcAft>
                <a:spcPts val="0"/>
              </a:spcAft>
              <a:buFont typeface="Arial" panose="020B0604020202020204" pitchFamily="34" charset="0"/>
              <a:buChar char="•"/>
              <a:defRPr/>
            </a:pPr>
            <a:r>
              <a:rPr lang="es-EC" sz="1600" noProof="0" dirty="0">
                <a:solidFill>
                  <a:schemeClr val="tx2">
                    <a:lumMod val="75000"/>
                  </a:schemeClr>
                </a:solidFill>
                <a:cs typeface="Arial" panose="020B0604020202020204" pitchFamily="34" charset="0"/>
              </a:rPr>
              <a:t>Incorporación de cláusulas de promoción de inversiones que toman en cuenta los últimos desarrollos en este campo a nivel internacional, y que generan una protección más amplia para los Estados. </a:t>
            </a:r>
          </a:p>
        </p:txBody>
      </p:sp>
      <p:pic>
        <p:nvPicPr>
          <p:cNvPr id="4" name="Imagen 3">
            <a:extLst>
              <a:ext uri="{FF2B5EF4-FFF2-40B4-BE49-F238E27FC236}">
                <a16:creationId xmlns:a16="http://schemas.microsoft.com/office/drawing/2014/main" id="{0584F945-8529-79FE-5EBE-960557C2B34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2702999" y="1616428"/>
            <a:ext cx="6539496" cy="361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a:extLst>
              <a:ext uri="{FF2B5EF4-FFF2-40B4-BE49-F238E27FC236}">
                <a16:creationId xmlns:a16="http://schemas.microsoft.com/office/drawing/2014/main" id="{139A6A6E-4A43-1B07-42D5-5445ED256137}"/>
              </a:ext>
            </a:extLst>
          </p:cNvPr>
          <p:cNvPicPr>
            <a:picLocks noChangeAspect="1"/>
          </p:cNvPicPr>
          <p:nvPr/>
        </p:nvPicPr>
        <p:blipFill>
          <a:blip r:embed="rId5"/>
          <a:stretch>
            <a:fillRect/>
          </a:stretch>
        </p:blipFill>
        <p:spPr>
          <a:xfrm>
            <a:off x="5187871" y="2809553"/>
            <a:ext cx="1576601" cy="1576601"/>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86335DE-29E0-541C-9E51-A3399E37C49B}"/>
              </a:ext>
            </a:extLst>
          </p:cNvPr>
          <p:cNvPicPr>
            <a:picLocks noChangeAspect="1"/>
          </p:cNvPicPr>
          <p:nvPr/>
        </p:nvPicPr>
        <p:blipFill>
          <a:blip r:embed="rId3"/>
          <a:stretch>
            <a:fillRect/>
          </a:stretch>
        </p:blipFill>
        <p:spPr>
          <a:xfrm>
            <a:off x="1259487" y="1183634"/>
            <a:ext cx="10919287" cy="5984609"/>
          </a:xfrm>
          <a:prstGeom prst="rect">
            <a:avLst/>
          </a:prstGeom>
        </p:spPr>
      </p:pic>
      <p:sp>
        <p:nvSpPr>
          <p:cNvPr id="59395" name="CuadroTexto 13">
            <a:extLst>
              <a:ext uri="{FF2B5EF4-FFF2-40B4-BE49-F238E27FC236}">
                <a16:creationId xmlns:a16="http://schemas.microsoft.com/office/drawing/2014/main" id="{F33D7C6B-50A7-B290-9C78-E908BBD8CC77}"/>
              </a:ext>
            </a:extLst>
          </p:cNvPr>
          <p:cNvSpPr txBox="1">
            <a:spLocks noChangeArrowheads="1"/>
          </p:cNvSpPr>
          <p:nvPr/>
        </p:nvSpPr>
        <p:spPr bwMode="auto">
          <a:xfrm>
            <a:off x="801688" y="139700"/>
            <a:ext cx="110855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b="1" noProof="0" dirty="0">
                <a:solidFill>
                  <a:srgbClr val="4C3DA8"/>
                </a:solidFill>
              </a:rPr>
              <a:t>Es un Acuerdo que precautela los derechos reconocidos en materia </a:t>
            </a:r>
            <a:r>
              <a:rPr lang="es-EC" b="1" u="sng" noProof="0" dirty="0">
                <a:solidFill>
                  <a:srgbClr val="4C3DA8"/>
                </a:solidFill>
              </a:rPr>
              <a:t>laboral</a:t>
            </a:r>
            <a:r>
              <a:rPr lang="es-EC" b="1" noProof="0" dirty="0">
                <a:solidFill>
                  <a:srgbClr val="4C3DA8"/>
                </a:solidFill>
              </a:rPr>
              <a:t>: </a:t>
            </a:r>
            <a:endParaRPr lang="es-EC" sz="4400" b="1" noProof="0" dirty="0">
              <a:solidFill>
                <a:srgbClr val="4C3DA8"/>
              </a:solidFill>
            </a:endParaRPr>
          </a:p>
        </p:txBody>
      </p:sp>
      <p:sp>
        <p:nvSpPr>
          <p:cNvPr id="7" name="CuadroTexto 6">
            <a:extLst>
              <a:ext uri="{FF2B5EF4-FFF2-40B4-BE49-F238E27FC236}">
                <a16:creationId xmlns:a16="http://schemas.microsoft.com/office/drawing/2014/main" id="{08798A98-30BC-A28E-8F7E-FE9E32B69199}"/>
              </a:ext>
            </a:extLst>
          </p:cNvPr>
          <p:cNvSpPr txBox="1"/>
          <p:nvPr/>
        </p:nvSpPr>
        <p:spPr>
          <a:xfrm>
            <a:off x="2082157" y="3178278"/>
            <a:ext cx="1932038" cy="3416320"/>
          </a:xfrm>
          <a:prstGeom prst="rect">
            <a:avLst/>
          </a:prstGeom>
          <a:noFill/>
        </p:spPr>
        <p:txBody>
          <a:bodyPr wrap="square" rtlCol="0">
            <a:spAutoFit/>
          </a:bodyPr>
          <a:lstStyle/>
          <a:p>
            <a:r>
              <a:rPr lang="es-EC" noProof="0" dirty="0">
                <a:solidFill>
                  <a:schemeClr val="bg1"/>
                </a:solidFill>
              </a:rPr>
              <a:t>Se reafirman los compromisos laborales adquiridos por ambos países en los tratados internacionales de la Organización Internacional del Trabajo.</a:t>
            </a:r>
          </a:p>
          <a:p>
            <a:endParaRPr lang="es-EC" noProof="0" dirty="0">
              <a:solidFill>
                <a:schemeClr val="bg1"/>
              </a:solidFill>
            </a:endParaRPr>
          </a:p>
        </p:txBody>
      </p:sp>
      <p:sp>
        <p:nvSpPr>
          <p:cNvPr id="8" name="CuadroTexto 7">
            <a:extLst>
              <a:ext uri="{FF2B5EF4-FFF2-40B4-BE49-F238E27FC236}">
                <a16:creationId xmlns:a16="http://schemas.microsoft.com/office/drawing/2014/main" id="{F991265C-DA7E-40B2-9CE9-5796D2892482}"/>
              </a:ext>
            </a:extLst>
          </p:cNvPr>
          <p:cNvSpPr txBox="1"/>
          <p:nvPr/>
        </p:nvSpPr>
        <p:spPr>
          <a:xfrm>
            <a:off x="4690913" y="3569109"/>
            <a:ext cx="1663360" cy="1477328"/>
          </a:xfrm>
          <a:prstGeom prst="rect">
            <a:avLst/>
          </a:prstGeom>
          <a:noFill/>
        </p:spPr>
        <p:txBody>
          <a:bodyPr wrap="square" rtlCol="0">
            <a:spAutoFit/>
          </a:bodyPr>
          <a:lstStyle/>
          <a:p>
            <a:r>
              <a:rPr lang="es-EC" noProof="0" dirty="0">
                <a:solidFill>
                  <a:schemeClr val="bg1"/>
                </a:solidFill>
              </a:rPr>
              <a:t>Se garantiza la protección de derechos laborales. </a:t>
            </a:r>
          </a:p>
          <a:p>
            <a:endParaRPr lang="es-EC" noProof="0" dirty="0">
              <a:solidFill>
                <a:schemeClr val="bg1"/>
              </a:solidFill>
            </a:endParaRPr>
          </a:p>
        </p:txBody>
      </p:sp>
      <p:sp>
        <p:nvSpPr>
          <p:cNvPr id="9" name="CuadroTexto 8">
            <a:extLst>
              <a:ext uri="{FF2B5EF4-FFF2-40B4-BE49-F238E27FC236}">
                <a16:creationId xmlns:a16="http://schemas.microsoft.com/office/drawing/2014/main" id="{9CBE9310-2BC1-E49D-2163-C5554AC3A93D}"/>
              </a:ext>
            </a:extLst>
          </p:cNvPr>
          <p:cNvSpPr txBox="1"/>
          <p:nvPr/>
        </p:nvSpPr>
        <p:spPr>
          <a:xfrm>
            <a:off x="7111356" y="3301980"/>
            <a:ext cx="2050027" cy="3416320"/>
          </a:xfrm>
          <a:prstGeom prst="rect">
            <a:avLst/>
          </a:prstGeom>
          <a:noFill/>
        </p:spPr>
        <p:txBody>
          <a:bodyPr wrap="square" rtlCol="0">
            <a:spAutoFit/>
          </a:bodyPr>
          <a:lstStyle/>
          <a:p>
            <a:r>
              <a:rPr lang="es-EC" noProof="0" dirty="0">
                <a:solidFill>
                  <a:schemeClr val="bg1"/>
                </a:solidFill>
              </a:rPr>
              <a:t>Se establecen mecanismos de cooperación en temas como trabajo infantil, seguridad y salud en el trabajo, discriminación y acoso laboral, entre otros. </a:t>
            </a:r>
          </a:p>
          <a:p>
            <a:endParaRPr lang="es-EC" noProof="0" dirty="0">
              <a:solidFill>
                <a:schemeClr val="bg1"/>
              </a:solidFill>
            </a:endParaRPr>
          </a:p>
          <a:p>
            <a:endParaRPr lang="es-EC" noProof="0" dirty="0">
              <a:solidFill>
                <a:schemeClr val="bg1"/>
              </a:solidFill>
            </a:endParaRPr>
          </a:p>
        </p:txBody>
      </p:sp>
      <p:sp>
        <p:nvSpPr>
          <p:cNvPr id="10" name="CuadroTexto 9">
            <a:extLst>
              <a:ext uri="{FF2B5EF4-FFF2-40B4-BE49-F238E27FC236}">
                <a16:creationId xmlns:a16="http://schemas.microsoft.com/office/drawing/2014/main" id="{8C83B8DA-7073-5458-7CF8-8EB73B28C61B}"/>
              </a:ext>
            </a:extLst>
          </p:cNvPr>
          <p:cNvSpPr txBox="1"/>
          <p:nvPr/>
        </p:nvSpPr>
        <p:spPr>
          <a:xfrm>
            <a:off x="9912237" y="3578979"/>
            <a:ext cx="1936954" cy="2862322"/>
          </a:xfrm>
          <a:prstGeom prst="rect">
            <a:avLst/>
          </a:prstGeom>
          <a:noFill/>
        </p:spPr>
        <p:txBody>
          <a:bodyPr wrap="square" rtlCol="0">
            <a:spAutoFit/>
          </a:bodyPr>
          <a:lstStyle/>
          <a:p>
            <a:r>
              <a:rPr lang="es-EC" noProof="0" dirty="0">
                <a:solidFill>
                  <a:schemeClr val="bg1"/>
                </a:solidFill>
              </a:rPr>
              <a:t>Se establecen mecanismos de consulta laborales para solucionar diferencias que surjan de la implementación del Acuerdo. </a:t>
            </a:r>
          </a:p>
          <a:p>
            <a:endParaRPr lang="es-EC" noProof="0" dirty="0">
              <a:solidFill>
                <a:schemeClr val="bg1"/>
              </a:solidFill>
            </a:endParaRPr>
          </a:p>
        </p:txBody>
      </p:sp>
      <p:sp>
        <p:nvSpPr>
          <p:cNvPr id="11" name="CuadroTexto 10">
            <a:extLst>
              <a:ext uri="{FF2B5EF4-FFF2-40B4-BE49-F238E27FC236}">
                <a16:creationId xmlns:a16="http://schemas.microsoft.com/office/drawing/2014/main" id="{2E511A40-388E-88AE-32E2-B98270DE757B}"/>
              </a:ext>
            </a:extLst>
          </p:cNvPr>
          <p:cNvSpPr txBox="1"/>
          <p:nvPr/>
        </p:nvSpPr>
        <p:spPr>
          <a:xfrm>
            <a:off x="2878569" y="1523091"/>
            <a:ext cx="1135626" cy="707886"/>
          </a:xfrm>
          <a:prstGeom prst="rect">
            <a:avLst/>
          </a:prstGeom>
          <a:noFill/>
        </p:spPr>
        <p:txBody>
          <a:bodyPr wrap="square" rtlCol="0">
            <a:spAutoFit/>
          </a:bodyPr>
          <a:lstStyle/>
          <a:p>
            <a:r>
              <a:rPr lang="es-EC" sz="4000" b="1" noProof="0" dirty="0">
                <a:solidFill>
                  <a:schemeClr val="tx2">
                    <a:lumMod val="75000"/>
                  </a:schemeClr>
                </a:solidFill>
                <a:latin typeface="Arial Black" panose="020B0604020202020204" pitchFamily="34" charset="0"/>
                <a:cs typeface="Arial Black" panose="020B0604020202020204" pitchFamily="34" charset="0"/>
              </a:rPr>
              <a:t>01</a:t>
            </a:r>
          </a:p>
        </p:txBody>
      </p:sp>
      <p:sp>
        <p:nvSpPr>
          <p:cNvPr id="12" name="CuadroTexto 11">
            <a:extLst>
              <a:ext uri="{FF2B5EF4-FFF2-40B4-BE49-F238E27FC236}">
                <a16:creationId xmlns:a16="http://schemas.microsoft.com/office/drawing/2014/main" id="{A55D4158-ACCB-86B8-1322-6E6B8A6C27F5}"/>
              </a:ext>
            </a:extLst>
          </p:cNvPr>
          <p:cNvSpPr txBox="1"/>
          <p:nvPr/>
        </p:nvSpPr>
        <p:spPr>
          <a:xfrm>
            <a:off x="5522593" y="2334252"/>
            <a:ext cx="1135626" cy="707886"/>
          </a:xfrm>
          <a:prstGeom prst="rect">
            <a:avLst/>
          </a:prstGeom>
          <a:noFill/>
        </p:spPr>
        <p:txBody>
          <a:bodyPr wrap="square" rtlCol="0">
            <a:spAutoFit/>
          </a:bodyPr>
          <a:lstStyle/>
          <a:p>
            <a:r>
              <a:rPr lang="es-EC" sz="4000" b="1" noProof="0" dirty="0">
                <a:solidFill>
                  <a:schemeClr val="tx2">
                    <a:lumMod val="75000"/>
                  </a:schemeClr>
                </a:solidFill>
                <a:latin typeface="Arial Black" panose="020B0604020202020204" pitchFamily="34" charset="0"/>
                <a:cs typeface="Arial Black" panose="020B0604020202020204" pitchFamily="34" charset="0"/>
              </a:rPr>
              <a:t>02</a:t>
            </a:r>
          </a:p>
        </p:txBody>
      </p:sp>
      <p:sp>
        <p:nvSpPr>
          <p:cNvPr id="13" name="CuadroTexto 12">
            <a:extLst>
              <a:ext uri="{FF2B5EF4-FFF2-40B4-BE49-F238E27FC236}">
                <a16:creationId xmlns:a16="http://schemas.microsoft.com/office/drawing/2014/main" id="{453E9395-421D-E5C0-B0E4-FE4BB1072835}"/>
              </a:ext>
            </a:extLst>
          </p:cNvPr>
          <p:cNvSpPr txBox="1"/>
          <p:nvPr/>
        </p:nvSpPr>
        <p:spPr>
          <a:xfrm>
            <a:off x="8025757" y="1537839"/>
            <a:ext cx="1135626" cy="707886"/>
          </a:xfrm>
          <a:prstGeom prst="rect">
            <a:avLst/>
          </a:prstGeom>
          <a:noFill/>
        </p:spPr>
        <p:txBody>
          <a:bodyPr wrap="square" rtlCol="0">
            <a:spAutoFit/>
          </a:bodyPr>
          <a:lstStyle/>
          <a:p>
            <a:r>
              <a:rPr lang="es-EC" sz="4000" b="1" noProof="0" dirty="0">
                <a:solidFill>
                  <a:schemeClr val="tx2">
                    <a:lumMod val="75000"/>
                  </a:schemeClr>
                </a:solidFill>
                <a:latin typeface="Arial Black" panose="020B0604020202020204" pitchFamily="34" charset="0"/>
                <a:cs typeface="Arial Black" panose="020B0604020202020204" pitchFamily="34" charset="0"/>
              </a:rPr>
              <a:t>03</a:t>
            </a:r>
          </a:p>
        </p:txBody>
      </p:sp>
      <p:sp>
        <p:nvSpPr>
          <p:cNvPr id="14" name="CuadroTexto 13">
            <a:extLst>
              <a:ext uri="{FF2B5EF4-FFF2-40B4-BE49-F238E27FC236}">
                <a16:creationId xmlns:a16="http://schemas.microsoft.com/office/drawing/2014/main" id="{61144EDF-FC7B-57AD-EFC3-4C1EE95DDB45}"/>
              </a:ext>
            </a:extLst>
          </p:cNvPr>
          <p:cNvSpPr txBox="1"/>
          <p:nvPr/>
        </p:nvSpPr>
        <p:spPr>
          <a:xfrm>
            <a:off x="10819166" y="2304755"/>
            <a:ext cx="1135626" cy="707886"/>
          </a:xfrm>
          <a:prstGeom prst="rect">
            <a:avLst/>
          </a:prstGeom>
          <a:noFill/>
        </p:spPr>
        <p:txBody>
          <a:bodyPr wrap="square" rtlCol="0">
            <a:spAutoFit/>
          </a:bodyPr>
          <a:lstStyle/>
          <a:p>
            <a:r>
              <a:rPr lang="es-EC" sz="4000" b="1" noProof="0" dirty="0">
                <a:solidFill>
                  <a:schemeClr val="tx2">
                    <a:lumMod val="75000"/>
                  </a:schemeClr>
                </a:solidFill>
                <a:latin typeface="Arial Black" panose="020B0604020202020204" pitchFamily="34" charset="0"/>
                <a:cs typeface="Arial Black" panose="020B0604020202020204" pitchFamily="34" charset="0"/>
              </a:rPr>
              <a:t>04</a:t>
            </a:r>
          </a:p>
        </p:txBody>
      </p:sp>
      <p:sp>
        <p:nvSpPr>
          <p:cNvPr id="15" name="CuadroTexto 14">
            <a:extLst>
              <a:ext uri="{FF2B5EF4-FFF2-40B4-BE49-F238E27FC236}">
                <a16:creationId xmlns:a16="http://schemas.microsoft.com/office/drawing/2014/main" id="{A04B74B0-9F52-A611-39A5-A45E21A0ACE9}"/>
              </a:ext>
            </a:extLst>
          </p:cNvPr>
          <p:cNvSpPr txBox="1"/>
          <p:nvPr/>
        </p:nvSpPr>
        <p:spPr bwMode="auto">
          <a:xfrm rot="16200000">
            <a:off x="-1058655" y="4289770"/>
            <a:ext cx="4428575" cy="707886"/>
          </a:xfrm>
          <a:prstGeom prst="rect">
            <a:avLst/>
          </a:prstGeom>
          <a:noFill/>
        </p:spPr>
        <p:txBody>
          <a:bodyPr wrap="square">
            <a:spAutoFit/>
          </a:bodyPr>
          <a:lstStyle/>
          <a:p>
            <a:pPr lvl="0" algn="just"/>
            <a:r>
              <a:rPr lang="es-EC" sz="4000" b="1" u="sng" noProof="0" dirty="0">
                <a:solidFill>
                  <a:srgbClr val="332675"/>
                </a:solidFill>
                <a:latin typeface="+mn-lt"/>
              </a:rPr>
              <a:t>LABORAL </a:t>
            </a:r>
          </a:p>
        </p:txBody>
      </p:sp>
    </p:spTree>
    <p:extLst>
      <p:ext uri="{BB962C8B-B14F-4D97-AF65-F5344CB8AC3E}">
        <p14:creationId xmlns:p14="http://schemas.microsoft.com/office/powerpoint/2010/main" val="23226454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51983CA-0BFF-E71A-3445-5FF17E4B11F5}"/>
              </a:ext>
            </a:extLst>
          </p:cNvPr>
          <p:cNvPicPr>
            <a:picLocks noChangeAspect="1"/>
          </p:cNvPicPr>
          <p:nvPr/>
        </p:nvPicPr>
        <p:blipFill>
          <a:blip r:embed="rId3"/>
          <a:stretch>
            <a:fillRect/>
          </a:stretch>
        </p:blipFill>
        <p:spPr>
          <a:xfrm>
            <a:off x="728805" y="1183634"/>
            <a:ext cx="10919287" cy="5984609"/>
          </a:xfrm>
          <a:prstGeom prst="rect">
            <a:avLst/>
          </a:prstGeom>
        </p:spPr>
      </p:pic>
      <p:sp>
        <p:nvSpPr>
          <p:cNvPr id="59395" name="CuadroTexto 13">
            <a:extLst>
              <a:ext uri="{FF2B5EF4-FFF2-40B4-BE49-F238E27FC236}">
                <a16:creationId xmlns:a16="http://schemas.microsoft.com/office/drawing/2014/main" id="{F33D7C6B-50A7-B290-9C78-E908BBD8CC77}"/>
              </a:ext>
            </a:extLst>
          </p:cNvPr>
          <p:cNvSpPr txBox="1">
            <a:spLocks noChangeArrowheads="1"/>
          </p:cNvSpPr>
          <p:nvPr/>
        </p:nvSpPr>
        <p:spPr bwMode="auto">
          <a:xfrm>
            <a:off x="801688" y="139700"/>
            <a:ext cx="110855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b="1" noProof="0" dirty="0">
                <a:solidFill>
                  <a:srgbClr val="4C3DA8"/>
                </a:solidFill>
              </a:rPr>
              <a:t>Es un Acuerdo que precautela los derechos reconocidos en materia </a:t>
            </a:r>
            <a:r>
              <a:rPr lang="es-EC" b="1" u="sng" noProof="0" dirty="0">
                <a:solidFill>
                  <a:srgbClr val="4C3DA8"/>
                </a:solidFill>
              </a:rPr>
              <a:t>ambiente</a:t>
            </a:r>
            <a:r>
              <a:rPr lang="es-EC" b="1" noProof="0" dirty="0">
                <a:solidFill>
                  <a:srgbClr val="4C3DA8"/>
                </a:solidFill>
              </a:rPr>
              <a:t>: </a:t>
            </a:r>
            <a:endParaRPr lang="es-EC" sz="4400" b="1" noProof="0" dirty="0">
              <a:solidFill>
                <a:srgbClr val="4C3DA8"/>
              </a:solidFill>
            </a:endParaRPr>
          </a:p>
        </p:txBody>
      </p:sp>
      <p:sp>
        <p:nvSpPr>
          <p:cNvPr id="7" name="CuadroTexto 6">
            <a:extLst>
              <a:ext uri="{FF2B5EF4-FFF2-40B4-BE49-F238E27FC236}">
                <a16:creationId xmlns:a16="http://schemas.microsoft.com/office/drawing/2014/main" id="{08798A98-30BC-A28E-8F7E-FE9E32B69199}"/>
              </a:ext>
            </a:extLst>
          </p:cNvPr>
          <p:cNvSpPr txBox="1"/>
          <p:nvPr/>
        </p:nvSpPr>
        <p:spPr>
          <a:xfrm>
            <a:off x="1461875" y="2688195"/>
            <a:ext cx="1932038" cy="4524315"/>
          </a:xfrm>
          <a:prstGeom prst="rect">
            <a:avLst/>
          </a:prstGeom>
          <a:noFill/>
        </p:spPr>
        <p:txBody>
          <a:bodyPr wrap="square" rtlCol="0">
            <a:spAutoFit/>
          </a:bodyPr>
          <a:lstStyle/>
          <a:p>
            <a:r>
              <a:rPr lang="es-EC" noProof="0" dirty="0">
                <a:solidFill>
                  <a:schemeClr val="bg1"/>
                </a:solidFill>
              </a:rPr>
              <a:t>Se refuerza el compromiso con el desarrollo sostenible, promoviendo estándares de protección ambiental y el cumplimiento de acuerdos internacionales ambientales suscritos por el Ecuador. </a:t>
            </a:r>
          </a:p>
          <a:p>
            <a:endParaRPr lang="es-EC" noProof="0" dirty="0">
              <a:solidFill>
                <a:schemeClr val="bg1"/>
              </a:solidFill>
            </a:endParaRPr>
          </a:p>
          <a:p>
            <a:endParaRPr lang="es-EC" noProof="0" dirty="0">
              <a:solidFill>
                <a:schemeClr val="bg1"/>
              </a:solidFill>
            </a:endParaRPr>
          </a:p>
        </p:txBody>
      </p:sp>
      <p:sp>
        <p:nvSpPr>
          <p:cNvPr id="8" name="CuadroTexto 7">
            <a:extLst>
              <a:ext uri="{FF2B5EF4-FFF2-40B4-BE49-F238E27FC236}">
                <a16:creationId xmlns:a16="http://schemas.microsoft.com/office/drawing/2014/main" id="{F991265C-DA7E-40B2-9CE9-5796D2892482}"/>
              </a:ext>
            </a:extLst>
          </p:cNvPr>
          <p:cNvSpPr txBox="1"/>
          <p:nvPr/>
        </p:nvSpPr>
        <p:spPr>
          <a:xfrm>
            <a:off x="4054098" y="3264401"/>
            <a:ext cx="1949455" cy="3970318"/>
          </a:xfrm>
          <a:prstGeom prst="rect">
            <a:avLst/>
          </a:prstGeom>
          <a:noFill/>
        </p:spPr>
        <p:txBody>
          <a:bodyPr wrap="square" rtlCol="0">
            <a:spAutoFit/>
          </a:bodyPr>
          <a:lstStyle/>
          <a:p>
            <a:r>
              <a:rPr lang="es-EC" noProof="0" dirty="0">
                <a:solidFill>
                  <a:schemeClr val="bg1"/>
                </a:solidFill>
              </a:rPr>
              <a:t>Se garantiza el derecho soberano a establecer niveles de protección ambiental propios y el cumplimiento efectivo de las leyes ambientales. </a:t>
            </a:r>
          </a:p>
          <a:p>
            <a:endParaRPr lang="es-EC" noProof="0" dirty="0">
              <a:solidFill>
                <a:schemeClr val="bg1"/>
              </a:solidFill>
            </a:endParaRPr>
          </a:p>
          <a:p>
            <a:endParaRPr lang="es-EC" noProof="0" dirty="0">
              <a:solidFill>
                <a:schemeClr val="bg1"/>
              </a:solidFill>
            </a:endParaRPr>
          </a:p>
        </p:txBody>
      </p:sp>
      <p:sp>
        <p:nvSpPr>
          <p:cNvPr id="9" name="CuadroTexto 8">
            <a:extLst>
              <a:ext uri="{FF2B5EF4-FFF2-40B4-BE49-F238E27FC236}">
                <a16:creationId xmlns:a16="http://schemas.microsoft.com/office/drawing/2014/main" id="{9CBE9310-2BC1-E49D-2163-C5554AC3A93D}"/>
              </a:ext>
            </a:extLst>
          </p:cNvPr>
          <p:cNvSpPr txBox="1"/>
          <p:nvPr/>
        </p:nvSpPr>
        <p:spPr>
          <a:xfrm>
            <a:off x="6776754" y="3301980"/>
            <a:ext cx="2050027" cy="3139321"/>
          </a:xfrm>
          <a:prstGeom prst="rect">
            <a:avLst/>
          </a:prstGeom>
          <a:noFill/>
        </p:spPr>
        <p:txBody>
          <a:bodyPr wrap="square" rtlCol="0">
            <a:spAutoFit/>
          </a:bodyPr>
          <a:lstStyle/>
          <a:p>
            <a:r>
              <a:rPr lang="es-EC" noProof="0" dirty="0">
                <a:solidFill>
                  <a:schemeClr val="bg1"/>
                </a:solidFill>
              </a:rPr>
              <a:t>Se promueven políticas y prácticas comerciales y ambientales que se apoyan mutuamente, a través del desarrollo sostenible: Cooperación.</a:t>
            </a:r>
          </a:p>
        </p:txBody>
      </p:sp>
      <p:sp>
        <p:nvSpPr>
          <p:cNvPr id="10" name="CuadroTexto 9">
            <a:extLst>
              <a:ext uri="{FF2B5EF4-FFF2-40B4-BE49-F238E27FC236}">
                <a16:creationId xmlns:a16="http://schemas.microsoft.com/office/drawing/2014/main" id="{8C83B8DA-7073-5458-7CF8-8EB73B28C61B}"/>
              </a:ext>
            </a:extLst>
          </p:cNvPr>
          <p:cNvSpPr txBox="1"/>
          <p:nvPr/>
        </p:nvSpPr>
        <p:spPr>
          <a:xfrm>
            <a:off x="9297770" y="3578979"/>
            <a:ext cx="1936954" cy="2585323"/>
          </a:xfrm>
          <a:prstGeom prst="rect">
            <a:avLst/>
          </a:prstGeom>
          <a:noFill/>
        </p:spPr>
        <p:txBody>
          <a:bodyPr wrap="square" rtlCol="0">
            <a:spAutoFit/>
          </a:bodyPr>
          <a:lstStyle/>
          <a:p>
            <a:r>
              <a:rPr lang="es-EC" noProof="0" dirty="0">
                <a:solidFill>
                  <a:schemeClr val="bg1"/>
                </a:solidFill>
              </a:rPr>
              <a:t>Se reconoce la importancia de la protección ambiental en el bienestar económico, social y cultural de los Pueblos Indígenas.</a:t>
            </a:r>
          </a:p>
        </p:txBody>
      </p:sp>
      <p:sp>
        <p:nvSpPr>
          <p:cNvPr id="11" name="CuadroTexto 10">
            <a:extLst>
              <a:ext uri="{FF2B5EF4-FFF2-40B4-BE49-F238E27FC236}">
                <a16:creationId xmlns:a16="http://schemas.microsoft.com/office/drawing/2014/main" id="{2E511A40-388E-88AE-32E2-B98270DE757B}"/>
              </a:ext>
            </a:extLst>
          </p:cNvPr>
          <p:cNvSpPr txBox="1"/>
          <p:nvPr/>
        </p:nvSpPr>
        <p:spPr>
          <a:xfrm>
            <a:off x="2654709" y="1523091"/>
            <a:ext cx="1135626" cy="707886"/>
          </a:xfrm>
          <a:prstGeom prst="rect">
            <a:avLst/>
          </a:prstGeom>
          <a:noFill/>
        </p:spPr>
        <p:txBody>
          <a:bodyPr wrap="square" rtlCol="0">
            <a:spAutoFit/>
          </a:bodyPr>
          <a:lstStyle/>
          <a:p>
            <a:r>
              <a:rPr lang="es-EC" sz="4000" b="1" noProof="0" dirty="0">
                <a:solidFill>
                  <a:schemeClr val="tx2">
                    <a:lumMod val="75000"/>
                  </a:schemeClr>
                </a:solidFill>
                <a:latin typeface="Arial Black" panose="020B0604020202020204" pitchFamily="34" charset="0"/>
                <a:cs typeface="Arial Black" panose="020B0604020202020204" pitchFamily="34" charset="0"/>
              </a:rPr>
              <a:t>01</a:t>
            </a:r>
          </a:p>
        </p:txBody>
      </p:sp>
      <p:sp>
        <p:nvSpPr>
          <p:cNvPr id="12" name="CuadroTexto 11">
            <a:extLst>
              <a:ext uri="{FF2B5EF4-FFF2-40B4-BE49-F238E27FC236}">
                <a16:creationId xmlns:a16="http://schemas.microsoft.com/office/drawing/2014/main" id="{A55D4158-ACCB-86B8-1322-6E6B8A6C27F5}"/>
              </a:ext>
            </a:extLst>
          </p:cNvPr>
          <p:cNvSpPr txBox="1"/>
          <p:nvPr/>
        </p:nvSpPr>
        <p:spPr>
          <a:xfrm>
            <a:off x="5088193" y="2334252"/>
            <a:ext cx="1135626" cy="707886"/>
          </a:xfrm>
          <a:prstGeom prst="rect">
            <a:avLst/>
          </a:prstGeom>
          <a:noFill/>
        </p:spPr>
        <p:txBody>
          <a:bodyPr wrap="square" rtlCol="0">
            <a:spAutoFit/>
          </a:bodyPr>
          <a:lstStyle/>
          <a:p>
            <a:r>
              <a:rPr lang="es-EC" sz="4000" b="1" noProof="0" dirty="0">
                <a:solidFill>
                  <a:schemeClr val="tx2">
                    <a:lumMod val="75000"/>
                  </a:schemeClr>
                </a:solidFill>
                <a:latin typeface="Arial Black" panose="020B0604020202020204" pitchFamily="34" charset="0"/>
                <a:cs typeface="Arial Black" panose="020B0604020202020204" pitchFamily="34" charset="0"/>
              </a:rPr>
              <a:t>02</a:t>
            </a:r>
          </a:p>
        </p:txBody>
      </p:sp>
      <p:sp>
        <p:nvSpPr>
          <p:cNvPr id="13" name="CuadroTexto 12">
            <a:extLst>
              <a:ext uri="{FF2B5EF4-FFF2-40B4-BE49-F238E27FC236}">
                <a16:creationId xmlns:a16="http://schemas.microsoft.com/office/drawing/2014/main" id="{453E9395-421D-E5C0-B0E4-FE4BB1072835}"/>
              </a:ext>
            </a:extLst>
          </p:cNvPr>
          <p:cNvSpPr txBox="1"/>
          <p:nvPr/>
        </p:nvSpPr>
        <p:spPr>
          <a:xfrm>
            <a:off x="7492180" y="1537839"/>
            <a:ext cx="1135626" cy="707886"/>
          </a:xfrm>
          <a:prstGeom prst="rect">
            <a:avLst/>
          </a:prstGeom>
          <a:noFill/>
        </p:spPr>
        <p:txBody>
          <a:bodyPr wrap="square" rtlCol="0">
            <a:spAutoFit/>
          </a:bodyPr>
          <a:lstStyle/>
          <a:p>
            <a:r>
              <a:rPr lang="es-EC" sz="4000" b="1" noProof="0" dirty="0">
                <a:solidFill>
                  <a:schemeClr val="tx2">
                    <a:lumMod val="75000"/>
                  </a:schemeClr>
                </a:solidFill>
                <a:latin typeface="Arial Black" panose="020B0604020202020204" pitchFamily="34" charset="0"/>
                <a:cs typeface="Arial Black" panose="020B0604020202020204" pitchFamily="34" charset="0"/>
              </a:rPr>
              <a:t>03</a:t>
            </a:r>
          </a:p>
        </p:txBody>
      </p:sp>
      <p:sp>
        <p:nvSpPr>
          <p:cNvPr id="14" name="CuadroTexto 13">
            <a:extLst>
              <a:ext uri="{FF2B5EF4-FFF2-40B4-BE49-F238E27FC236}">
                <a16:creationId xmlns:a16="http://schemas.microsoft.com/office/drawing/2014/main" id="{61144EDF-FC7B-57AD-EFC3-4C1EE95DDB45}"/>
              </a:ext>
            </a:extLst>
          </p:cNvPr>
          <p:cNvSpPr txBox="1"/>
          <p:nvPr/>
        </p:nvSpPr>
        <p:spPr>
          <a:xfrm>
            <a:off x="10146890" y="2304755"/>
            <a:ext cx="1135626" cy="707886"/>
          </a:xfrm>
          <a:prstGeom prst="rect">
            <a:avLst/>
          </a:prstGeom>
          <a:noFill/>
        </p:spPr>
        <p:txBody>
          <a:bodyPr wrap="square" rtlCol="0">
            <a:spAutoFit/>
          </a:bodyPr>
          <a:lstStyle/>
          <a:p>
            <a:r>
              <a:rPr lang="es-EC" sz="4000" b="1" noProof="0" dirty="0">
                <a:solidFill>
                  <a:schemeClr val="tx2">
                    <a:lumMod val="75000"/>
                  </a:schemeClr>
                </a:solidFill>
                <a:latin typeface="Arial Black" panose="020B0604020202020204" pitchFamily="34" charset="0"/>
                <a:cs typeface="Arial Black" panose="020B0604020202020204" pitchFamily="34" charset="0"/>
              </a:rPr>
              <a:t>04</a:t>
            </a:r>
          </a:p>
        </p:txBody>
      </p:sp>
      <p:sp>
        <p:nvSpPr>
          <p:cNvPr id="2" name="CuadroTexto 1">
            <a:extLst>
              <a:ext uri="{FF2B5EF4-FFF2-40B4-BE49-F238E27FC236}">
                <a16:creationId xmlns:a16="http://schemas.microsoft.com/office/drawing/2014/main" id="{19964787-6EC7-1259-71A2-2993ACF95F7B}"/>
              </a:ext>
            </a:extLst>
          </p:cNvPr>
          <p:cNvSpPr txBox="1"/>
          <p:nvPr/>
        </p:nvSpPr>
        <p:spPr bwMode="auto">
          <a:xfrm rot="16200000">
            <a:off x="-1569210" y="4228213"/>
            <a:ext cx="4428575" cy="830997"/>
          </a:xfrm>
          <a:prstGeom prst="rect">
            <a:avLst/>
          </a:prstGeom>
          <a:noFill/>
        </p:spPr>
        <p:txBody>
          <a:bodyPr wrap="square">
            <a:spAutoFit/>
          </a:bodyPr>
          <a:lstStyle/>
          <a:p>
            <a:pPr lvl="0" algn="just"/>
            <a:r>
              <a:rPr lang="es-EC" sz="4000" b="1" u="sng" noProof="0" dirty="0">
                <a:solidFill>
                  <a:srgbClr val="332675"/>
                </a:solidFill>
                <a:latin typeface="+mn-lt"/>
              </a:rPr>
              <a:t>AMBIENTE</a:t>
            </a:r>
            <a:r>
              <a:rPr lang="es-EC" sz="4800" b="1" u="sng" noProof="0" dirty="0">
                <a:solidFill>
                  <a:srgbClr val="332675"/>
                </a:solidFill>
                <a:latin typeface="+mn-lt"/>
              </a:rPr>
              <a:t> </a:t>
            </a:r>
          </a:p>
        </p:txBody>
      </p:sp>
    </p:spTree>
    <p:extLst>
      <p:ext uri="{BB962C8B-B14F-4D97-AF65-F5344CB8AC3E}">
        <p14:creationId xmlns:p14="http://schemas.microsoft.com/office/powerpoint/2010/main" val="4429898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BC25FD2-E4DD-D869-BF6D-D1FC6BDA7332}"/>
              </a:ext>
            </a:extLst>
          </p:cNvPr>
          <p:cNvPicPr>
            <a:picLocks noChangeAspect="1"/>
          </p:cNvPicPr>
          <p:nvPr/>
        </p:nvPicPr>
        <p:blipFill>
          <a:blip r:embed="rId3"/>
          <a:stretch>
            <a:fillRect/>
          </a:stretch>
        </p:blipFill>
        <p:spPr>
          <a:xfrm>
            <a:off x="2759529" y="1320326"/>
            <a:ext cx="7851322" cy="5700960"/>
          </a:xfrm>
          <a:prstGeom prst="rect">
            <a:avLst/>
          </a:prstGeom>
        </p:spPr>
      </p:pic>
      <p:sp>
        <p:nvSpPr>
          <p:cNvPr id="59395" name="CuadroTexto 13">
            <a:extLst>
              <a:ext uri="{FF2B5EF4-FFF2-40B4-BE49-F238E27FC236}">
                <a16:creationId xmlns:a16="http://schemas.microsoft.com/office/drawing/2014/main" id="{F33D7C6B-50A7-B290-9C78-E908BBD8CC77}"/>
              </a:ext>
            </a:extLst>
          </p:cNvPr>
          <p:cNvSpPr txBox="1">
            <a:spLocks noChangeArrowheads="1"/>
          </p:cNvSpPr>
          <p:nvPr/>
        </p:nvSpPr>
        <p:spPr bwMode="auto">
          <a:xfrm>
            <a:off x="867003" y="319314"/>
            <a:ext cx="110855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b="1" noProof="0" dirty="0">
                <a:solidFill>
                  <a:srgbClr val="4C3DA8"/>
                </a:solidFill>
              </a:rPr>
              <a:t>Es un Acuerdo moderno con disciplinas novedosas que influyen en la realidad del comercio actual:</a:t>
            </a:r>
            <a:endParaRPr lang="es-EC" sz="4400" b="1" noProof="0" dirty="0">
              <a:solidFill>
                <a:srgbClr val="4C3DA8"/>
              </a:solidFill>
            </a:endParaRPr>
          </a:p>
        </p:txBody>
      </p:sp>
      <p:sp>
        <p:nvSpPr>
          <p:cNvPr id="2" name="CuadroTexto 1">
            <a:extLst>
              <a:ext uri="{FF2B5EF4-FFF2-40B4-BE49-F238E27FC236}">
                <a16:creationId xmlns:a16="http://schemas.microsoft.com/office/drawing/2014/main" id="{554215E0-1A31-23CA-319C-CC8846A07BB0}"/>
              </a:ext>
            </a:extLst>
          </p:cNvPr>
          <p:cNvSpPr txBox="1"/>
          <p:nvPr/>
        </p:nvSpPr>
        <p:spPr bwMode="auto">
          <a:xfrm rot="16200000">
            <a:off x="47378" y="4348139"/>
            <a:ext cx="4428575" cy="707886"/>
          </a:xfrm>
          <a:prstGeom prst="rect">
            <a:avLst/>
          </a:prstGeom>
          <a:noFill/>
        </p:spPr>
        <p:txBody>
          <a:bodyPr wrap="square">
            <a:spAutoFit/>
          </a:bodyPr>
          <a:lstStyle/>
          <a:p>
            <a:pPr lvl="0" algn="just"/>
            <a:r>
              <a:rPr lang="es-EC" sz="4000" b="1" u="sng" noProof="0" dirty="0">
                <a:solidFill>
                  <a:srgbClr val="332675"/>
                </a:solidFill>
                <a:latin typeface="+mn-lt"/>
              </a:rPr>
              <a:t>GENERO </a:t>
            </a:r>
          </a:p>
        </p:txBody>
      </p:sp>
      <p:sp>
        <p:nvSpPr>
          <p:cNvPr id="5" name="CuadroTexto 4">
            <a:extLst>
              <a:ext uri="{FF2B5EF4-FFF2-40B4-BE49-F238E27FC236}">
                <a16:creationId xmlns:a16="http://schemas.microsoft.com/office/drawing/2014/main" id="{F0CE25EF-61EB-B697-9C4E-D83199C74DA0}"/>
              </a:ext>
            </a:extLst>
          </p:cNvPr>
          <p:cNvSpPr txBox="1"/>
          <p:nvPr/>
        </p:nvSpPr>
        <p:spPr>
          <a:xfrm>
            <a:off x="5274133" y="2420879"/>
            <a:ext cx="1135626" cy="707886"/>
          </a:xfrm>
          <a:prstGeom prst="rect">
            <a:avLst/>
          </a:prstGeom>
          <a:noFill/>
        </p:spPr>
        <p:txBody>
          <a:bodyPr wrap="square" rtlCol="0">
            <a:spAutoFit/>
          </a:bodyPr>
          <a:lstStyle/>
          <a:p>
            <a:r>
              <a:rPr lang="es-EC" sz="4000" b="1" noProof="0" dirty="0">
                <a:solidFill>
                  <a:schemeClr val="tx2">
                    <a:lumMod val="75000"/>
                  </a:schemeClr>
                </a:solidFill>
                <a:latin typeface="Arial Black" panose="020B0604020202020204" pitchFamily="34" charset="0"/>
                <a:cs typeface="Arial Black" panose="020B0604020202020204" pitchFamily="34" charset="0"/>
              </a:rPr>
              <a:t>01</a:t>
            </a:r>
          </a:p>
        </p:txBody>
      </p:sp>
      <p:sp>
        <p:nvSpPr>
          <p:cNvPr id="6" name="CuadroTexto 5">
            <a:extLst>
              <a:ext uri="{FF2B5EF4-FFF2-40B4-BE49-F238E27FC236}">
                <a16:creationId xmlns:a16="http://schemas.microsoft.com/office/drawing/2014/main" id="{557F7EAC-6072-3CAC-8DB8-3EAE3D6EF57A}"/>
              </a:ext>
            </a:extLst>
          </p:cNvPr>
          <p:cNvSpPr txBox="1"/>
          <p:nvPr/>
        </p:nvSpPr>
        <p:spPr>
          <a:xfrm>
            <a:off x="8976237" y="1634123"/>
            <a:ext cx="1135626" cy="707886"/>
          </a:xfrm>
          <a:prstGeom prst="rect">
            <a:avLst/>
          </a:prstGeom>
          <a:noFill/>
        </p:spPr>
        <p:txBody>
          <a:bodyPr wrap="square" rtlCol="0">
            <a:spAutoFit/>
          </a:bodyPr>
          <a:lstStyle/>
          <a:p>
            <a:r>
              <a:rPr lang="es-EC" sz="4000" b="1" noProof="0" dirty="0">
                <a:solidFill>
                  <a:schemeClr val="tx2">
                    <a:lumMod val="75000"/>
                  </a:schemeClr>
                </a:solidFill>
                <a:latin typeface="Arial Black" panose="020B0604020202020204" pitchFamily="34" charset="0"/>
                <a:cs typeface="Arial Black" panose="020B0604020202020204" pitchFamily="34" charset="0"/>
              </a:rPr>
              <a:t>02</a:t>
            </a:r>
          </a:p>
        </p:txBody>
      </p:sp>
      <p:sp>
        <p:nvSpPr>
          <p:cNvPr id="7" name="CuadroTexto 6">
            <a:extLst>
              <a:ext uri="{FF2B5EF4-FFF2-40B4-BE49-F238E27FC236}">
                <a16:creationId xmlns:a16="http://schemas.microsoft.com/office/drawing/2014/main" id="{48421804-3F28-A9DE-27B1-D3BD371C49BE}"/>
              </a:ext>
            </a:extLst>
          </p:cNvPr>
          <p:cNvSpPr txBox="1"/>
          <p:nvPr/>
        </p:nvSpPr>
        <p:spPr>
          <a:xfrm>
            <a:off x="3174591" y="3631263"/>
            <a:ext cx="3043084" cy="3139321"/>
          </a:xfrm>
          <a:prstGeom prst="rect">
            <a:avLst/>
          </a:prstGeom>
          <a:noFill/>
        </p:spPr>
        <p:txBody>
          <a:bodyPr wrap="square" rtlCol="0">
            <a:spAutoFit/>
          </a:bodyPr>
          <a:lstStyle/>
          <a:p>
            <a:r>
              <a:rPr lang="es-EC" sz="1800" noProof="0" dirty="0">
                <a:solidFill>
                  <a:schemeClr val="bg1"/>
                </a:solidFill>
                <a:latin typeface="+mn-lt"/>
              </a:rPr>
              <a:t>Se busca proteger, posicionar y reconocer la importancia en la economía del rol de las mujeres en toda su diversidad; a través de la equidad como un principio fundamental que guíe las actividades de cooperación propuesta en el capítulo.</a:t>
            </a:r>
          </a:p>
          <a:p>
            <a:endParaRPr lang="es-EC" noProof="0" dirty="0">
              <a:solidFill>
                <a:schemeClr val="bg1"/>
              </a:solidFill>
            </a:endParaRPr>
          </a:p>
        </p:txBody>
      </p:sp>
      <p:sp>
        <p:nvSpPr>
          <p:cNvPr id="8" name="CuadroTexto 7">
            <a:extLst>
              <a:ext uri="{FF2B5EF4-FFF2-40B4-BE49-F238E27FC236}">
                <a16:creationId xmlns:a16="http://schemas.microsoft.com/office/drawing/2014/main" id="{B74CD401-4A0F-2119-AC8D-9880CF1FED2C}"/>
              </a:ext>
            </a:extLst>
          </p:cNvPr>
          <p:cNvSpPr txBox="1"/>
          <p:nvPr/>
        </p:nvSpPr>
        <p:spPr>
          <a:xfrm>
            <a:off x="6975373" y="2993922"/>
            <a:ext cx="2877779" cy="3416320"/>
          </a:xfrm>
          <a:prstGeom prst="rect">
            <a:avLst/>
          </a:prstGeom>
          <a:noFill/>
        </p:spPr>
        <p:txBody>
          <a:bodyPr wrap="square" rtlCol="0">
            <a:spAutoFit/>
          </a:bodyPr>
          <a:lstStyle/>
          <a:p>
            <a:r>
              <a:rPr lang="es-EC" sz="1800" noProof="0" dirty="0">
                <a:solidFill>
                  <a:schemeClr val="bg1"/>
                </a:solidFill>
                <a:latin typeface="+mn-lt"/>
              </a:rPr>
              <a:t>Se busca ir más allá de las disposiciones de naturaleza cooperativa, incluyendo  disposiciones que buscan que la protección legal ofrecida en el marco de la igualdad de género no se vea disminuida con el propósito de fomentar el comercio o la inversión.</a:t>
            </a:r>
          </a:p>
          <a:p>
            <a:endParaRPr lang="es-EC" noProof="0" dirty="0">
              <a:solidFill>
                <a:schemeClr val="bg1"/>
              </a:solidFill>
            </a:endParaRPr>
          </a:p>
        </p:txBody>
      </p:sp>
    </p:spTree>
    <p:extLst>
      <p:ext uri="{BB962C8B-B14F-4D97-AF65-F5344CB8AC3E}">
        <p14:creationId xmlns:p14="http://schemas.microsoft.com/office/powerpoint/2010/main" val="27098319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ubtitle 2">
            <a:extLst>
              <a:ext uri="{FF2B5EF4-FFF2-40B4-BE49-F238E27FC236}">
                <a16:creationId xmlns:a16="http://schemas.microsoft.com/office/drawing/2014/main" id="{39116FE5-B7F7-D217-6A89-CB6E5358A884}"/>
              </a:ext>
            </a:extLst>
          </p:cNvPr>
          <p:cNvSpPr txBox="1">
            <a:spLocks noChangeArrowheads="1"/>
          </p:cNvSpPr>
          <p:nvPr/>
        </p:nvSpPr>
        <p:spPr bwMode="auto">
          <a:xfrm>
            <a:off x="695328" y="98811"/>
            <a:ext cx="11002962"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 typeface="Arial" panose="020B0604020202020204" pitchFamily="34" charset="0"/>
              <a:buNone/>
            </a:pPr>
            <a:r>
              <a:rPr lang="es-EC" b="1" noProof="0" dirty="0">
                <a:solidFill>
                  <a:srgbClr val="4C3DA8"/>
                </a:solidFill>
              </a:rPr>
              <a:t>Importancia al fortalecimiento de las </a:t>
            </a:r>
            <a:r>
              <a:rPr lang="es-EC" b="1" u="sng" noProof="0" dirty="0">
                <a:solidFill>
                  <a:srgbClr val="4C3DA8"/>
                </a:solidFill>
              </a:rPr>
              <a:t>MiPymes</a:t>
            </a:r>
          </a:p>
        </p:txBody>
      </p:sp>
      <p:pic>
        <p:nvPicPr>
          <p:cNvPr id="61444" name="Imagen 26">
            <a:extLst>
              <a:ext uri="{FF2B5EF4-FFF2-40B4-BE49-F238E27FC236}">
                <a16:creationId xmlns:a16="http://schemas.microsoft.com/office/drawing/2014/main" id="{5C3AD19B-7941-43AB-D3D9-1D2E1AEE12E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53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2255809" y="1165876"/>
            <a:ext cx="7398552" cy="410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uadroTexto 9">
            <a:extLst>
              <a:ext uri="{FF2B5EF4-FFF2-40B4-BE49-F238E27FC236}">
                <a16:creationId xmlns:a16="http://schemas.microsoft.com/office/drawing/2014/main" id="{48DBB6B1-B356-F738-9662-01FCE601B3E8}"/>
              </a:ext>
            </a:extLst>
          </p:cNvPr>
          <p:cNvSpPr txBox="1"/>
          <p:nvPr/>
        </p:nvSpPr>
        <p:spPr bwMode="auto">
          <a:xfrm>
            <a:off x="8562538" y="1089400"/>
            <a:ext cx="2598347" cy="2308324"/>
          </a:xfrm>
          <a:prstGeom prst="rect">
            <a:avLst/>
          </a:prstGeom>
          <a:noFill/>
        </p:spPr>
        <p:txBody>
          <a:bodyPr wrap="square">
            <a:spAutoFit/>
          </a:bodyPr>
          <a:lstStyle/>
          <a:p>
            <a:pPr algn="just" eaLnBrk="1" fontAlgn="auto" hangingPunct="1">
              <a:spcBef>
                <a:spcPts val="0"/>
              </a:spcBef>
              <a:spcAft>
                <a:spcPts val="0"/>
              </a:spcAft>
              <a:defRPr/>
            </a:pPr>
            <a:r>
              <a:rPr lang="es-EC" sz="1600" noProof="0" dirty="0">
                <a:solidFill>
                  <a:schemeClr val="tx2"/>
                </a:solidFill>
                <a:cs typeface="Arial" panose="020B0604020202020204" pitchFamily="34" charset="0"/>
              </a:rPr>
              <a:t>En el marco de este capítulo se reconoce el concepto de </a:t>
            </a:r>
            <a:r>
              <a:rPr lang="es-EC" sz="1600" b="1" noProof="0" dirty="0">
                <a:solidFill>
                  <a:schemeClr val="tx2"/>
                </a:solidFill>
                <a:cs typeface="Arial" panose="020B0604020202020204" pitchFamily="34" charset="0"/>
              </a:rPr>
              <a:t>Economía Popular y Solidaria </a:t>
            </a:r>
            <a:r>
              <a:rPr lang="es-EC" sz="1600" noProof="0" dirty="0">
                <a:solidFill>
                  <a:schemeClr val="tx2"/>
                </a:solidFill>
                <a:cs typeface="Arial" panose="020B0604020202020204" pitchFamily="34" charset="0"/>
              </a:rPr>
              <a:t>con el fin de que sus actores puedan también acceder a los beneficios alcanzados en el Acuerdo.</a:t>
            </a:r>
          </a:p>
          <a:p>
            <a:pPr eaLnBrk="1" fontAlgn="auto" hangingPunct="1">
              <a:spcBef>
                <a:spcPts val="0"/>
              </a:spcBef>
              <a:spcAft>
                <a:spcPts val="0"/>
              </a:spcAft>
              <a:defRPr/>
            </a:pPr>
            <a:endParaRPr lang="es-EC" sz="1600" noProof="0" dirty="0">
              <a:solidFill>
                <a:schemeClr val="tx2"/>
              </a:solidFill>
              <a:cs typeface="Arial" panose="020B0604020202020204" pitchFamily="34" charset="0"/>
            </a:endParaRPr>
          </a:p>
        </p:txBody>
      </p:sp>
      <p:sp>
        <p:nvSpPr>
          <p:cNvPr id="61447" name="CuadroTexto 11">
            <a:extLst>
              <a:ext uri="{FF2B5EF4-FFF2-40B4-BE49-F238E27FC236}">
                <a16:creationId xmlns:a16="http://schemas.microsoft.com/office/drawing/2014/main" id="{7DB4DF95-3398-E7D3-C410-2DA199A9F573}"/>
              </a:ext>
            </a:extLst>
          </p:cNvPr>
          <p:cNvSpPr txBox="1">
            <a:spLocks noChangeArrowheads="1"/>
          </p:cNvSpPr>
          <p:nvPr/>
        </p:nvSpPr>
        <p:spPr bwMode="auto">
          <a:xfrm>
            <a:off x="8582470" y="3784607"/>
            <a:ext cx="297180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None/>
            </a:pPr>
            <a:r>
              <a:rPr lang="es-EC" sz="1600" noProof="0" dirty="0">
                <a:solidFill>
                  <a:schemeClr val="tx2"/>
                </a:solidFill>
                <a:cs typeface="Arial" panose="020B0604020202020204" pitchFamily="34" charset="0"/>
              </a:rPr>
              <a:t>Las </a:t>
            </a:r>
            <a:r>
              <a:rPr lang="es-EC" sz="1600" noProof="0" dirty="0" err="1">
                <a:solidFill>
                  <a:schemeClr val="tx2"/>
                </a:solidFill>
                <a:cs typeface="Arial" panose="020B0604020202020204" pitchFamily="34" charset="0"/>
              </a:rPr>
              <a:t>Mipymes</a:t>
            </a:r>
            <a:r>
              <a:rPr lang="es-EC" sz="1600" noProof="0" dirty="0">
                <a:solidFill>
                  <a:schemeClr val="tx2"/>
                </a:solidFill>
                <a:cs typeface="Arial" panose="020B0604020202020204" pitchFamily="34" charset="0"/>
              </a:rPr>
              <a:t> ecuatorianas tienen un gran potencial en el mercado canadiense, considerando la demanda de este país de productos de alta calidad, sostenibilidad y autenticidad de los productos</a:t>
            </a:r>
            <a:endParaRPr lang="es-EC" sz="1600" noProof="0" dirty="0">
              <a:effectLst/>
              <a:latin typeface="Calibri" panose="020F0502020204030204" pitchFamily="34" charset="0"/>
              <a:ea typeface="Calibri" panose="020F0502020204030204" pitchFamily="34" charset="0"/>
              <a:cs typeface="Times New Roman" panose="02020603050405020304" pitchFamily="18" charset="0"/>
            </a:endParaRPr>
          </a:p>
          <a:p>
            <a:pPr eaLnBrk="1" hangingPunct="1">
              <a:lnSpc>
                <a:spcPct val="100000"/>
              </a:lnSpc>
              <a:spcBef>
                <a:spcPct val="0"/>
              </a:spcBef>
              <a:buFontTx/>
              <a:buNone/>
            </a:pPr>
            <a:endParaRPr lang="es-EC" sz="1600" noProof="0" dirty="0">
              <a:solidFill>
                <a:schemeClr val="tx2"/>
              </a:solidFill>
              <a:ea typeface="Calibri" panose="020F0502020204030204" pitchFamily="34" charset="0"/>
              <a:cs typeface="Arial" panose="020B0604020202020204" pitchFamily="34" charset="0"/>
            </a:endParaRPr>
          </a:p>
        </p:txBody>
      </p:sp>
      <p:sp>
        <p:nvSpPr>
          <p:cNvPr id="61448" name="CuadroTexto 12">
            <a:extLst>
              <a:ext uri="{FF2B5EF4-FFF2-40B4-BE49-F238E27FC236}">
                <a16:creationId xmlns:a16="http://schemas.microsoft.com/office/drawing/2014/main" id="{76268DB2-2A5B-BA53-2BBB-D935F6DCC087}"/>
              </a:ext>
            </a:extLst>
          </p:cNvPr>
          <p:cNvSpPr txBox="1">
            <a:spLocks noChangeArrowheads="1"/>
          </p:cNvSpPr>
          <p:nvPr/>
        </p:nvSpPr>
        <p:spPr bwMode="auto">
          <a:xfrm>
            <a:off x="488079" y="1450865"/>
            <a:ext cx="309082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r" eaLnBrk="1" hangingPunct="1">
              <a:lnSpc>
                <a:spcPct val="100000"/>
              </a:lnSpc>
              <a:spcBef>
                <a:spcPct val="0"/>
              </a:spcBef>
              <a:buNone/>
            </a:pPr>
            <a:r>
              <a:rPr lang="es-EC" sz="1600" noProof="0" dirty="0">
                <a:solidFill>
                  <a:schemeClr val="tx2"/>
                </a:solidFill>
                <a:cs typeface="Arial" panose="020B0604020202020204" pitchFamily="34" charset="0"/>
              </a:rPr>
              <a:t>Cooperación para la promoción de inversiones, creación de redes empresariales, cadenas de valor, acceso a fuentes de financiación, estímulo de la innovación, facilitación de la transferencia tecnológica.</a:t>
            </a:r>
          </a:p>
        </p:txBody>
      </p:sp>
      <p:pic>
        <p:nvPicPr>
          <p:cNvPr id="61450" name="Gráfico 27" descr="Crecimiento empresarial RTL">
            <a:extLst>
              <a:ext uri="{FF2B5EF4-FFF2-40B4-BE49-F238E27FC236}">
                <a16:creationId xmlns:a16="http://schemas.microsoft.com/office/drawing/2014/main" id="{A0505A41-D673-9603-8EFF-31A072E778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0441" y="1531697"/>
            <a:ext cx="649288"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51" name="Gráfico 29" descr="Conexiones">
            <a:extLst>
              <a:ext uri="{FF2B5EF4-FFF2-40B4-BE49-F238E27FC236}">
                <a16:creationId xmlns:a16="http://schemas.microsoft.com/office/drawing/2014/main" id="{61E7C4C1-B4A9-7484-5BDC-3062945C3D7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43099" y="3556772"/>
            <a:ext cx="719137"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52" name="Gráfico 33" descr="Cabeza con engranajes">
            <a:extLst>
              <a:ext uri="{FF2B5EF4-FFF2-40B4-BE49-F238E27FC236}">
                <a16:creationId xmlns:a16="http://schemas.microsoft.com/office/drawing/2014/main" id="{A21C4244-2355-5121-13B7-C793A59B45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11772" y="4275909"/>
            <a:ext cx="568325"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upo 3">
            <a:extLst>
              <a:ext uri="{FF2B5EF4-FFF2-40B4-BE49-F238E27FC236}">
                <a16:creationId xmlns:a16="http://schemas.microsoft.com/office/drawing/2014/main" id="{31E6259D-9793-3C76-E2F0-0AAFEE98786D}"/>
              </a:ext>
            </a:extLst>
          </p:cNvPr>
          <p:cNvGrpSpPr/>
          <p:nvPr/>
        </p:nvGrpSpPr>
        <p:grpSpPr>
          <a:xfrm>
            <a:off x="7008532" y="3571059"/>
            <a:ext cx="801122" cy="704850"/>
            <a:chOff x="7175210" y="3490096"/>
            <a:chExt cx="1109663" cy="976313"/>
          </a:xfrm>
        </p:grpSpPr>
        <p:pic>
          <p:nvPicPr>
            <p:cNvPr id="61453" name="Gráfico 34" descr="Cabeza con engranajes">
              <a:extLst>
                <a:ext uri="{FF2B5EF4-FFF2-40B4-BE49-F238E27FC236}">
                  <a16:creationId xmlns:a16="http://schemas.microsoft.com/office/drawing/2014/main" id="{ADD5638E-0099-0853-2077-4069E5269B6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75210" y="3926659"/>
              <a:ext cx="568325"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Bocadillo: ovalado 35">
              <a:extLst>
                <a:ext uri="{FF2B5EF4-FFF2-40B4-BE49-F238E27FC236}">
                  <a16:creationId xmlns:a16="http://schemas.microsoft.com/office/drawing/2014/main" id="{AA651E55-379E-98D4-5D00-C58D8B529E48}"/>
                </a:ext>
              </a:extLst>
            </p:cNvPr>
            <p:cNvSpPr/>
            <p:nvPr/>
          </p:nvSpPr>
          <p:spPr bwMode="auto">
            <a:xfrm>
              <a:off x="7349835" y="3490096"/>
              <a:ext cx="568325" cy="323850"/>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noProof="0" dirty="0"/>
            </a:p>
          </p:txBody>
        </p:sp>
        <p:sp>
          <p:nvSpPr>
            <p:cNvPr id="51" name="Bocadillo: ovalado 50">
              <a:extLst>
                <a:ext uri="{FF2B5EF4-FFF2-40B4-BE49-F238E27FC236}">
                  <a16:creationId xmlns:a16="http://schemas.microsoft.com/office/drawing/2014/main" id="{4F0CABC5-E8EC-A094-E306-44594246F838}"/>
                </a:ext>
              </a:extLst>
            </p:cNvPr>
            <p:cNvSpPr/>
            <p:nvPr/>
          </p:nvSpPr>
          <p:spPr bwMode="auto">
            <a:xfrm flipH="1">
              <a:off x="7751473" y="3961584"/>
              <a:ext cx="533400" cy="263525"/>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noProof="0" dirty="0"/>
            </a:p>
          </p:txBody>
        </p:sp>
      </p:grpSp>
      <p:sp>
        <p:nvSpPr>
          <p:cNvPr id="61456" name="CuadroTexto 1">
            <a:extLst>
              <a:ext uri="{FF2B5EF4-FFF2-40B4-BE49-F238E27FC236}">
                <a16:creationId xmlns:a16="http://schemas.microsoft.com/office/drawing/2014/main" id="{6D2DABAC-7BD8-2559-610C-2DF911B9DF7C}"/>
              </a:ext>
            </a:extLst>
          </p:cNvPr>
          <p:cNvSpPr txBox="1">
            <a:spLocks noChangeArrowheads="1"/>
          </p:cNvSpPr>
          <p:nvPr/>
        </p:nvSpPr>
        <p:spPr bwMode="auto">
          <a:xfrm>
            <a:off x="0" y="5663724"/>
            <a:ext cx="12192000" cy="1384995"/>
          </a:xfrm>
          <a:prstGeom prst="rect">
            <a:avLst/>
          </a:prstGeom>
          <a:solidFill>
            <a:srgbClr val="7075D2">
              <a:alpha val="46839"/>
            </a:srgbClr>
          </a:solidFill>
          <a:ln>
            <a:noFill/>
          </a:ln>
        </p:spPr>
        <p:txBody>
          <a:bodyPr wrap="square" lIns="360000" rIns="360000">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None/>
            </a:pPr>
            <a:r>
              <a:rPr lang="es-EC" sz="1400" noProof="0" dirty="0">
                <a:solidFill>
                  <a:schemeClr val="tx2">
                    <a:lumMod val="75000"/>
                  </a:schemeClr>
                </a:solidFill>
                <a:ea typeface="Calibri" panose="020F0502020204030204" pitchFamily="34" charset="0"/>
                <a:cs typeface="Arial" panose="020B0604020202020204" pitchFamily="34" charset="0"/>
              </a:rPr>
              <a:t>En el 2024 (ene-nov) alrededor de 2,500 MiPymes registraron exportaciones no petroleras hacia el mundo, 390 de ellas, es decir el 15.2% de la cantidad total, exportaron hacia Canadá.  </a:t>
            </a:r>
          </a:p>
          <a:p>
            <a:pPr algn="ctr" eaLnBrk="1" hangingPunct="1">
              <a:lnSpc>
                <a:spcPct val="100000"/>
              </a:lnSpc>
              <a:spcBef>
                <a:spcPct val="0"/>
              </a:spcBef>
              <a:buNone/>
            </a:pPr>
            <a:endParaRPr lang="es-EC" sz="1400" noProof="0" dirty="0">
              <a:solidFill>
                <a:schemeClr val="tx2">
                  <a:lumMod val="75000"/>
                </a:schemeClr>
              </a:solidFill>
              <a:ea typeface="Calibri" panose="020F0502020204030204" pitchFamily="34" charset="0"/>
              <a:cs typeface="Arial" panose="020B0604020202020204" pitchFamily="34" charset="0"/>
            </a:endParaRPr>
          </a:p>
          <a:p>
            <a:pPr algn="ctr" eaLnBrk="1" hangingPunct="1">
              <a:lnSpc>
                <a:spcPct val="100000"/>
              </a:lnSpc>
              <a:spcBef>
                <a:spcPct val="0"/>
              </a:spcBef>
              <a:buNone/>
            </a:pPr>
            <a:r>
              <a:rPr lang="es-EC" sz="1400" noProof="0" dirty="0">
                <a:solidFill>
                  <a:schemeClr val="tx2">
                    <a:lumMod val="75000"/>
                  </a:schemeClr>
                </a:solidFill>
                <a:ea typeface="Calibri" panose="020F0502020204030204" pitchFamily="34" charset="0"/>
                <a:cs typeface="Arial" panose="020B0604020202020204" pitchFamily="34" charset="0"/>
              </a:rPr>
              <a:t>Estas empresas pertenecen principalmente a sectores de flores y plantas (flores de verano, rosas), confección y textil (complementos del hogar), sombreros de paja toquilla y de otras fibras, frutas no tradicionales (pitahaya), entre otros.</a:t>
            </a:r>
          </a:p>
          <a:p>
            <a:pPr algn="ctr" eaLnBrk="1" hangingPunct="1">
              <a:lnSpc>
                <a:spcPct val="100000"/>
              </a:lnSpc>
              <a:spcBef>
                <a:spcPct val="0"/>
              </a:spcBef>
              <a:buNone/>
            </a:pPr>
            <a:endParaRPr lang="es-EC" sz="1400" noProof="0" dirty="0">
              <a:solidFill>
                <a:schemeClr val="tx2">
                  <a:lumMod val="75000"/>
                </a:schemeClr>
              </a:solidFill>
              <a:ea typeface="Calibri" panose="020F0502020204030204" pitchFamily="34" charset="0"/>
              <a:cs typeface="Arial" panose="020B0604020202020204" pitchFamily="34" charset="0"/>
            </a:endParaRPr>
          </a:p>
        </p:txBody>
      </p:sp>
      <p:sp>
        <p:nvSpPr>
          <p:cNvPr id="2" name="CuadroTexto 12">
            <a:extLst>
              <a:ext uri="{FF2B5EF4-FFF2-40B4-BE49-F238E27FC236}">
                <a16:creationId xmlns:a16="http://schemas.microsoft.com/office/drawing/2014/main" id="{2B11631A-8626-3994-5F87-37884E5502D3}"/>
              </a:ext>
            </a:extLst>
          </p:cNvPr>
          <p:cNvSpPr txBox="1">
            <a:spLocks noChangeArrowheads="1"/>
          </p:cNvSpPr>
          <p:nvPr/>
        </p:nvSpPr>
        <p:spPr bwMode="auto">
          <a:xfrm>
            <a:off x="1002500" y="3878898"/>
            <a:ext cx="269213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r" eaLnBrk="1" hangingPunct="1">
              <a:lnSpc>
                <a:spcPct val="100000"/>
              </a:lnSpc>
              <a:spcBef>
                <a:spcPct val="0"/>
              </a:spcBef>
              <a:buFontTx/>
              <a:buNone/>
            </a:pPr>
            <a:r>
              <a:rPr lang="es-EC" sz="1600" noProof="0" dirty="0">
                <a:solidFill>
                  <a:schemeClr val="tx2"/>
                </a:solidFill>
                <a:cs typeface="Arial" panose="020B0604020202020204" pitchFamily="34" charset="0"/>
              </a:rPr>
              <a:t>Se busca promover internacionalización de MiPymes y diversificación de su oferta exportable. </a:t>
            </a:r>
          </a:p>
          <a:p>
            <a:pPr algn="r" eaLnBrk="1" hangingPunct="1">
              <a:lnSpc>
                <a:spcPct val="100000"/>
              </a:lnSpc>
              <a:spcBef>
                <a:spcPct val="0"/>
              </a:spcBef>
              <a:buFontTx/>
              <a:buNone/>
            </a:pPr>
            <a:endParaRPr lang="es-EC" sz="1600" noProof="0" dirty="0">
              <a:solidFill>
                <a:schemeClr val="tx2"/>
              </a:solidFill>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F5CC4D9-26BB-737A-05BF-CAC4490276B8}"/>
              </a:ext>
            </a:extLst>
          </p:cNvPr>
          <p:cNvSpPr/>
          <p:nvPr/>
        </p:nvSpPr>
        <p:spPr>
          <a:xfrm>
            <a:off x="8248311" y="6269114"/>
            <a:ext cx="3943689" cy="7956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63490" name="Subtitle 2">
            <a:extLst>
              <a:ext uri="{FF2B5EF4-FFF2-40B4-BE49-F238E27FC236}">
                <a16:creationId xmlns:a16="http://schemas.microsoft.com/office/drawing/2014/main" id="{F95CA95F-205F-A3FC-BEAB-E2B48F6AA51A}"/>
              </a:ext>
            </a:extLst>
          </p:cNvPr>
          <p:cNvSpPr txBox="1">
            <a:spLocks noChangeArrowheads="1"/>
          </p:cNvSpPr>
          <p:nvPr/>
        </p:nvSpPr>
        <p:spPr bwMode="auto">
          <a:xfrm>
            <a:off x="878496" y="176196"/>
            <a:ext cx="11088687"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spcBef>
                <a:spcPct val="0"/>
              </a:spcBef>
              <a:buFontTx/>
              <a:buNone/>
            </a:pPr>
            <a:r>
              <a:rPr lang="es-EC" b="1" noProof="0" dirty="0">
                <a:solidFill>
                  <a:srgbClr val="4C3DA8"/>
                </a:solidFill>
              </a:rPr>
              <a:t>Fomenta el </a:t>
            </a:r>
            <a:r>
              <a:rPr lang="es-EC" b="1" u="sng" noProof="0" dirty="0">
                <a:solidFill>
                  <a:srgbClr val="4C3DA8"/>
                </a:solidFill>
              </a:rPr>
              <a:t>Comercio Electrónico </a:t>
            </a:r>
            <a:r>
              <a:rPr lang="es-EC" b="1" noProof="0" dirty="0">
                <a:solidFill>
                  <a:srgbClr val="4C3DA8"/>
                </a:solidFill>
              </a:rPr>
              <a:t>y busca adaptar las condiciones del comercio con las tecnologías actuales</a:t>
            </a:r>
          </a:p>
        </p:txBody>
      </p:sp>
      <p:pic>
        <p:nvPicPr>
          <p:cNvPr id="63491" name="Imagen 10">
            <a:extLst>
              <a:ext uri="{FF2B5EF4-FFF2-40B4-BE49-F238E27FC236}">
                <a16:creationId xmlns:a16="http://schemas.microsoft.com/office/drawing/2014/main" id="{90B8539D-50F1-830E-16A6-F2F47DE3185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3603512" y="1159336"/>
            <a:ext cx="5459413" cy="548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Imagen 12">
            <a:extLst>
              <a:ext uri="{FF2B5EF4-FFF2-40B4-BE49-F238E27FC236}">
                <a16:creationId xmlns:a16="http://schemas.microsoft.com/office/drawing/2014/main" id="{71B862D2-A590-9C15-A220-30E275372178}"/>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79987" y="4989973"/>
            <a:ext cx="625475"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Imagen 13">
            <a:extLst>
              <a:ext uri="{FF2B5EF4-FFF2-40B4-BE49-F238E27FC236}">
                <a16:creationId xmlns:a16="http://schemas.microsoft.com/office/drawing/2014/main" id="{E5C0C2D0-0846-278B-4F7D-7B0FCECC3BC3}"/>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30736" y="3516952"/>
            <a:ext cx="917575"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4" name="Imagen 14">
            <a:extLst>
              <a:ext uri="{FF2B5EF4-FFF2-40B4-BE49-F238E27FC236}">
                <a16:creationId xmlns:a16="http://schemas.microsoft.com/office/drawing/2014/main" id="{BC93A385-C11C-83FD-901F-6EAACEFB7515}"/>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75480" y="1990002"/>
            <a:ext cx="74295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5" name="Imagen 16">
            <a:extLst>
              <a:ext uri="{FF2B5EF4-FFF2-40B4-BE49-F238E27FC236}">
                <a16:creationId xmlns:a16="http://schemas.microsoft.com/office/drawing/2014/main" id="{3AE2B325-29DE-9830-5D68-22D3C481B03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3929" y="3422657"/>
            <a:ext cx="625475"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6" name="CuadroTexto 17">
            <a:extLst>
              <a:ext uri="{FF2B5EF4-FFF2-40B4-BE49-F238E27FC236}">
                <a16:creationId xmlns:a16="http://schemas.microsoft.com/office/drawing/2014/main" id="{7725532E-EEEC-4743-B631-9A5C7BF56596}"/>
              </a:ext>
            </a:extLst>
          </p:cNvPr>
          <p:cNvSpPr txBox="1">
            <a:spLocks noChangeArrowheads="1"/>
          </p:cNvSpPr>
          <p:nvPr/>
        </p:nvSpPr>
        <p:spPr bwMode="auto">
          <a:xfrm>
            <a:off x="288925" y="2207958"/>
            <a:ext cx="2116137"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sz="1800" noProof="0" dirty="0">
                <a:solidFill>
                  <a:schemeClr val="tx2">
                    <a:lumMod val="75000"/>
                  </a:schemeClr>
                </a:solidFill>
                <a:cs typeface="Arial" panose="020B0604020202020204" pitchFamily="34" charset="0"/>
              </a:rPr>
              <a:t>Operaciones de comercio electrónico seguras.</a:t>
            </a:r>
          </a:p>
          <a:p>
            <a:pPr algn="r" eaLnBrk="1" hangingPunct="1">
              <a:lnSpc>
                <a:spcPct val="100000"/>
              </a:lnSpc>
              <a:spcBef>
                <a:spcPct val="0"/>
              </a:spcBef>
              <a:buFontTx/>
              <a:buNone/>
            </a:pPr>
            <a:endParaRPr lang="es-EC" sz="2000" noProof="0" dirty="0">
              <a:solidFill>
                <a:schemeClr val="tx2">
                  <a:lumMod val="75000"/>
                </a:schemeClr>
              </a:solidFill>
              <a:cs typeface="Arial" panose="020B0604020202020204" pitchFamily="34" charset="0"/>
            </a:endParaRPr>
          </a:p>
        </p:txBody>
      </p:sp>
      <p:sp>
        <p:nvSpPr>
          <p:cNvPr id="63498" name="CuadroTexto 19">
            <a:extLst>
              <a:ext uri="{FF2B5EF4-FFF2-40B4-BE49-F238E27FC236}">
                <a16:creationId xmlns:a16="http://schemas.microsoft.com/office/drawing/2014/main" id="{C4593DD2-C3FE-C11C-2038-03BB0E0DF698}"/>
              </a:ext>
            </a:extLst>
          </p:cNvPr>
          <p:cNvSpPr txBox="1">
            <a:spLocks noChangeArrowheads="1"/>
          </p:cNvSpPr>
          <p:nvPr/>
        </p:nvSpPr>
        <p:spPr bwMode="auto">
          <a:xfrm>
            <a:off x="7067437" y="2316623"/>
            <a:ext cx="1884363"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FontTx/>
              <a:buNone/>
            </a:pPr>
            <a:endParaRPr lang="es-EC" sz="2000" b="1" noProof="0" dirty="0">
              <a:solidFill>
                <a:schemeClr val="bg1"/>
              </a:solidFill>
              <a:cs typeface="Arial" panose="020B0604020202020204" pitchFamily="34" charset="0"/>
            </a:endParaRPr>
          </a:p>
          <a:p>
            <a:pPr eaLnBrk="1" hangingPunct="1">
              <a:lnSpc>
                <a:spcPct val="100000"/>
              </a:lnSpc>
              <a:spcBef>
                <a:spcPct val="0"/>
              </a:spcBef>
              <a:buFontTx/>
              <a:buNone/>
            </a:pPr>
            <a:endParaRPr lang="es-EC" sz="1800" noProof="0" dirty="0">
              <a:solidFill>
                <a:schemeClr val="bg1"/>
              </a:solidFill>
            </a:endParaRPr>
          </a:p>
        </p:txBody>
      </p:sp>
      <p:sp>
        <p:nvSpPr>
          <p:cNvPr id="63501" name="CuadroTexto 22">
            <a:extLst>
              <a:ext uri="{FF2B5EF4-FFF2-40B4-BE49-F238E27FC236}">
                <a16:creationId xmlns:a16="http://schemas.microsoft.com/office/drawing/2014/main" id="{3E179256-DE48-DDD3-A833-BBDCD90A867D}"/>
              </a:ext>
            </a:extLst>
          </p:cNvPr>
          <p:cNvSpPr txBox="1">
            <a:spLocks noChangeArrowheads="1"/>
          </p:cNvSpPr>
          <p:nvPr/>
        </p:nvSpPr>
        <p:spPr bwMode="auto">
          <a:xfrm>
            <a:off x="615837" y="5166186"/>
            <a:ext cx="162083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r" eaLnBrk="1" hangingPunct="1">
              <a:lnSpc>
                <a:spcPct val="100000"/>
              </a:lnSpc>
              <a:spcBef>
                <a:spcPct val="0"/>
              </a:spcBef>
              <a:buFontTx/>
              <a:buNone/>
            </a:pPr>
            <a:r>
              <a:rPr lang="es-EC" sz="1800" noProof="0" dirty="0">
                <a:solidFill>
                  <a:schemeClr val="tx2">
                    <a:lumMod val="75000"/>
                  </a:schemeClr>
                </a:solidFill>
                <a:cs typeface="Arial" panose="020B0604020202020204" pitchFamily="34" charset="0"/>
              </a:rPr>
              <a:t>Desarrollo del comercio electrónico en Ecuador. </a:t>
            </a:r>
          </a:p>
        </p:txBody>
      </p:sp>
      <p:sp>
        <p:nvSpPr>
          <p:cNvPr id="63502" name="CuadroTexto 23">
            <a:extLst>
              <a:ext uri="{FF2B5EF4-FFF2-40B4-BE49-F238E27FC236}">
                <a16:creationId xmlns:a16="http://schemas.microsoft.com/office/drawing/2014/main" id="{6A94FD11-586C-E13E-96C9-2C4976646ED4}"/>
              </a:ext>
            </a:extLst>
          </p:cNvPr>
          <p:cNvSpPr txBox="1">
            <a:spLocks noChangeArrowheads="1"/>
          </p:cNvSpPr>
          <p:nvPr/>
        </p:nvSpPr>
        <p:spPr bwMode="auto">
          <a:xfrm>
            <a:off x="9779568" y="1410427"/>
            <a:ext cx="2230437"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marL="0" indent="0" eaLnBrk="1" hangingPunct="1">
              <a:lnSpc>
                <a:spcPct val="100000"/>
              </a:lnSpc>
              <a:spcBef>
                <a:spcPct val="0"/>
              </a:spcBef>
              <a:buNone/>
            </a:pPr>
            <a:r>
              <a:rPr lang="es-EC" sz="1800" noProof="0" dirty="0">
                <a:solidFill>
                  <a:schemeClr val="tx2">
                    <a:lumMod val="75000"/>
                  </a:schemeClr>
                </a:solidFill>
                <a:cs typeface="Arial" panose="020B0604020202020204" pitchFamily="34" charset="0"/>
              </a:rPr>
              <a:t>Mecanismos de cooperación que permiten el intercambio de información y experiencias entre actores clave como las Pymes y </a:t>
            </a:r>
            <a:r>
              <a:rPr lang="es-EC" sz="1800" noProof="0" dirty="0" err="1">
                <a:solidFill>
                  <a:schemeClr val="tx2">
                    <a:lumMod val="75000"/>
                  </a:schemeClr>
                </a:solidFill>
                <a:cs typeface="Arial" panose="020B0604020202020204" pitchFamily="34" charset="0"/>
              </a:rPr>
              <a:t>Mipymes</a:t>
            </a:r>
            <a:r>
              <a:rPr lang="es-EC" sz="1800" noProof="0" dirty="0">
                <a:solidFill>
                  <a:schemeClr val="tx2">
                    <a:lumMod val="75000"/>
                  </a:schemeClr>
                </a:solidFill>
                <a:cs typeface="Arial" panose="020B0604020202020204" pitchFamily="34" charset="0"/>
              </a:rPr>
              <a:t>. </a:t>
            </a:r>
          </a:p>
          <a:p>
            <a:pPr eaLnBrk="1" hangingPunct="1">
              <a:lnSpc>
                <a:spcPct val="100000"/>
              </a:lnSpc>
              <a:spcBef>
                <a:spcPct val="0"/>
              </a:spcBef>
            </a:pPr>
            <a:endParaRPr lang="es-EC" sz="1800" noProof="0" dirty="0">
              <a:solidFill>
                <a:schemeClr val="tx2">
                  <a:lumMod val="75000"/>
                </a:schemeClr>
              </a:solidFill>
              <a:cs typeface="Arial" panose="020B0604020202020204" pitchFamily="34" charset="0"/>
            </a:endParaRPr>
          </a:p>
        </p:txBody>
      </p:sp>
      <p:sp>
        <p:nvSpPr>
          <p:cNvPr id="63503" name="CuadroTexto 24">
            <a:extLst>
              <a:ext uri="{FF2B5EF4-FFF2-40B4-BE49-F238E27FC236}">
                <a16:creationId xmlns:a16="http://schemas.microsoft.com/office/drawing/2014/main" id="{4467B611-169C-7455-8439-D040861BF219}"/>
              </a:ext>
            </a:extLst>
          </p:cNvPr>
          <p:cNvSpPr txBox="1">
            <a:spLocks noChangeArrowheads="1"/>
          </p:cNvSpPr>
          <p:nvPr/>
        </p:nvSpPr>
        <p:spPr bwMode="auto">
          <a:xfrm>
            <a:off x="9891600" y="4750261"/>
            <a:ext cx="214153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sz="1800" noProof="0" dirty="0">
                <a:solidFill>
                  <a:schemeClr val="tx2">
                    <a:lumMod val="75000"/>
                  </a:schemeClr>
                </a:solidFill>
                <a:cs typeface="Arial" panose="020B0604020202020204" pitchFamily="34" charset="0"/>
              </a:rPr>
              <a:t>Inclusión de actores con poca visibilidad en procesos comerciales anteriores.</a:t>
            </a:r>
          </a:p>
        </p:txBody>
      </p:sp>
      <p:pic>
        <p:nvPicPr>
          <p:cNvPr id="63504" name="Imagen 25">
            <a:extLst>
              <a:ext uri="{FF2B5EF4-FFF2-40B4-BE49-F238E27FC236}">
                <a16:creationId xmlns:a16="http://schemas.microsoft.com/office/drawing/2014/main" id="{A988BC3E-0ED0-14B8-78B4-17574FE02E5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10800000">
            <a:off x="2484325" y="2375361"/>
            <a:ext cx="7810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05" name="Imagen 26">
            <a:extLst>
              <a:ext uri="{FF2B5EF4-FFF2-40B4-BE49-F238E27FC236}">
                <a16:creationId xmlns:a16="http://schemas.microsoft.com/office/drawing/2014/main" id="{C06DDA46-9A74-5342-09A5-1B7626114F9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10800000">
            <a:off x="2484325" y="5261436"/>
            <a:ext cx="7810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06" name="Imagen 27">
            <a:extLst>
              <a:ext uri="{FF2B5EF4-FFF2-40B4-BE49-F238E27FC236}">
                <a16:creationId xmlns:a16="http://schemas.microsoft.com/office/drawing/2014/main" id="{BE9C9F23-C406-5F4D-968D-F4073D53AB2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56575" y="2375361"/>
            <a:ext cx="7810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07" name="Imagen 28">
            <a:extLst>
              <a:ext uri="{FF2B5EF4-FFF2-40B4-BE49-F238E27FC236}">
                <a16:creationId xmlns:a16="http://schemas.microsoft.com/office/drawing/2014/main" id="{CA9DDD38-0A35-3AC9-F173-D75DFBDB70C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80727" y="5117043"/>
            <a:ext cx="7810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uadroTexto 2">
            <a:extLst>
              <a:ext uri="{FF2B5EF4-FFF2-40B4-BE49-F238E27FC236}">
                <a16:creationId xmlns:a16="http://schemas.microsoft.com/office/drawing/2014/main" id="{9BD32FD9-ABDF-4347-AEDE-54266F441FB8}"/>
              </a:ext>
            </a:extLst>
          </p:cNvPr>
          <p:cNvSpPr txBox="1"/>
          <p:nvPr/>
        </p:nvSpPr>
        <p:spPr>
          <a:xfrm>
            <a:off x="3752058" y="1430798"/>
            <a:ext cx="1643741" cy="1569660"/>
          </a:xfrm>
          <a:prstGeom prst="rect">
            <a:avLst/>
          </a:prstGeom>
          <a:noFill/>
        </p:spPr>
        <p:txBody>
          <a:bodyPr wrap="square">
            <a:spAutoFit/>
          </a:bodyPr>
          <a:lstStyle/>
          <a:p>
            <a:pPr lvl="0"/>
            <a:r>
              <a:rPr lang="es-EC" sz="1200" noProof="0" dirty="0">
                <a:solidFill>
                  <a:schemeClr val="bg1"/>
                </a:solidFill>
                <a:cs typeface="Arial" panose="020B0604020202020204" pitchFamily="34" charset="0"/>
              </a:rPr>
              <a:t>Se establece un </a:t>
            </a:r>
            <a:r>
              <a:rPr lang="es-EC" sz="1200" b="1" noProof="0" dirty="0">
                <a:solidFill>
                  <a:schemeClr val="bg1"/>
                </a:solidFill>
                <a:cs typeface="Arial" panose="020B0604020202020204" pitchFamily="34" charset="0"/>
              </a:rPr>
              <a:t>marco jurídico confiable </a:t>
            </a:r>
            <a:r>
              <a:rPr lang="es-EC" sz="1200" noProof="0" dirty="0">
                <a:solidFill>
                  <a:schemeClr val="bg1"/>
                </a:solidFill>
                <a:cs typeface="Arial" panose="020B0604020202020204" pitchFamily="34" charset="0"/>
              </a:rPr>
              <a:t>para realizar operaciones electrónicas que vinculan a los principales actores del sector productivo. </a:t>
            </a:r>
          </a:p>
        </p:txBody>
      </p:sp>
      <p:sp>
        <p:nvSpPr>
          <p:cNvPr id="5" name="CuadroTexto 4">
            <a:extLst>
              <a:ext uri="{FF2B5EF4-FFF2-40B4-BE49-F238E27FC236}">
                <a16:creationId xmlns:a16="http://schemas.microsoft.com/office/drawing/2014/main" id="{D0BB8679-452A-2E0C-F9BE-A0CF39B72A98}"/>
              </a:ext>
            </a:extLst>
          </p:cNvPr>
          <p:cNvSpPr txBox="1"/>
          <p:nvPr/>
        </p:nvSpPr>
        <p:spPr>
          <a:xfrm>
            <a:off x="7233447" y="1457696"/>
            <a:ext cx="1643741" cy="1200329"/>
          </a:xfrm>
          <a:prstGeom prst="rect">
            <a:avLst/>
          </a:prstGeom>
          <a:noFill/>
        </p:spPr>
        <p:txBody>
          <a:bodyPr wrap="square">
            <a:spAutoFit/>
          </a:bodyPr>
          <a:lstStyle/>
          <a:p>
            <a:r>
              <a:rPr lang="es-EC" sz="1200" noProof="0" dirty="0">
                <a:solidFill>
                  <a:schemeClr val="bg1"/>
                </a:solidFill>
                <a:cs typeface="Arial" panose="020B0604020202020204" pitchFamily="34" charset="0"/>
              </a:rPr>
              <a:t>Las Partes reconocen la importancia de evitar obstáculos en el uso y desarrollo del comercio electrónico </a:t>
            </a:r>
          </a:p>
        </p:txBody>
      </p:sp>
      <p:sp>
        <p:nvSpPr>
          <p:cNvPr id="7" name="CuadroTexto 6">
            <a:extLst>
              <a:ext uri="{FF2B5EF4-FFF2-40B4-BE49-F238E27FC236}">
                <a16:creationId xmlns:a16="http://schemas.microsoft.com/office/drawing/2014/main" id="{F0621FE8-0677-93F7-F3D9-5CD19C1251E2}"/>
              </a:ext>
            </a:extLst>
          </p:cNvPr>
          <p:cNvSpPr txBox="1"/>
          <p:nvPr/>
        </p:nvSpPr>
        <p:spPr>
          <a:xfrm>
            <a:off x="3670981" y="4873907"/>
            <a:ext cx="2076450" cy="1200329"/>
          </a:xfrm>
          <a:prstGeom prst="rect">
            <a:avLst/>
          </a:prstGeom>
          <a:noFill/>
        </p:spPr>
        <p:txBody>
          <a:bodyPr wrap="square">
            <a:spAutoFit/>
          </a:bodyPr>
          <a:lstStyle/>
          <a:p>
            <a:r>
              <a:rPr lang="es-EC" sz="1200" noProof="0" dirty="0">
                <a:solidFill>
                  <a:schemeClr val="bg1"/>
                </a:solidFill>
                <a:cs typeface="Arial" panose="020B0604020202020204" pitchFamily="34" charset="0"/>
              </a:rPr>
              <a:t>El comercio electrónico permite que las Pymes lleguen a consumidores canadienses, sin la necesidad de tener una presencia física en ese país</a:t>
            </a:r>
          </a:p>
        </p:txBody>
      </p:sp>
      <p:sp>
        <p:nvSpPr>
          <p:cNvPr id="9" name="CuadroTexto 8">
            <a:extLst>
              <a:ext uri="{FF2B5EF4-FFF2-40B4-BE49-F238E27FC236}">
                <a16:creationId xmlns:a16="http://schemas.microsoft.com/office/drawing/2014/main" id="{52E64B9E-D053-97B0-A5C3-25CA060E08A5}"/>
              </a:ext>
            </a:extLst>
          </p:cNvPr>
          <p:cNvSpPr txBox="1"/>
          <p:nvPr/>
        </p:nvSpPr>
        <p:spPr>
          <a:xfrm>
            <a:off x="7169263" y="4746509"/>
            <a:ext cx="1884363" cy="1569660"/>
          </a:xfrm>
          <a:prstGeom prst="rect">
            <a:avLst/>
          </a:prstGeom>
          <a:noFill/>
        </p:spPr>
        <p:txBody>
          <a:bodyPr wrap="square">
            <a:spAutoFit/>
          </a:bodyPr>
          <a:lstStyle/>
          <a:p>
            <a:r>
              <a:rPr lang="es-EC" sz="1200" noProof="0" dirty="0">
                <a:solidFill>
                  <a:schemeClr val="bg1"/>
                </a:solidFill>
                <a:cs typeface="Arial" panose="020B0604020202020204" pitchFamily="34" charset="0"/>
              </a:rPr>
              <a:t>Se brinda a las Pymes la oportunidad de crecer, aumentar su competitividad y acceder al mercado canadiense sin incurrir en grandes costos o barreras de entrada.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E2737A6-7D4B-4D6D-A385-880AE585905E}"/>
              </a:ext>
            </a:extLst>
          </p:cNvPr>
          <p:cNvPicPr>
            <a:picLocks noChangeAspect="1"/>
          </p:cNvPicPr>
          <p:nvPr/>
        </p:nvPicPr>
        <p:blipFill>
          <a:blip r:embed="rId3"/>
          <a:stretch>
            <a:fillRect/>
          </a:stretch>
        </p:blipFill>
        <p:spPr>
          <a:xfrm>
            <a:off x="101601" y="1744235"/>
            <a:ext cx="12090399" cy="5210822"/>
          </a:xfrm>
          <a:prstGeom prst="rect">
            <a:avLst/>
          </a:prstGeom>
        </p:spPr>
      </p:pic>
      <p:sp>
        <p:nvSpPr>
          <p:cNvPr id="59395" name="CuadroTexto 13">
            <a:extLst>
              <a:ext uri="{FF2B5EF4-FFF2-40B4-BE49-F238E27FC236}">
                <a16:creationId xmlns:a16="http://schemas.microsoft.com/office/drawing/2014/main" id="{F33D7C6B-50A7-B290-9C78-E908BBD8CC77}"/>
              </a:ext>
            </a:extLst>
          </p:cNvPr>
          <p:cNvSpPr txBox="1">
            <a:spLocks noChangeArrowheads="1"/>
          </p:cNvSpPr>
          <p:nvPr/>
        </p:nvSpPr>
        <p:spPr bwMode="auto">
          <a:xfrm>
            <a:off x="892403" y="188980"/>
            <a:ext cx="110855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b="1" noProof="0" dirty="0">
                <a:solidFill>
                  <a:srgbClr val="4C3DA8"/>
                </a:solidFill>
              </a:rPr>
              <a:t>Es un Acuerdo que respeta, promueve y fomenta los derechos de los </a:t>
            </a:r>
            <a:r>
              <a:rPr lang="es-EC" b="1" u="sng" noProof="0" dirty="0">
                <a:solidFill>
                  <a:srgbClr val="4C3DA8"/>
                </a:solidFill>
              </a:rPr>
              <a:t>Pueblos Indígenas y nacionalidades</a:t>
            </a:r>
            <a:r>
              <a:rPr lang="es-EC" b="1" noProof="0" dirty="0">
                <a:solidFill>
                  <a:srgbClr val="4C3DA8"/>
                </a:solidFill>
              </a:rPr>
              <a:t>: </a:t>
            </a:r>
            <a:endParaRPr lang="es-EC" sz="4400" b="1" noProof="0" dirty="0">
              <a:solidFill>
                <a:srgbClr val="4C3DA8"/>
              </a:solidFill>
            </a:endParaRPr>
          </a:p>
        </p:txBody>
      </p:sp>
      <p:sp>
        <p:nvSpPr>
          <p:cNvPr id="3" name="Rectángulo: esquinas redondeadas 2">
            <a:extLst>
              <a:ext uri="{FF2B5EF4-FFF2-40B4-BE49-F238E27FC236}">
                <a16:creationId xmlns:a16="http://schemas.microsoft.com/office/drawing/2014/main" id="{860E5DCF-7DDF-4542-8DC2-52477F8406B5}"/>
              </a:ext>
            </a:extLst>
          </p:cNvPr>
          <p:cNvSpPr/>
          <p:nvPr/>
        </p:nvSpPr>
        <p:spPr>
          <a:xfrm>
            <a:off x="2027143" y="1121502"/>
            <a:ext cx="7698657" cy="622733"/>
          </a:xfrm>
          <a:prstGeom prst="roundRect">
            <a:avLst/>
          </a:prstGeom>
          <a:solidFill>
            <a:srgbClr val="4D39B7">
              <a:alpha val="15120"/>
            </a:srgbClr>
          </a:solidFill>
          <a:ln>
            <a:noFill/>
          </a:ln>
        </p:spPr>
        <p:style>
          <a:lnRef idx="2">
            <a:schemeClr val="accent5"/>
          </a:lnRef>
          <a:fillRef idx="1">
            <a:schemeClr val="lt1"/>
          </a:fillRef>
          <a:effectRef idx="0">
            <a:schemeClr val="accent5"/>
          </a:effectRef>
          <a:fontRef idx="minor">
            <a:schemeClr val="dk1"/>
          </a:fontRef>
        </p:style>
        <p:txBody>
          <a:bodyPr rtlCol="0" anchor="ctr"/>
          <a:lstStyle/>
          <a:p>
            <a:pPr lvl="0" algn="ctr"/>
            <a:r>
              <a:rPr lang="es-EC" sz="2000" b="1" noProof="0" dirty="0">
                <a:solidFill>
                  <a:srgbClr val="332675"/>
                </a:solidFill>
              </a:rPr>
              <a:t>Capítulo negociado por primera vez por el Ecuador </a:t>
            </a:r>
          </a:p>
        </p:txBody>
      </p:sp>
      <p:sp>
        <p:nvSpPr>
          <p:cNvPr id="6" name="CuadroTexto 5">
            <a:extLst>
              <a:ext uri="{FF2B5EF4-FFF2-40B4-BE49-F238E27FC236}">
                <a16:creationId xmlns:a16="http://schemas.microsoft.com/office/drawing/2014/main" id="{2CE903F6-CFAB-FF38-8810-73F951757359}"/>
              </a:ext>
            </a:extLst>
          </p:cNvPr>
          <p:cNvSpPr txBox="1"/>
          <p:nvPr/>
        </p:nvSpPr>
        <p:spPr>
          <a:xfrm>
            <a:off x="536180" y="3308432"/>
            <a:ext cx="1647597" cy="2246769"/>
          </a:xfrm>
          <a:prstGeom prst="rect">
            <a:avLst/>
          </a:prstGeom>
          <a:noFill/>
        </p:spPr>
        <p:txBody>
          <a:bodyPr wrap="square" rtlCol="0">
            <a:spAutoFit/>
          </a:bodyPr>
          <a:lstStyle/>
          <a:p>
            <a:pPr algn="ctr"/>
            <a:r>
              <a:rPr lang="es-EC" sz="1400" noProof="0" dirty="0">
                <a:solidFill>
                  <a:schemeClr val="tx2">
                    <a:lumMod val="75000"/>
                  </a:schemeClr>
                </a:solidFill>
              </a:rPr>
              <a:t>El Acuerdo cubre a los grupos definidos en el Art. 56 de la Constitución: pueblos, nacionalidades, montubios y afroecuatorianos.</a:t>
            </a:r>
          </a:p>
          <a:p>
            <a:endParaRPr lang="es-EC" sz="1400" noProof="0" dirty="0">
              <a:solidFill>
                <a:schemeClr val="tx2">
                  <a:lumMod val="75000"/>
                </a:schemeClr>
              </a:solidFill>
            </a:endParaRPr>
          </a:p>
        </p:txBody>
      </p:sp>
      <p:sp>
        <p:nvSpPr>
          <p:cNvPr id="7" name="CuadroTexto 6">
            <a:extLst>
              <a:ext uri="{FF2B5EF4-FFF2-40B4-BE49-F238E27FC236}">
                <a16:creationId xmlns:a16="http://schemas.microsoft.com/office/drawing/2014/main" id="{B256AD13-68F5-D8C4-3D99-90EDC596B158}"/>
              </a:ext>
            </a:extLst>
          </p:cNvPr>
          <p:cNvSpPr txBox="1"/>
          <p:nvPr/>
        </p:nvSpPr>
        <p:spPr>
          <a:xfrm>
            <a:off x="2863226" y="3292516"/>
            <a:ext cx="1816100" cy="3570208"/>
          </a:xfrm>
          <a:prstGeom prst="rect">
            <a:avLst/>
          </a:prstGeom>
          <a:noFill/>
        </p:spPr>
        <p:txBody>
          <a:bodyPr wrap="square" rtlCol="0">
            <a:spAutoFit/>
          </a:bodyPr>
          <a:lstStyle/>
          <a:p>
            <a:pPr algn="ctr"/>
            <a:r>
              <a:rPr lang="es-EC" sz="1400" noProof="0" dirty="0">
                <a:solidFill>
                  <a:schemeClr val="tx2">
                    <a:lumMod val="75000"/>
                  </a:schemeClr>
                </a:solidFill>
              </a:rPr>
              <a:t>Ratifica el pleno disfrute de los derechos de los pueblos y nacionalidades, como: mantener y preservar sus sistemas económicos propios, saberes ancestrales y cosmovisión, patrimonio cultural, recursos, tierras y territorios. </a:t>
            </a:r>
          </a:p>
          <a:p>
            <a:pPr algn="ctr"/>
            <a:endParaRPr lang="es-EC" sz="1400" noProof="0" dirty="0">
              <a:solidFill>
                <a:schemeClr val="tx2">
                  <a:lumMod val="75000"/>
                </a:schemeClr>
              </a:solidFill>
            </a:endParaRPr>
          </a:p>
          <a:p>
            <a:pPr algn="ctr"/>
            <a:endParaRPr lang="es-EC" noProof="0" dirty="0">
              <a:solidFill>
                <a:schemeClr val="tx2">
                  <a:lumMod val="75000"/>
                </a:schemeClr>
              </a:solidFill>
            </a:endParaRPr>
          </a:p>
        </p:txBody>
      </p:sp>
      <p:sp>
        <p:nvSpPr>
          <p:cNvPr id="8" name="CuadroTexto 7">
            <a:extLst>
              <a:ext uri="{FF2B5EF4-FFF2-40B4-BE49-F238E27FC236}">
                <a16:creationId xmlns:a16="http://schemas.microsoft.com/office/drawing/2014/main" id="{C7B218FA-B70B-8333-308D-36EF494A8BB2}"/>
              </a:ext>
            </a:extLst>
          </p:cNvPr>
          <p:cNvSpPr txBox="1"/>
          <p:nvPr/>
        </p:nvSpPr>
        <p:spPr>
          <a:xfrm>
            <a:off x="5132773" y="3292516"/>
            <a:ext cx="1943099" cy="3662541"/>
          </a:xfrm>
          <a:prstGeom prst="rect">
            <a:avLst/>
          </a:prstGeom>
          <a:noFill/>
        </p:spPr>
        <p:txBody>
          <a:bodyPr wrap="square" rtlCol="0">
            <a:spAutoFit/>
          </a:bodyPr>
          <a:lstStyle/>
          <a:p>
            <a:pPr algn="ctr"/>
            <a:r>
              <a:rPr lang="es-EC" sz="1200" noProof="0" dirty="0">
                <a:solidFill>
                  <a:schemeClr val="tx2">
                    <a:lumMod val="75000"/>
                  </a:schemeClr>
                </a:solidFill>
              </a:rPr>
              <a:t>Mayor y mejor participación de los pueblos y nacionalidades en el comercio internacional: identificación, reducción o eliminación de las barreras que limitan su participación, fomentar un crecimiento económico sostenible e integrador, el empleo y la innovación de manera que se preserven los conocimientos, el patrimonio cultural y las expresiones culturales indígenas</a:t>
            </a:r>
          </a:p>
          <a:p>
            <a:pPr algn="ctr"/>
            <a:endParaRPr lang="es-EC" sz="1200" noProof="0" dirty="0">
              <a:solidFill>
                <a:schemeClr val="tx2">
                  <a:lumMod val="75000"/>
                </a:schemeClr>
              </a:solidFill>
            </a:endParaRPr>
          </a:p>
          <a:p>
            <a:pPr algn="ctr"/>
            <a:endParaRPr lang="es-EC" sz="1600" noProof="0" dirty="0">
              <a:solidFill>
                <a:schemeClr val="tx2">
                  <a:lumMod val="75000"/>
                </a:schemeClr>
              </a:solidFill>
            </a:endParaRPr>
          </a:p>
        </p:txBody>
      </p:sp>
      <p:sp>
        <p:nvSpPr>
          <p:cNvPr id="9" name="CuadroTexto 8">
            <a:extLst>
              <a:ext uri="{FF2B5EF4-FFF2-40B4-BE49-F238E27FC236}">
                <a16:creationId xmlns:a16="http://schemas.microsoft.com/office/drawing/2014/main" id="{C411CCD5-8436-C90D-D5F1-A6018DF272B8}"/>
              </a:ext>
            </a:extLst>
          </p:cNvPr>
          <p:cNvSpPr txBox="1"/>
          <p:nvPr/>
        </p:nvSpPr>
        <p:spPr>
          <a:xfrm>
            <a:off x="7556500" y="3292516"/>
            <a:ext cx="2057399" cy="3600986"/>
          </a:xfrm>
          <a:prstGeom prst="rect">
            <a:avLst/>
          </a:prstGeom>
          <a:noFill/>
        </p:spPr>
        <p:txBody>
          <a:bodyPr wrap="square" rtlCol="0">
            <a:spAutoFit/>
          </a:bodyPr>
          <a:lstStyle/>
          <a:p>
            <a:pPr algn="ctr"/>
            <a:r>
              <a:rPr lang="es-EC" sz="1400" noProof="0" dirty="0">
                <a:solidFill>
                  <a:schemeClr val="tx2">
                    <a:lumMod val="75000"/>
                  </a:schemeClr>
                </a:solidFill>
              </a:rPr>
              <a:t>Cooperación específica:  programas para el entrenamiento de nuevos exportadores, información comercial, educación financiera, educación en comercio digital, intercambio de experiencias y buenas prácticas para el desarrollo del turismo sostenible.</a:t>
            </a:r>
          </a:p>
          <a:p>
            <a:endParaRPr lang="es-EC" sz="1400" noProof="0" dirty="0">
              <a:solidFill>
                <a:schemeClr val="tx2">
                  <a:lumMod val="75000"/>
                </a:schemeClr>
              </a:solidFill>
            </a:endParaRPr>
          </a:p>
          <a:p>
            <a:endParaRPr lang="es-EC" sz="1400" noProof="0" dirty="0">
              <a:solidFill>
                <a:schemeClr val="tx2">
                  <a:lumMod val="75000"/>
                </a:schemeClr>
              </a:solidFill>
            </a:endParaRPr>
          </a:p>
          <a:p>
            <a:endParaRPr lang="es-EC" noProof="0" dirty="0">
              <a:solidFill>
                <a:schemeClr val="tx2">
                  <a:lumMod val="75000"/>
                </a:schemeClr>
              </a:solidFill>
            </a:endParaRPr>
          </a:p>
        </p:txBody>
      </p:sp>
      <p:sp>
        <p:nvSpPr>
          <p:cNvPr id="10" name="CuadroTexto 9">
            <a:extLst>
              <a:ext uri="{FF2B5EF4-FFF2-40B4-BE49-F238E27FC236}">
                <a16:creationId xmlns:a16="http://schemas.microsoft.com/office/drawing/2014/main" id="{B942CB7D-4078-A900-8638-E3EA976A127C}"/>
              </a:ext>
            </a:extLst>
          </p:cNvPr>
          <p:cNvSpPr txBox="1"/>
          <p:nvPr/>
        </p:nvSpPr>
        <p:spPr>
          <a:xfrm>
            <a:off x="10043885" y="3292516"/>
            <a:ext cx="2046514" cy="2462213"/>
          </a:xfrm>
          <a:prstGeom prst="rect">
            <a:avLst/>
          </a:prstGeom>
          <a:noFill/>
        </p:spPr>
        <p:txBody>
          <a:bodyPr wrap="square" rtlCol="0">
            <a:spAutoFit/>
          </a:bodyPr>
          <a:lstStyle/>
          <a:p>
            <a:pPr algn="ctr"/>
            <a:r>
              <a:rPr lang="es-EC" sz="1400" noProof="0" dirty="0">
                <a:solidFill>
                  <a:schemeClr val="tx2">
                    <a:lumMod val="75000"/>
                  </a:schemeClr>
                </a:solidFill>
              </a:rPr>
              <a:t>Existe una disposición de “no- derogación de leyes” que establece que, con el fin de atraer inversiones o comercio, ninguna parte reducirá o debilitará sus leyes que promuevan o contengan derechos para pueblos y nacionalidades.</a:t>
            </a:r>
          </a:p>
        </p:txBody>
      </p:sp>
      <p:pic>
        <p:nvPicPr>
          <p:cNvPr id="12" name="Gráfico 11" descr="Banco">
            <a:extLst>
              <a:ext uri="{FF2B5EF4-FFF2-40B4-BE49-F238E27FC236}">
                <a16:creationId xmlns:a16="http://schemas.microsoft.com/office/drawing/2014/main" id="{D50FA50D-AA90-1625-5156-BA5B601C815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1002" y="2579725"/>
            <a:ext cx="547840" cy="547840"/>
          </a:xfrm>
          <a:prstGeom prst="rect">
            <a:avLst/>
          </a:prstGeom>
        </p:spPr>
      </p:pic>
      <p:pic>
        <p:nvPicPr>
          <p:cNvPr id="16" name="Gráfico 15" descr="Apretón de manos">
            <a:extLst>
              <a:ext uri="{FF2B5EF4-FFF2-40B4-BE49-F238E27FC236}">
                <a16:creationId xmlns:a16="http://schemas.microsoft.com/office/drawing/2014/main" id="{026C6E2E-3F07-FC2E-7584-A73A53B4876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29046" y="2625511"/>
            <a:ext cx="691729" cy="691729"/>
          </a:xfrm>
          <a:prstGeom prst="rect">
            <a:avLst/>
          </a:prstGeom>
        </p:spPr>
      </p:pic>
      <p:pic>
        <p:nvPicPr>
          <p:cNvPr id="22" name="Gráfico 21" descr="América en globo terráqueo">
            <a:extLst>
              <a:ext uri="{FF2B5EF4-FFF2-40B4-BE49-F238E27FC236}">
                <a16:creationId xmlns:a16="http://schemas.microsoft.com/office/drawing/2014/main" id="{E7A24409-A122-1746-395A-271F074B1D0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49551" y="2563396"/>
            <a:ext cx="691728" cy="691728"/>
          </a:xfrm>
          <a:prstGeom prst="rect">
            <a:avLst/>
          </a:prstGeom>
        </p:spPr>
      </p:pic>
      <p:pic>
        <p:nvPicPr>
          <p:cNvPr id="24" name="Gráfico 23" descr="Sala de juntas">
            <a:extLst>
              <a:ext uri="{FF2B5EF4-FFF2-40B4-BE49-F238E27FC236}">
                <a16:creationId xmlns:a16="http://schemas.microsoft.com/office/drawing/2014/main" id="{334F2B93-57DC-08CF-C97F-C8631CDA189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693609" y="2600375"/>
            <a:ext cx="708057" cy="708057"/>
          </a:xfrm>
          <a:prstGeom prst="rect">
            <a:avLst/>
          </a:prstGeom>
        </p:spPr>
      </p:pic>
      <p:pic>
        <p:nvPicPr>
          <p:cNvPr id="26" name="Gráfico 25" descr="Gráfico de barras con tendencia alcista">
            <a:extLst>
              <a:ext uri="{FF2B5EF4-FFF2-40B4-BE49-F238E27FC236}">
                <a16:creationId xmlns:a16="http://schemas.microsoft.com/office/drawing/2014/main" id="{E81DF1EC-3018-7310-3FE5-06AECC92F11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513944" y="2652343"/>
            <a:ext cx="547840" cy="547840"/>
          </a:xfrm>
          <a:prstGeom prst="rect">
            <a:avLst/>
          </a:prstGeom>
        </p:spPr>
      </p:pic>
    </p:spTree>
    <p:extLst>
      <p:ext uri="{BB962C8B-B14F-4D97-AF65-F5344CB8AC3E}">
        <p14:creationId xmlns:p14="http://schemas.microsoft.com/office/powerpoint/2010/main" val="29632665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CuadroTexto 1">
            <a:extLst>
              <a:ext uri="{FF2B5EF4-FFF2-40B4-BE49-F238E27FC236}">
                <a16:creationId xmlns:a16="http://schemas.microsoft.com/office/drawing/2014/main" id="{DEC3629D-27EC-B8AF-6EFD-8D9BE65FC0A6}"/>
              </a:ext>
            </a:extLst>
          </p:cNvPr>
          <p:cNvSpPr txBox="1">
            <a:spLocks noChangeArrowheads="1"/>
          </p:cNvSpPr>
          <p:nvPr/>
        </p:nvSpPr>
        <p:spPr bwMode="auto">
          <a:xfrm>
            <a:off x="889000" y="369408"/>
            <a:ext cx="11303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b="1" noProof="0" dirty="0">
                <a:solidFill>
                  <a:srgbClr val="4C3DA8"/>
                </a:solidFill>
              </a:rPr>
              <a:t>Se incorpora el tratamiento a </a:t>
            </a:r>
            <a:r>
              <a:rPr lang="es-EC" b="1" u="sng" noProof="0" dirty="0">
                <a:solidFill>
                  <a:srgbClr val="4C3DA8"/>
                </a:solidFill>
              </a:rPr>
              <a:t>Empresas Públicas</a:t>
            </a:r>
            <a:r>
              <a:rPr lang="es-EC" b="1" noProof="0" dirty="0">
                <a:solidFill>
                  <a:srgbClr val="4C3DA8"/>
                </a:solidFill>
              </a:rPr>
              <a:t>: </a:t>
            </a:r>
          </a:p>
        </p:txBody>
      </p:sp>
      <p:sp>
        <p:nvSpPr>
          <p:cNvPr id="65540" name="CuadroTexto 13">
            <a:extLst>
              <a:ext uri="{FF2B5EF4-FFF2-40B4-BE49-F238E27FC236}">
                <a16:creationId xmlns:a16="http://schemas.microsoft.com/office/drawing/2014/main" id="{35DBCC2B-F8CA-3211-6DA0-01E05D80959A}"/>
              </a:ext>
            </a:extLst>
          </p:cNvPr>
          <p:cNvSpPr txBox="1">
            <a:spLocks noChangeArrowheads="1"/>
          </p:cNvSpPr>
          <p:nvPr/>
        </p:nvSpPr>
        <p:spPr bwMode="auto">
          <a:xfrm>
            <a:off x="6688138" y="3706709"/>
            <a:ext cx="137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algn="ctr" eaLnBrk="1" hangingPunct="1">
              <a:lnSpc>
                <a:spcPct val="100000"/>
              </a:lnSpc>
              <a:spcBef>
                <a:spcPct val="0"/>
              </a:spcBef>
              <a:buFontTx/>
              <a:buNone/>
            </a:pPr>
            <a:r>
              <a:rPr lang="es-EC" sz="1200" noProof="0" dirty="0">
                <a:solidFill>
                  <a:schemeClr val="bg1"/>
                </a:solidFill>
              </a:rPr>
              <a:t>Prevención de diferencias </a:t>
            </a:r>
          </a:p>
        </p:txBody>
      </p:sp>
      <p:sp>
        <p:nvSpPr>
          <p:cNvPr id="65541" name="CuadroTexto 15">
            <a:extLst>
              <a:ext uri="{FF2B5EF4-FFF2-40B4-BE49-F238E27FC236}">
                <a16:creationId xmlns:a16="http://schemas.microsoft.com/office/drawing/2014/main" id="{B41FC72F-F20C-DF9E-126A-93A727E33DB0}"/>
              </a:ext>
            </a:extLst>
          </p:cNvPr>
          <p:cNvSpPr txBox="1">
            <a:spLocks noChangeArrowheads="1"/>
          </p:cNvSpPr>
          <p:nvPr/>
        </p:nvSpPr>
        <p:spPr bwMode="auto">
          <a:xfrm>
            <a:off x="3946525" y="3692421"/>
            <a:ext cx="1190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sz="1200" noProof="0" dirty="0">
                <a:solidFill>
                  <a:schemeClr val="bg1"/>
                </a:solidFill>
              </a:rPr>
              <a:t>ESTADO-ESTADO</a:t>
            </a:r>
          </a:p>
        </p:txBody>
      </p:sp>
      <p:sp>
        <p:nvSpPr>
          <p:cNvPr id="65544" name="CuadroTexto 18">
            <a:extLst>
              <a:ext uri="{FF2B5EF4-FFF2-40B4-BE49-F238E27FC236}">
                <a16:creationId xmlns:a16="http://schemas.microsoft.com/office/drawing/2014/main" id="{F74BE4D2-504F-3916-6DB6-B7B14037DD5E}"/>
              </a:ext>
            </a:extLst>
          </p:cNvPr>
          <p:cNvSpPr txBox="1">
            <a:spLocks noChangeArrowheads="1"/>
          </p:cNvSpPr>
          <p:nvPr/>
        </p:nvSpPr>
        <p:spPr bwMode="auto">
          <a:xfrm>
            <a:off x="5432425" y="5194196"/>
            <a:ext cx="938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sz="1800" noProof="0" dirty="0">
                <a:solidFill>
                  <a:schemeClr val="bg1"/>
                </a:solidFill>
              </a:rPr>
              <a:t>Reglas</a:t>
            </a:r>
          </a:p>
        </p:txBody>
      </p:sp>
      <p:pic>
        <p:nvPicPr>
          <p:cNvPr id="4" name="Imagen 3">
            <a:extLst>
              <a:ext uri="{FF2B5EF4-FFF2-40B4-BE49-F238E27FC236}">
                <a16:creationId xmlns:a16="http://schemas.microsoft.com/office/drawing/2014/main" id="{26911896-B20C-3064-60BD-56A360563A28}"/>
              </a:ext>
            </a:extLst>
          </p:cNvPr>
          <p:cNvPicPr>
            <a:picLocks noChangeAspect="1"/>
          </p:cNvPicPr>
          <p:nvPr/>
        </p:nvPicPr>
        <p:blipFill>
          <a:blip r:embed="rId3"/>
          <a:stretch>
            <a:fillRect/>
          </a:stretch>
        </p:blipFill>
        <p:spPr>
          <a:xfrm>
            <a:off x="1734759" y="1035660"/>
            <a:ext cx="8333544" cy="4015503"/>
          </a:xfrm>
          <a:prstGeom prst="rect">
            <a:avLst/>
          </a:prstGeom>
        </p:spPr>
      </p:pic>
      <p:sp>
        <p:nvSpPr>
          <p:cNvPr id="5" name="CuadroTexto 4">
            <a:extLst>
              <a:ext uri="{FF2B5EF4-FFF2-40B4-BE49-F238E27FC236}">
                <a16:creationId xmlns:a16="http://schemas.microsoft.com/office/drawing/2014/main" id="{3624ED75-F5E8-DE21-676A-F73B91A18104}"/>
              </a:ext>
            </a:extLst>
          </p:cNvPr>
          <p:cNvSpPr txBox="1"/>
          <p:nvPr/>
        </p:nvSpPr>
        <p:spPr>
          <a:xfrm>
            <a:off x="3946525" y="1416148"/>
            <a:ext cx="3923071" cy="1754326"/>
          </a:xfrm>
          <a:prstGeom prst="rect">
            <a:avLst/>
          </a:prstGeom>
          <a:noFill/>
        </p:spPr>
        <p:txBody>
          <a:bodyPr wrap="square" rtlCol="0">
            <a:spAutoFit/>
          </a:bodyPr>
          <a:lstStyle/>
          <a:p>
            <a:pPr algn="ctr"/>
            <a:r>
              <a:rPr lang="es-EC" b="1" noProof="0" dirty="0">
                <a:solidFill>
                  <a:srgbClr val="4C3DA8"/>
                </a:solidFill>
              </a:rPr>
              <a:t>Establecimiento de disposiciones claras para la participación de empresas públicas, o con mayoría de participación del Estado en el comercio bilateral. </a:t>
            </a:r>
          </a:p>
          <a:p>
            <a:endParaRPr lang="es-EC" noProof="0" dirty="0"/>
          </a:p>
        </p:txBody>
      </p:sp>
      <p:sp>
        <p:nvSpPr>
          <p:cNvPr id="6" name="CuadroTexto 5">
            <a:extLst>
              <a:ext uri="{FF2B5EF4-FFF2-40B4-BE49-F238E27FC236}">
                <a16:creationId xmlns:a16="http://schemas.microsoft.com/office/drawing/2014/main" id="{1A981D42-A115-F5B4-ABBA-A43651612E33}"/>
              </a:ext>
            </a:extLst>
          </p:cNvPr>
          <p:cNvSpPr txBox="1"/>
          <p:nvPr/>
        </p:nvSpPr>
        <p:spPr>
          <a:xfrm>
            <a:off x="309716" y="1384097"/>
            <a:ext cx="1592755" cy="2308324"/>
          </a:xfrm>
          <a:prstGeom prst="rect">
            <a:avLst/>
          </a:prstGeom>
          <a:noFill/>
        </p:spPr>
        <p:txBody>
          <a:bodyPr wrap="square" rtlCol="0">
            <a:spAutoFit/>
          </a:bodyPr>
          <a:lstStyle/>
          <a:p>
            <a:pPr algn="r"/>
            <a:r>
              <a:rPr lang="es-EC" noProof="0" dirty="0">
                <a:solidFill>
                  <a:schemeClr val="tx2">
                    <a:lumMod val="75000"/>
                  </a:schemeClr>
                </a:solidFill>
              </a:rPr>
              <a:t>Empresas públicas deben actuar con principios de eficiencia, racionalidad y rentabilidad. </a:t>
            </a:r>
          </a:p>
          <a:p>
            <a:pPr algn="r"/>
            <a:endParaRPr lang="es-EC" noProof="0" dirty="0">
              <a:solidFill>
                <a:schemeClr val="tx2">
                  <a:lumMod val="75000"/>
                </a:schemeClr>
              </a:solidFill>
            </a:endParaRPr>
          </a:p>
        </p:txBody>
      </p:sp>
      <p:sp>
        <p:nvSpPr>
          <p:cNvPr id="7" name="CuadroTexto 6">
            <a:extLst>
              <a:ext uri="{FF2B5EF4-FFF2-40B4-BE49-F238E27FC236}">
                <a16:creationId xmlns:a16="http://schemas.microsoft.com/office/drawing/2014/main" id="{1C48450A-9326-9248-B943-D7260607A08D}"/>
              </a:ext>
            </a:extLst>
          </p:cNvPr>
          <p:cNvSpPr txBox="1"/>
          <p:nvPr/>
        </p:nvSpPr>
        <p:spPr>
          <a:xfrm>
            <a:off x="1150375" y="4156794"/>
            <a:ext cx="2374420" cy="2308324"/>
          </a:xfrm>
          <a:prstGeom prst="rect">
            <a:avLst/>
          </a:prstGeom>
          <a:noFill/>
        </p:spPr>
        <p:txBody>
          <a:bodyPr wrap="square" rtlCol="0">
            <a:spAutoFit/>
          </a:bodyPr>
          <a:lstStyle/>
          <a:p>
            <a:pPr algn="r"/>
            <a:r>
              <a:rPr lang="es-EC" noProof="0" dirty="0">
                <a:solidFill>
                  <a:schemeClr val="tx2">
                    <a:lumMod val="75000"/>
                  </a:schemeClr>
                </a:solidFill>
              </a:rPr>
              <a:t>Umbral diferenciado (mayor para Ecuador) por hasta 6 años = mayor flexibilidad y más tiempo de adaptación </a:t>
            </a:r>
          </a:p>
          <a:p>
            <a:pPr algn="r"/>
            <a:endParaRPr lang="es-EC" noProof="0" dirty="0">
              <a:solidFill>
                <a:schemeClr val="tx2">
                  <a:lumMod val="75000"/>
                </a:schemeClr>
              </a:solidFill>
            </a:endParaRPr>
          </a:p>
          <a:p>
            <a:pPr algn="r"/>
            <a:endParaRPr lang="es-EC" noProof="0" dirty="0">
              <a:solidFill>
                <a:schemeClr val="tx2">
                  <a:lumMod val="75000"/>
                </a:schemeClr>
              </a:solidFill>
            </a:endParaRPr>
          </a:p>
        </p:txBody>
      </p:sp>
      <p:sp>
        <p:nvSpPr>
          <p:cNvPr id="8" name="CuadroTexto 7">
            <a:extLst>
              <a:ext uri="{FF2B5EF4-FFF2-40B4-BE49-F238E27FC236}">
                <a16:creationId xmlns:a16="http://schemas.microsoft.com/office/drawing/2014/main" id="{7A93DD82-911E-1A99-C322-DFEAD628BD6A}"/>
              </a:ext>
            </a:extLst>
          </p:cNvPr>
          <p:cNvSpPr txBox="1"/>
          <p:nvPr/>
        </p:nvSpPr>
        <p:spPr>
          <a:xfrm>
            <a:off x="4949838" y="4945177"/>
            <a:ext cx="2374420" cy="1754326"/>
          </a:xfrm>
          <a:prstGeom prst="rect">
            <a:avLst/>
          </a:prstGeom>
          <a:noFill/>
        </p:spPr>
        <p:txBody>
          <a:bodyPr wrap="square" rtlCol="0">
            <a:spAutoFit/>
          </a:bodyPr>
          <a:lstStyle/>
          <a:p>
            <a:pPr algn="ctr"/>
            <a:r>
              <a:rPr lang="es-EC" noProof="0" dirty="0">
                <a:solidFill>
                  <a:schemeClr val="tx2">
                    <a:lumMod val="75000"/>
                  </a:schemeClr>
                </a:solidFill>
              </a:rPr>
              <a:t>Excepciones por nivel de gobierno: se excluyen empresas a nivel de municipios/ gobiernos locales y por umbral. </a:t>
            </a:r>
          </a:p>
        </p:txBody>
      </p:sp>
      <p:sp>
        <p:nvSpPr>
          <p:cNvPr id="9" name="CuadroTexto 8">
            <a:extLst>
              <a:ext uri="{FF2B5EF4-FFF2-40B4-BE49-F238E27FC236}">
                <a16:creationId xmlns:a16="http://schemas.microsoft.com/office/drawing/2014/main" id="{035139EE-F1D7-3C56-C1FC-2857B2A11360}"/>
              </a:ext>
            </a:extLst>
          </p:cNvPr>
          <p:cNvSpPr txBox="1"/>
          <p:nvPr/>
        </p:nvSpPr>
        <p:spPr>
          <a:xfrm>
            <a:off x="8213450" y="4154384"/>
            <a:ext cx="2880286" cy="2308324"/>
          </a:xfrm>
          <a:prstGeom prst="rect">
            <a:avLst/>
          </a:prstGeom>
          <a:noFill/>
        </p:spPr>
        <p:txBody>
          <a:bodyPr wrap="square" rtlCol="0">
            <a:spAutoFit/>
          </a:bodyPr>
          <a:lstStyle/>
          <a:p>
            <a:r>
              <a:rPr lang="es-EC" noProof="0" dirty="0">
                <a:solidFill>
                  <a:schemeClr val="tx2">
                    <a:lumMod val="75000"/>
                  </a:schemeClr>
                </a:solidFill>
              </a:rPr>
              <a:t>Cláusula de cooperación para promover la cooperación directa entre empresas estatales para desarrollar e implementar proyectos e iniciativas sectoriales. </a:t>
            </a:r>
          </a:p>
          <a:p>
            <a:endParaRPr lang="es-EC" noProof="0" dirty="0">
              <a:solidFill>
                <a:schemeClr val="tx2">
                  <a:lumMod val="75000"/>
                </a:schemeClr>
              </a:solidFill>
            </a:endParaRPr>
          </a:p>
        </p:txBody>
      </p:sp>
      <p:sp>
        <p:nvSpPr>
          <p:cNvPr id="10" name="CuadroTexto 9">
            <a:extLst>
              <a:ext uri="{FF2B5EF4-FFF2-40B4-BE49-F238E27FC236}">
                <a16:creationId xmlns:a16="http://schemas.microsoft.com/office/drawing/2014/main" id="{AB32DC28-134D-BECD-C5B5-C4836DE4455F}"/>
              </a:ext>
            </a:extLst>
          </p:cNvPr>
          <p:cNvSpPr txBox="1"/>
          <p:nvPr/>
        </p:nvSpPr>
        <p:spPr>
          <a:xfrm>
            <a:off x="10048401" y="1774544"/>
            <a:ext cx="1969076" cy="2308324"/>
          </a:xfrm>
          <a:prstGeom prst="rect">
            <a:avLst/>
          </a:prstGeom>
          <a:noFill/>
        </p:spPr>
        <p:txBody>
          <a:bodyPr wrap="square" rtlCol="0">
            <a:spAutoFit/>
          </a:bodyPr>
          <a:lstStyle/>
          <a:p>
            <a:r>
              <a:rPr lang="es-EC" noProof="0" dirty="0">
                <a:solidFill>
                  <a:schemeClr val="tx2">
                    <a:lumMod val="75000"/>
                  </a:schemeClr>
                </a:solidFill>
              </a:rPr>
              <a:t>Criterios de transparencia </a:t>
            </a:r>
          </a:p>
          <a:p>
            <a:endParaRPr lang="es-EC" noProof="0" dirty="0">
              <a:solidFill>
                <a:schemeClr val="tx2">
                  <a:lumMod val="75000"/>
                </a:schemeClr>
              </a:solidFill>
            </a:endParaRPr>
          </a:p>
          <a:p>
            <a:r>
              <a:rPr lang="es-EC" noProof="0" dirty="0">
                <a:solidFill>
                  <a:schemeClr val="tx2">
                    <a:lumMod val="75000"/>
                  </a:schemeClr>
                </a:solidFill>
              </a:rPr>
              <a:t>Respeto a reglas de trato no discriminatorio</a:t>
            </a:r>
          </a:p>
          <a:p>
            <a:endParaRPr lang="es-EC" noProof="0" dirty="0">
              <a:solidFill>
                <a:schemeClr val="tx2">
                  <a:lumMod val="75000"/>
                </a:schemeClr>
              </a:solidFill>
            </a:endParaRPr>
          </a:p>
          <a:p>
            <a:endParaRPr lang="es-EC" noProof="0" dirty="0">
              <a:solidFill>
                <a:schemeClr val="tx2">
                  <a:lumMod val="75000"/>
                </a:schemeClr>
              </a:solidFill>
            </a:endParaRPr>
          </a:p>
        </p:txBody>
      </p:sp>
      <p:pic>
        <p:nvPicPr>
          <p:cNvPr id="12" name="Gráfico 11" descr="Engranaje único">
            <a:extLst>
              <a:ext uri="{FF2B5EF4-FFF2-40B4-BE49-F238E27FC236}">
                <a16:creationId xmlns:a16="http://schemas.microsoft.com/office/drawing/2014/main" id="{F844581A-C4BD-615F-8659-B970437A402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66197" y="3067383"/>
            <a:ext cx="723234" cy="723234"/>
          </a:xfrm>
          <a:prstGeom prst="rect">
            <a:avLst/>
          </a:prstGeom>
        </p:spPr>
      </p:pic>
      <p:pic>
        <p:nvPicPr>
          <p:cNvPr id="14" name="Gráfico 13" descr="Gráfico de barras con tendencia alcista">
            <a:extLst>
              <a:ext uri="{FF2B5EF4-FFF2-40B4-BE49-F238E27FC236}">
                <a16:creationId xmlns:a16="http://schemas.microsoft.com/office/drawing/2014/main" id="{47DE927B-C602-B371-3D4A-1A6B89F63A2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86856" y="1774544"/>
            <a:ext cx="733910" cy="733910"/>
          </a:xfrm>
          <a:prstGeom prst="rect">
            <a:avLst/>
          </a:prstGeom>
        </p:spPr>
      </p:pic>
      <p:pic>
        <p:nvPicPr>
          <p:cNvPr id="16" name="Gráfico 15" descr="Sala de juntas">
            <a:extLst>
              <a:ext uri="{FF2B5EF4-FFF2-40B4-BE49-F238E27FC236}">
                <a16:creationId xmlns:a16="http://schemas.microsoft.com/office/drawing/2014/main" id="{B138D74D-B3CC-CADF-6EE0-2746EF25681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492327" y="2893577"/>
            <a:ext cx="914400" cy="914400"/>
          </a:xfrm>
          <a:prstGeom prst="rect">
            <a:avLst/>
          </a:prstGeom>
        </p:spPr>
      </p:pic>
      <p:pic>
        <p:nvPicPr>
          <p:cNvPr id="18" name="Gráfico 17" descr="Apretón de manos">
            <a:extLst>
              <a:ext uri="{FF2B5EF4-FFF2-40B4-BE49-F238E27FC236}">
                <a16:creationId xmlns:a16="http://schemas.microsoft.com/office/drawing/2014/main" id="{0B629B83-834A-9299-9FFB-A4B0930D5D6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595355" y="1612750"/>
            <a:ext cx="914400" cy="914400"/>
          </a:xfrm>
          <a:prstGeom prst="rect">
            <a:avLst/>
          </a:prstGeom>
        </p:spPr>
      </p:pic>
      <p:pic>
        <p:nvPicPr>
          <p:cNvPr id="20" name="Gráfico 19" descr="Banco">
            <a:extLst>
              <a:ext uri="{FF2B5EF4-FFF2-40B4-BE49-F238E27FC236}">
                <a16:creationId xmlns:a16="http://schemas.microsoft.com/office/drawing/2014/main" id="{38F59097-B4CB-3CC7-BA76-A5DBAAE9611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712600" y="3524582"/>
            <a:ext cx="681057" cy="681057"/>
          </a:xfrm>
          <a:prstGeom prst="rect">
            <a:avLst/>
          </a:prstGeom>
        </p:spPr>
      </p:pic>
      <p:sp>
        <p:nvSpPr>
          <p:cNvPr id="21" name="Rectángulo 20">
            <a:extLst>
              <a:ext uri="{FF2B5EF4-FFF2-40B4-BE49-F238E27FC236}">
                <a16:creationId xmlns:a16="http://schemas.microsoft.com/office/drawing/2014/main" id="{14710CB8-92B8-18D5-B7E0-89A5CC6E6DF6}"/>
              </a:ext>
            </a:extLst>
          </p:cNvPr>
          <p:cNvSpPr/>
          <p:nvPr/>
        </p:nvSpPr>
        <p:spPr>
          <a:xfrm>
            <a:off x="752168" y="3429000"/>
            <a:ext cx="982591" cy="95582"/>
          </a:xfrm>
          <a:prstGeom prst="rect">
            <a:avLst/>
          </a:prstGeom>
          <a:solidFill>
            <a:srgbClr val="3326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2" name="Rectángulo 21">
            <a:extLst>
              <a:ext uri="{FF2B5EF4-FFF2-40B4-BE49-F238E27FC236}">
                <a16:creationId xmlns:a16="http://schemas.microsoft.com/office/drawing/2014/main" id="{FA19C7F7-0FEA-6B2E-13C5-B4C93A907040}"/>
              </a:ext>
            </a:extLst>
          </p:cNvPr>
          <p:cNvSpPr/>
          <p:nvPr/>
        </p:nvSpPr>
        <p:spPr>
          <a:xfrm>
            <a:off x="2448232" y="5906729"/>
            <a:ext cx="982591" cy="95582"/>
          </a:xfrm>
          <a:prstGeom prst="rect">
            <a:avLst/>
          </a:prstGeom>
          <a:solidFill>
            <a:srgbClr val="3326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3" name="Rectángulo 22">
            <a:extLst>
              <a:ext uri="{FF2B5EF4-FFF2-40B4-BE49-F238E27FC236}">
                <a16:creationId xmlns:a16="http://schemas.microsoft.com/office/drawing/2014/main" id="{232F921A-E585-7427-BD82-F78DF5CC243D}"/>
              </a:ext>
            </a:extLst>
          </p:cNvPr>
          <p:cNvSpPr/>
          <p:nvPr/>
        </p:nvSpPr>
        <p:spPr>
          <a:xfrm>
            <a:off x="5619136" y="6717891"/>
            <a:ext cx="982591" cy="95582"/>
          </a:xfrm>
          <a:prstGeom prst="rect">
            <a:avLst/>
          </a:prstGeom>
          <a:solidFill>
            <a:srgbClr val="3326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4" name="Rectángulo 23">
            <a:extLst>
              <a:ext uri="{FF2B5EF4-FFF2-40B4-BE49-F238E27FC236}">
                <a16:creationId xmlns:a16="http://schemas.microsoft.com/office/drawing/2014/main" id="{6F6A3D37-6D1D-B076-552D-49E708CB6369}"/>
              </a:ext>
            </a:extLst>
          </p:cNvPr>
          <p:cNvSpPr/>
          <p:nvPr/>
        </p:nvSpPr>
        <p:spPr>
          <a:xfrm>
            <a:off x="8273846" y="6231194"/>
            <a:ext cx="982591" cy="95582"/>
          </a:xfrm>
          <a:prstGeom prst="rect">
            <a:avLst/>
          </a:prstGeom>
          <a:solidFill>
            <a:srgbClr val="3326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
        <p:nvSpPr>
          <p:cNvPr id="25" name="Rectángulo 24">
            <a:extLst>
              <a:ext uri="{FF2B5EF4-FFF2-40B4-BE49-F238E27FC236}">
                <a16:creationId xmlns:a16="http://schemas.microsoft.com/office/drawing/2014/main" id="{F3B6193F-9E35-B6DA-57FF-6189B293DA08}"/>
              </a:ext>
            </a:extLst>
          </p:cNvPr>
          <p:cNvSpPr/>
          <p:nvPr/>
        </p:nvSpPr>
        <p:spPr>
          <a:xfrm>
            <a:off x="10161640" y="3561736"/>
            <a:ext cx="982591" cy="95582"/>
          </a:xfrm>
          <a:prstGeom prst="rect">
            <a:avLst/>
          </a:prstGeom>
          <a:solidFill>
            <a:srgbClr val="3326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spTree>
    <p:extLst>
      <p:ext uri="{BB962C8B-B14F-4D97-AF65-F5344CB8AC3E}">
        <p14:creationId xmlns:p14="http://schemas.microsoft.com/office/powerpoint/2010/main" val="36632299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E94AC-D09E-389B-2FB6-8001064CB0F2}"/>
            </a:ext>
          </a:extLst>
        </p:cNvPr>
        <p:cNvGrpSpPr/>
        <p:nvPr/>
      </p:nvGrpSpPr>
      <p:grpSpPr>
        <a:xfrm>
          <a:off x="0" y="0"/>
          <a:ext cx="0" cy="0"/>
          <a:chOff x="0" y="0"/>
          <a:chExt cx="0" cy="0"/>
        </a:xfrm>
      </p:grpSpPr>
      <p:sp>
        <p:nvSpPr>
          <p:cNvPr id="45058" name="Subtitle 2">
            <a:extLst>
              <a:ext uri="{FF2B5EF4-FFF2-40B4-BE49-F238E27FC236}">
                <a16:creationId xmlns:a16="http://schemas.microsoft.com/office/drawing/2014/main" id="{6827CAF3-DF7F-5FC8-748C-998AC36A98F0}"/>
              </a:ext>
            </a:extLst>
          </p:cNvPr>
          <p:cNvSpPr txBox="1">
            <a:spLocks noChangeArrowheads="1"/>
          </p:cNvSpPr>
          <p:nvPr/>
        </p:nvSpPr>
        <p:spPr bwMode="auto">
          <a:xfrm>
            <a:off x="649288" y="214313"/>
            <a:ext cx="109982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spcBef>
                <a:spcPct val="0"/>
              </a:spcBef>
              <a:buFontTx/>
              <a:buNone/>
            </a:pPr>
            <a:r>
              <a:rPr lang="es-EC" sz="2400" b="1" noProof="0" dirty="0">
                <a:solidFill>
                  <a:srgbClr val="7030A0"/>
                </a:solidFill>
              </a:rPr>
              <a:t>Contiene disciplinas que aseguren un comercio con reglas de competencia claras, compromisos de buenas prácticas empresariales y anticorrupción:</a:t>
            </a:r>
          </a:p>
        </p:txBody>
      </p:sp>
      <p:pic>
        <p:nvPicPr>
          <p:cNvPr id="45060" name="Imagen 10">
            <a:extLst>
              <a:ext uri="{FF2B5EF4-FFF2-40B4-BE49-F238E27FC236}">
                <a16:creationId xmlns:a16="http://schemas.microsoft.com/office/drawing/2014/main" id="{48549C87-43C7-F382-9CBE-F2A6E72C58B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319088" y="1348241"/>
            <a:ext cx="11553825"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uadroTexto 11">
            <a:extLst>
              <a:ext uri="{FF2B5EF4-FFF2-40B4-BE49-F238E27FC236}">
                <a16:creationId xmlns:a16="http://schemas.microsoft.com/office/drawing/2014/main" id="{41E0D15A-5BBC-35B3-DFE5-6698E002BC76}"/>
              </a:ext>
            </a:extLst>
          </p:cNvPr>
          <p:cNvSpPr txBox="1"/>
          <p:nvPr/>
        </p:nvSpPr>
        <p:spPr>
          <a:xfrm>
            <a:off x="1196897" y="2376488"/>
            <a:ext cx="2073535" cy="369332"/>
          </a:xfrm>
          <a:prstGeom prst="rect">
            <a:avLst/>
          </a:prstGeom>
          <a:noFill/>
        </p:spPr>
        <p:txBody>
          <a:bodyPr wrap="square">
            <a:spAutoFit/>
          </a:bodyPr>
          <a:lstStyle/>
          <a:p>
            <a:pPr algn="ctr" eaLnBrk="1" fontAlgn="auto" hangingPunct="1">
              <a:spcBef>
                <a:spcPts val="0"/>
              </a:spcBef>
              <a:spcAft>
                <a:spcPts val="0"/>
              </a:spcAft>
              <a:defRPr/>
            </a:pPr>
            <a:r>
              <a:rPr lang="es-EC" b="1" noProof="0" dirty="0">
                <a:solidFill>
                  <a:schemeClr val="accent1">
                    <a:lumMod val="75000"/>
                  </a:schemeClr>
                </a:solidFill>
                <a:cs typeface="Arial" panose="020B0604020202020204" pitchFamily="34" charset="0"/>
              </a:rPr>
              <a:t>COMPETENCIA</a:t>
            </a:r>
          </a:p>
        </p:txBody>
      </p:sp>
      <p:sp>
        <p:nvSpPr>
          <p:cNvPr id="13" name="CuadroTexto 12">
            <a:extLst>
              <a:ext uri="{FF2B5EF4-FFF2-40B4-BE49-F238E27FC236}">
                <a16:creationId xmlns:a16="http://schemas.microsoft.com/office/drawing/2014/main" id="{8CA2E1B1-4759-71C5-557D-BC5E2BD8A5E4}"/>
              </a:ext>
            </a:extLst>
          </p:cNvPr>
          <p:cNvSpPr txBox="1"/>
          <p:nvPr/>
        </p:nvSpPr>
        <p:spPr>
          <a:xfrm>
            <a:off x="5170124" y="2376488"/>
            <a:ext cx="1608137" cy="523220"/>
          </a:xfrm>
          <a:prstGeom prst="rect">
            <a:avLst/>
          </a:prstGeom>
          <a:noFill/>
        </p:spPr>
        <p:txBody>
          <a:bodyPr>
            <a:spAutoFit/>
          </a:bodyPr>
          <a:lstStyle/>
          <a:p>
            <a:pPr algn="ctr" eaLnBrk="1" fontAlgn="auto" hangingPunct="1">
              <a:spcBef>
                <a:spcPts val="0"/>
              </a:spcBef>
              <a:spcAft>
                <a:spcPts val="0"/>
              </a:spcAft>
              <a:defRPr/>
            </a:pPr>
            <a:r>
              <a:rPr lang="es-EC" sz="1400" b="1" noProof="0" dirty="0">
                <a:solidFill>
                  <a:schemeClr val="accent1">
                    <a:lumMod val="75000"/>
                  </a:schemeClr>
                </a:solidFill>
                <a:cs typeface="Arial" panose="020B0604020202020204" pitchFamily="34" charset="0"/>
              </a:rPr>
              <a:t>ANTI CORRUPCION</a:t>
            </a:r>
            <a:endParaRPr lang="es-EC" sz="3200" b="1" noProof="0" dirty="0">
              <a:solidFill>
                <a:schemeClr val="accent1">
                  <a:lumMod val="75000"/>
                </a:schemeClr>
              </a:solidFill>
              <a:cs typeface="Arial" panose="020B0604020202020204" pitchFamily="34" charset="0"/>
            </a:endParaRPr>
          </a:p>
        </p:txBody>
      </p:sp>
      <p:sp>
        <p:nvSpPr>
          <p:cNvPr id="14" name="CuadroTexto 13">
            <a:extLst>
              <a:ext uri="{FF2B5EF4-FFF2-40B4-BE49-F238E27FC236}">
                <a16:creationId xmlns:a16="http://schemas.microsoft.com/office/drawing/2014/main" id="{338B1019-4B88-1CAE-8C7E-827B059DCD63}"/>
              </a:ext>
            </a:extLst>
          </p:cNvPr>
          <p:cNvSpPr txBox="1"/>
          <p:nvPr/>
        </p:nvSpPr>
        <p:spPr>
          <a:xfrm>
            <a:off x="8921569" y="2376488"/>
            <a:ext cx="2073534" cy="923330"/>
          </a:xfrm>
          <a:prstGeom prst="rect">
            <a:avLst/>
          </a:prstGeom>
          <a:noFill/>
        </p:spPr>
        <p:txBody>
          <a:bodyPr wrap="square">
            <a:spAutoFit/>
          </a:bodyPr>
          <a:lstStyle/>
          <a:p>
            <a:pPr algn="ctr" eaLnBrk="1" fontAlgn="auto" hangingPunct="1">
              <a:spcBef>
                <a:spcPts val="0"/>
              </a:spcBef>
              <a:spcAft>
                <a:spcPts val="0"/>
              </a:spcAft>
              <a:defRPr/>
            </a:pPr>
            <a:r>
              <a:rPr lang="es-EC" b="1" noProof="0" dirty="0">
                <a:solidFill>
                  <a:schemeClr val="accent1">
                    <a:lumMod val="75000"/>
                  </a:schemeClr>
                </a:solidFill>
                <a:cs typeface="Arial" panose="020B0604020202020204" pitchFamily="34" charset="0"/>
              </a:rPr>
              <a:t>CONDUCTA EMPRESARIAL RESPONSABLE</a:t>
            </a:r>
          </a:p>
        </p:txBody>
      </p:sp>
      <p:sp>
        <p:nvSpPr>
          <p:cNvPr id="45064" name="CuadroTexto 14">
            <a:extLst>
              <a:ext uri="{FF2B5EF4-FFF2-40B4-BE49-F238E27FC236}">
                <a16:creationId xmlns:a16="http://schemas.microsoft.com/office/drawing/2014/main" id="{E87A1D66-F01D-46C3-9A92-AF3FD44A2ED7}"/>
              </a:ext>
            </a:extLst>
          </p:cNvPr>
          <p:cNvSpPr txBox="1">
            <a:spLocks noChangeArrowheads="1"/>
          </p:cNvSpPr>
          <p:nvPr/>
        </p:nvSpPr>
        <p:spPr bwMode="auto">
          <a:xfrm>
            <a:off x="855663" y="3693255"/>
            <a:ext cx="2674937" cy="1969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marL="0" indent="0" eaLnBrk="1" hangingPunct="1">
              <a:lnSpc>
                <a:spcPct val="100000"/>
              </a:lnSpc>
              <a:spcBef>
                <a:spcPct val="0"/>
              </a:spcBef>
              <a:buNone/>
            </a:pPr>
            <a:endParaRPr lang="es-EC" sz="1500" noProof="0" dirty="0">
              <a:solidFill>
                <a:schemeClr val="bg1"/>
              </a:solidFill>
              <a:cs typeface="Arial" panose="020B0604020202020204" pitchFamily="34" charset="0"/>
            </a:endParaRPr>
          </a:p>
          <a:p>
            <a:pPr eaLnBrk="1" hangingPunct="1">
              <a:lnSpc>
                <a:spcPct val="100000"/>
              </a:lnSpc>
              <a:spcBef>
                <a:spcPct val="0"/>
              </a:spcBef>
            </a:pPr>
            <a:r>
              <a:rPr lang="es-EC" sz="1500" noProof="0" dirty="0">
                <a:solidFill>
                  <a:schemeClr val="bg1"/>
                </a:solidFill>
                <a:cs typeface="Arial" panose="020B0604020202020204" pitchFamily="34" charset="0"/>
              </a:rPr>
              <a:t>Garantiza mercados justos y eficientes.</a:t>
            </a:r>
          </a:p>
          <a:p>
            <a:pPr eaLnBrk="1" hangingPunct="1">
              <a:lnSpc>
                <a:spcPct val="100000"/>
              </a:lnSpc>
              <a:spcBef>
                <a:spcPct val="0"/>
              </a:spcBef>
            </a:pPr>
            <a:r>
              <a:rPr lang="es-EC" sz="1500" noProof="0" dirty="0">
                <a:solidFill>
                  <a:schemeClr val="bg1"/>
                </a:solidFill>
                <a:cs typeface="Arial" panose="020B0604020202020204" pitchFamily="34" charset="0"/>
              </a:rPr>
              <a:t>Prohíbe prácticas anticompetitivas</a:t>
            </a:r>
          </a:p>
          <a:p>
            <a:pPr eaLnBrk="1" hangingPunct="1">
              <a:lnSpc>
                <a:spcPct val="100000"/>
              </a:lnSpc>
              <a:spcBef>
                <a:spcPct val="0"/>
              </a:spcBef>
            </a:pPr>
            <a:r>
              <a:rPr lang="es-EC" sz="1600" noProof="0" dirty="0">
                <a:solidFill>
                  <a:schemeClr val="bg1"/>
                </a:solidFill>
              </a:rPr>
              <a:t>Garantiza la protección al consumidor</a:t>
            </a:r>
            <a:endParaRPr lang="es-EC" sz="1500" noProof="0" dirty="0">
              <a:solidFill>
                <a:schemeClr val="bg1"/>
              </a:solidFill>
              <a:cs typeface="Arial" panose="020B0604020202020204" pitchFamily="34" charset="0"/>
            </a:endParaRPr>
          </a:p>
          <a:p>
            <a:pPr eaLnBrk="1" hangingPunct="1">
              <a:lnSpc>
                <a:spcPct val="100000"/>
              </a:lnSpc>
              <a:spcBef>
                <a:spcPct val="0"/>
              </a:spcBef>
            </a:pPr>
            <a:endParaRPr lang="es-EC" sz="1500" noProof="0" dirty="0">
              <a:solidFill>
                <a:schemeClr val="bg1"/>
              </a:solidFill>
              <a:cs typeface="Arial" panose="020B0604020202020204" pitchFamily="34" charset="0"/>
            </a:endParaRPr>
          </a:p>
        </p:txBody>
      </p:sp>
      <p:sp>
        <p:nvSpPr>
          <p:cNvPr id="45065" name="CuadroTexto 15">
            <a:extLst>
              <a:ext uri="{FF2B5EF4-FFF2-40B4-BE49-F238E27FC236}">
                <a16:creationId xmlns:a16="http://schemas.microsoft.com/office/drawing/2014/main" id="{382C44EC-AB63-04AA-D26E-35840A646D75}"/>
              </a:ext>
            </a:extLst>
          </p:cNvPr>
          <p:cNvSpPr txBox="1">
            <a:spLocks noChangeArrowheads="1"/>
          </p:cNvSpPr>
          <p:nvPr/>
        </p:nvSpPr>
        <p:spPr bwMode="auto">
          <a:xfrm>
            <a:off x="4692651" y="3693255"/>
            <a:ext cx="2914364"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pPr>
            <a:r>
              <a:rPr lang="es-EC" sz="1500" noProof="0" dirty="0">
                <a:solidFill>
                  <a:schemeClr val="bg1"/>
                </a:solidFill>
                <a:cs typeface="Arial" panose="020B0604020202020204" pitchFamily="34" charset="0"/>
              </a:rPr>
              <a:t>Establece </a:t>
            </a:r>
            <a:r>
              <a:rPr lang="es-EC" sz="1500" noProof="0" dirty="0" err="1">
                <a:solidFill>
                  <a:schemeClr val="bg1"/>
                </a:solidFill>
                <a:cs typeface="Arial" panose="020B0604020202020204" pitchFamily="34" charset="0"/>
              </a:rPr>
              <a:t>disposicioness</a:t>
            </a:r>
            <a:r>
              <a:rPr lang="es-EC" sz="1500" noProof="0" dirty="0">
                <a:solidFill>
                  <a:schemeClr val="bg1"/>
                </a:solidFill>
                <a:cs typeface="Arial" panose="020B0604020202020204" pitchFamily="34" charset="0"/>
              </a:rPr>
              <a:t> para prevenir actos de corrupción en actividades comerciales e inversión (como por ejemplo el soborno)</a:t>
            </a:r>
          </a:p>
          <a:p>
            <a:pPr eaLnBrk="1" hangingPunct="1">
              <a:lnSpc>
                <a:spcPct val="100000"/>
              </a:lnSpc>
              <a:spcBef>
                <a:spcPct val="0"/>
              </a:spcBef>
            </a:pPr>
            <a:endParaRPr lang="es-EC" sz="1500" noProof="0" dirty="0">
              <a:solidFill>
                <a:schemeClr val="bg1"/>
              </a:solidFill>
              <a:cs typeface="Arial" panose="020B0604020202020204" pitchFamily="34" charset="0"/>
            </a:endParaRPr>
          </a:p>
        </p:txBody>
      </p:sp>
      <p:sp>
        <p:nvSpPr>
          <p:cNvPr id="45066" name="CuadroTexto 17">
            <a:extLst>
              <a:ext uri="{FF2B5EF4-FFF2-40B4-BE49-F238E27FC236}">
                <a16:creationId xmlns:a16="http://schemas.microsoft.com/office/drawing/2014/main" id="{0B5FBCFB-62A8-EE7A-13B0-F2947D27C189}"/>
              </a:ext>
            </a:extLst>
          </p:cNvPr>
          <p:cNvSpPr txBox="1">
            <a:spLocks noChangeArrowheads="1"/>
          </p:cNvSpPr>
          <p:nvPr/>
        </p:nvSpPr>
        <p:spPr bwMode="auto">
          <a:xfrm>
            <a:off x="8628062" y="3693255"/>
            <a:ext cx="2914363"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pPr>
            <a:r>
              <a:rPr lang="es-EC" sz="1500" noProof="0" dirty="0">
                <a:solidFill>
                  <a:schemeClr val="bg1"/>
                </a:solidFill>
                <a:cs typeface="Arial" panose="020B0604020202020204" pitchFamily="34" charset="0"/>
              </a:rPr>
              <a:t>Disposición obligatoria para Canadá, las empresas que operen en Ecuador deben presentar un informe de observancia de principios de conducta empresarial responsable.</a:t>
            </a:r>
          </a:p>
        </p:txBody>
      </p:sp>
      <p:pic>
        <p:nvPicPr>
          <p:cNvPr id="45067" name="Imagen 19">
            <a:extLst>
              <a:ext uri="{FF2B5EF4-FFF2-40B4-BE49-F238E27FC236}">
                <a16:creationId xmlns:a16="http://schemas.microsoft.com/office/drawing/2014/main" id="{B38B9B54-523B-8102-DCB4-3DFFC78915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3563" y="1573213"/>
            <a:ext cx="71913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8" name="Gráfico 21">
            <a:extLst>
              <a:ext uri="{FF2B5EF4-FFF2-40B4-BE49-F238E27FC236}">
                <a16:creationId xmlns:a16="http://schemas.microsoft.com/office/drawing/2014/main" id="{9CEA9D0F-A943-5E81-0609-81D8F87AAA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41963" y="1513253"/>
            <a:ext cx="9271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9" name="Imagen 23">
            <a:extLst>
              <a:ext uri="{FF2B5EF4-FFF2-40B4-BE49-F238E27FC236}">
                <a16:creationId xmlns:a16="http://schemas.microsoft.com/office/drawing/2014/main" id="{084F6F29-3005-FF61-D213-F5F72A1E386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56738" y="1573213"/>
            <a:ext cx="90170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34112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59B69584-4FE3-EBA9-43C9-74C2439AEEFF}"/>
              </a:ext>
            </a:extLst>
          </p:cNvPr>
          <p:cNvSpPr/>
          <p:nvPr/>
        </p:nvSpPr>
        <p:spPr>
          <a:xfrm>
            <a:off x="0" y="5576341"/>
            <a:ext cx="12192000" cy="13940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pic>
        <p:nvPicPr>
          <p:cNvPr id="3" name="Imagen 2">
            <a:extLst>
              <a:ext uri="{FF2B5EF4-FFF2-40B4-BE49-F238E27FC236}">
                <a16:creationId xmlns:a16="http://schemas.microsoft.com/office/drawing/2014/main" id="{E19CCC11-B87F-2FDE-FBFB-97B9E53B7F7C}"/>
              </a:ext>
            </a:extLst>
          </p:cNvPr>
          <p:cNvPicPr>
            <a:picLocks noChangeAspect="1"/>
          </p:cNvPicPr>
          <p:nvPr/>
        </p:nvPicPr>
        <p:blipFill rotWithShape="1">
          <a:blip r:embed="rId3"/>
          <a:srcRect t="31169"/>
          <a:stretch/>
        </p:blipFill>
        <p:spPr>
          <a:xfrm>
            <a:off x="1349213" y="931862"/>
            <a:ext cx="10643947" cy="6093502"/>
          </a:xfrm>
          <a:prstGeom prst="rect">
            <a:avLst/>
          </a:prstGeom>
        </p:spPr>
      </p:pic>
      <p:sp>
        <p:nvSpPr>
          <p:cNvPr id="13" name="CuadroTexto 12">
            <a:extLst>
              <a:ext uri="{FF2B5EF4-FFF2-40B4-BE49-F238E27FC236}">
                <a16:creationId xmlns:a16="http://schemas.microsoft.com/office/drawing/2014/main" id="{38C13F0E-B1F3-1423-FE6B-7BFC7329F850}"/>
              </a:ext>
            </a:extLst>
          </p:cNvPr>
          <p:cNvSpPr txBox="1">
            <a:spLocks noChangeArrowheads="1"/>
          </p:cNvSpPr>
          <p:nvPr/>
        </p:nvSpPr>
        <p:spPr bwMode="auto">
          <a:xfrm>
            <a:off x="4529962" y="1510316"/>
            <a:ext cx="60671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sz="1800" noProof="0" dirty="0">
                <a:solidFill>
                  <a:srgbClr val="332675"/>
                </a:solidFill>
                <a:cs typeface="Arial" panose="020B0604020202020204" pitchFamily="34" charset="0"/>
              </a:rPr>
              <a:t>De manera eficiente, guardando un </a:t>
            </a:r>
            <a:r>
              <a:rPr lang="es-EC" sz="1800" b="1" noProof="0" dirty="0">
                <a:solidFill>
                  <a:srgbClr val="332675"/>
                </a:solidFill>
                <a:cs typeface="Arial" panose="020B0604020202020204" pitchFamily="34" charset="0"/>
              </a:rPr>
              <a:t>balance favorable entre distintos sectores</a:t>
            </a:r>
            <a:r>
              <a:rPr lang="es-EC" sz="1800" noProof="0" dirty="0">
                <a:solidFill>
                  <a:srgbClr val="332675"/>
                </a:solidFill>
                <a:cs typeface="Arial" panose="020B0604020202020204" pitchFamily="34" charset="0"/>
              </a:rPr>
              <a:t> (y distintos intereses).</a:t>
            </a:r>
          </a:p>
        </p:txBody>
      </p:sp>
      <p:sp>
        <p:nvSpPr>
          <p:cNvPr id="8" name="CuadroTexto 7">
            <a:extLst>
              <a:ext uri="{FF2B5EF4-FFF2-40B4-BE49-F238E27FC236}">
                <a16:creationId xmlns:a16="http://schemas.microsoft.com/office/drawing/2014/main" id="{2EA3A774-5D33-EB3C-D7E8-25601AF40F88}"/>
              </a:ext>
            </a:extLst>
          </p:cNvPr>
          <p:cNvSpPr txBox="1"/>
          <p:nvPr/>
        </p:nvSpPr>
        <p:spPr>
          <a:xfrm>
            <a:off x="4529962" y="2696015"/>
            <a:ext cx="5859149" cy="1077218"/>
          </a:xfrm>
          <a:prstGeom prst="rect">
            <a:avLst/>
          </a:prstGeom>
          <a:noFill/>
        </p:spPr>
        <p:txBody>
          <a:bodyPr wrap="square">
            <a:spAutoFit/>
          </a:bodyPr>
          <a:lstStyle/>
          <a:p>
            <a:pPr eaLnBrk="1" fontAlgn="auto" hangingPunct="1">
              <a:spcBef>
                <a:spcPts val="0"/>
              </a:spcBef>
              <a:spcAft>
                <a:spcPts val="0"/>
              </a:spcAft>
              <a:defRPr/>
            </a:pPr>
            <a:r>
              <a:rPr lang="es-EC" noProof="0" dirty="0">
                <a:solidFill>
                  <a:srgbClr val="332675"/>
                </a:solidFill>
                <a:cs typeface="Arial" panose="020B0604020202020204" pitchFamily="34" charset="0"/>
              </a:rPr>
              <a:t>Con una </a:t>
            </a:r>
            <a:r>
              <a:rPr lang="es-EC" b="1" noProof="0" dirty="0">
                <a:solidFill>
                  <a:srgbClr val="332675"/>
                </a:solidFill>
                <a:cs typeface="Arial" panose="020B0604020202020204" pitchFamily="34" charset="0"/>
              </a:rPr>
              <a:t>participación permanente del sector productivo en las negociaciones: Cuarto Adjunto </a:t>
            </a:r>
          </a:p>
          <a:p>
            <a:pPr eaLnBrk="1" fontAlgn="auto" hangingPunct="1">
              <a:spcBef>
                <a:spcPts val="0"/>
              </a:spcBef>
              <a:spcAft>
                <a:spcPts val="0"/>
              </a:spcAft>
              <a:defRPr/>
            </a:pPr>
            <a:r>
              <a:rPr lang="es-EC" sz="1400" noProof="0" dirty="0">
                <a:solidFill>
                  <a:srgbClr val="332675"/>
                </a:solidFill>
                <a:cs typeface="Arial" panose="020B0604020202020204" pitchFamily="34" charset="0"/>
              </a:rPr>
              <a:t>(Reuniones con gremios, asociaciones, federaciones, productores, grupos indígenas y comunidades).</a:t>
            </a:r>
          </a:p>
        </p:txBody>
      </p:sp>
      <p:sp>
        <p:nvSpPr>
          <p:cNvPr id="28" name="CuadroTexto 27">
            <a:extLst>
              <a:ext uri="{FF2B5EF4-FFF2-40B4-BE49-F238E27FC236}">
                <a16:creationId xmlns:a16="http://schemas.microsoft.com/office/drawing/2014/main" id="{46629D41-2939-1E02-8AC6-12C75645D88A}"/>
              </a:ext>
            </a:extLst>
          </p:cNvPr>
          <p:cNvSpPr txBox="1">
            <a:spLocks noChangeArrowheads="1"/>
          </p:cNvSpPr>
          <p:nvPr/>
        </p:nvSpPr>
        <p:spPr bwMode="auto">
          <a:xfrm>
            <a:off x="4606162" y="4065826"/>
            <a:ext cx="57829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sz="1800" noProof="0" dirty="0">
                <a:solidFill>
                  <a:srgbClr val="332675"/>
                </a:solidFill>
                <a:cs typeface="Arial" panose="020B0604020202020204" pitchFamily="34" charset="0"/>
              </a:rPr>
              <a:t>Respaldado por un </a:t>
            </a:r>
            <a:r>
              <a:rPr lang="es-EC" sz="1800" b="1" noProof="0" dirty="0">
                <a:solidFill>
                  <a:srgbClr val="332675"/>
                </a:solidFill>
                <a:cs typeface="Arial" panose="020B0604020202020204" pitchFamily="34" charset="0"/>
              </a:rPr>
              <a:t>equipo profesional de alto nivel </a:t>
            </a:r>
            <a:r>
              <a:rPr lang="es-EC" sz="1800" noProof="0" dirty="0">
                <a:solidFill>
                  <a:srgbClr val="332675"/>
                </a:solidFill>
                <a:cs typeface="Arial" panose="020B0604020202020204" pitchFamily="34" charset="0"/>
              </a:rPr>
              <a:t>(un activo valioso al servicio del país) </a:t>
            </a:r>
            <a:r>
              <a:rPr lang="es-EC" sz="1800" b="1" noProof="0" dirty="0">
                <a:solidFill>
                  <a:srgbClr val="332675"/>
                </a:solidFill>
                <a:cs typeface="Arial" panose="020B0604020202020204" pitchFamily="34" charset="0"/>
              </a:rPr>
              <a:t>70% mujeres</a:t>
            </a:r>
          </a:p>
        </p:txBody>
      </p:sp>
      <p:sp>
        <p:nvSpPr>
          <p:cNvPr id="66568" name="Título 2">
            <a:extLst>
              <a:ext uri="{FF2B5EF4-FFF2-40B4-BE49-F238E27FC236}">
                <a16:creationId xmlns:a16="http://schemas.microsoft.com/office/drawing/2014/main" id="{CEB43499-2C9F-D2AE-F079-8D5598C5D95A}"/>
              </a:ext>
            </a:extLst>
          </p:cNvPr>
          <p:cNvSpPr>
            <a:spLocks noGrp="1" noChangeArrowheads="1"/>
          </p:cNvSpPr>
          <p:nvPr>
            <p:ph type="title"/>
          </p:nvPr>
        </p:nvSpPr>
        <p:spPr>
          <a:xfrm>
            <a:off x="711200" y="187325"/>
            <a:ext cx="10515600" cy="744537"/>
          </a:xfrm>
        </p:spPr>
        <p:txBody>
          <a:bodyPr/>
          <a:lstStyle/>
          <a:p>
            <a:pPr eaLnBrk="1" hangingPunct="1"/>
            <a:r>
              <a:rPr lang="es-EC" noProof="0" dirty="0"/>
              <a:t>Toda la negociación se desarrolló:</a:t>
            </a:r>
          </a:p>
        </p:txBody>
      </p:sp>
      <p:sp>
        <p:nvSpPr>
          <p:cNvPr id="66569" name="CuadroTexto 3">
            <a:extLst>
              <a:ext uri="{FF2B5EF4-FFF2-40B4-BE49-F238E27FC236}">
                <a16:creationId xmlns:a16="http://schemas.microsoft.com/office/drawing/2014/main" id="{A5949400-4CC7-B333-91EA-AC5779288870}"/>
              </a:ext>
            </a:extLst>
          </p:cNvPr>
          <p:cNvSpPr txBox="1">
            <a:spLocks noChangeArrowheads="1"/>
          </p:cNvSpPr>
          <p:nvPr/>
        </p:nvSpPr>
        <p:spPr bwMode="auto">
          <a:xfrm>
            <a:off x="4529962" y="5337536"/>
            <a:ext cx="578294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lnSpc>
                <a:spcPct val="100000"/>
              </a:lnSpc>
              <a:spcBef>
                <a:spcPct val="0"/>
              </a:spcBef>
              <a:buFontTx/>
              <a:buNone/>
            </a:pPr>
            <a:r>
              <a:rPr lang="es-EC" sz="1800" noProof="0" dirty="0">
                <a:solidFill>
                  <a:srgbClr val="332675"/>
                </a:solidFill>
                <a:cs typeface="Arial" panose="020B0604020202020204" pitchFamily="34" charset="0"/>
              </a:rPr>
              <a:t>Se atendieron preocupaciones y disiparon dudas y consultas de empresas y grupos que consideraron podría haber una afectación a sus actividades e intereses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p:bldP spid="2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AFAF67ED-2411-36B5-F226-368CA0E45023}"/>
            </a:ext>
          </a:extLst>
        </p:cNvPr>
        <p:cNvGrpSpPr/>
        <p:nvPr/>
      </p:nvGrpSpPr>
      <p:grpSpPr>
        <a:xfrm>
          <a:off x="0" y="0"/>
          <a:ext cx="0" cy="0"/>
          <a:chOff x="0" y="0"/>
          <a:chExt cx="0" cy="0"/>
        </a:xfrm>
      </p:grpSpPr>
      <p:sp>
        <p:nvSpPr>
          <p:cNvPr id="12" name="Rectángulo 11">
            <a:extLst>
              <a:ext uri="{FF2B5EF4-FFF2-40B4-BE49-F238E27FC236}">
                <a16:creationId xmlns:a16="http://schemas.microsoft.com/office/drawing/2014/main" id="{7E731DE0-E208-3BF3-A858-C42E0774D9BD}"/>
              </a:ext>
            </a:extLst>
          </p:cNvPr>
          <p:cNvSpPr/>
          <p:nvPr/>
        </p:nvSpPr>
        <p:spPr>
          <a:xfrm>
            <a:off x="8096865" y="6164826"/>
            <a:ext cx="4095135" cy="899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noProof="0" dirty="0"/>
          </a:p>
        </p:txBody>
      </p:sp>
      <p:pic>
        <p:nvPicPr>
          <p:cNvPr id="7" name="Imagen 6">
            <a:extLst>
              <a:ext uri="{FF2B5EF4-FFF2-40B4-BE49-F238E27FC236}">
                <a16:creationId xmlns:a16="http://schemas.microsoft.com/office/drawing/2014/main" id="{F1DD5D34-BEBB-8B68-40D0-CE62D4DF325B}"/>
              </a:ext>
            </a:extLst>
          </p:cNvPr>
          <p:cNvPicPr>
            <a:picLocks noChangeAspect="1"/>
          </p:cNvPicPr>
          <p:nvPr/>
        </p:nvPicPr>
        <p:blipFill>
          <a:blip r:embed="rId3"/>
          <a:stretch>
            <a:fillRect/>
          </a:stretch>
        </p:blipFill>
        <p:spPr>
          <a:xfrm>
            <a:off x="370846" y="1092820"/>
            <a:ext cx="10833996" cy="5838238"/>
          </a:xfrm>
          <a:prstGeom prst="rect">
            <a:avLst/>
          </a:prstGeom>
        </p:spPr>
      </p:pic>
      <p:sp>
        <p:nvSpPr>
          <p:cNvPr id="151" name="Google Shape;151;p20">
            <a:extLst>
              <a:ext uri="{FF2B5EF4-FFF2-40B4-BE49-F238E27FC236}">
                <a16:creationId xmlns:a16="http://schemas.microsoft.com/office/drawing/2014/main" id="{EEEB2B30-12E6-269B-7F9C-1F03F4710C3F}"/>
              </a:ext>
            </a:extLst>
          </p:cNvPr>
          <p:cNvSpPr txBox="1"/>
          <p:nvPr/>
        </p:nvSpPr>
        <p:spPr>
          <a:xfrm>
            <a:off x="190500" y="6518731"/>
            <a:ext cx="3267075" cy="43088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EC" sz="1050" b="0" i="0" u="none" strike="noStrike" kern="0" cap="none" spc="0" normalizeH="0" baseline="0" noProof="0" dirty="0">
                <a:ln>
                  <a:noFill/>
                </a:ln>
                <a:solidFill>
                  <a:srgbClr val="000000"/>
                </a:solidFill>
                <a:effectLst/>
                <a:uLnTx/>
                <a:uFillTx/>
                <a:latin typeface="Arial"/>
                <a:ea typeface="Arial"/>
                <a:cs typeface="Arial"/>
                <a:sym typeface="Arial"/>
              </a:rPr>
              <a:t>Realizado por: DNAMB</a:t>
            </a:r>
            <a:endParaRPr kumimoji="0" lang="es-EC"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EC" sz="1050" b="0" i="0" u="none" strike="noStrike" kern="0" cap="none" spc="0" normalizeH="0" baseline="0" noProof="0" dirty="0">
                <a:ln>
                  <a:noFill/>
                </a:ln>
                <a:solidFill>
                  <a:srgbClr val="000000"/>
                </a:solidFill>
                <a:effectLst/>
                <a:uLnTx/>
                <a:uFillTx/>
                <a:latin typeface="Arial"/>
                <a:ea typeface="Arial"/>
                <a:cs typeface="Arial"/>
                <a:sym typeface="Arial"/>
              </a:rPr>
              <a:t>Año 2025</a:t>
            </a:r>
            <a:endParaRPr kumimoji="0" lang="es-EC"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 name="CuadroTexto 3">
            <a:extLst>
              <a:ext uri="{FF2B5EF4-FFF2-40B4-BE49-F238E27FC236}">
                <a16:creationId xmlns:a16="http://schemas.microsoft.com/office/drawing/2014/main" id="{ED80BA00-039C-9E8D-84E6-81B656A4A571}"/>
              </a:ext>
            </a:extLst>
          </p:cNvPr>
          <p:cNvSpPr txBox="1"/>
          <p:nvPr/>
        </p:nvSpPr>
        <p:spPr>
          <a:xfrm>
            <a:off x="0" y="2885153"/>
            <a:ext cx="3805516" cy="1261884"/>
          </a:xfrm>
          <a:prstGeom prst="rect">
            <a:avLst/>
          </a:prstGeom>
          <a:noFill/>
        </p:spPr>
        <p:txBody>
          <a:bodyPr wrap="square" rtlCol="0">
            <a:spAutoFit/>
          </a:bodyPr>
          <a:lstStyle/>
          <a:p>
            <a:pPr algn="ctr"/>
            <a:r>
              <a:rPr lang="es-EC" sz="6000" b="1" noProof="0" dirty="0">
                <a:solidFill>
                  <a:srgbClr val="332675"/>
                </a:solidFill>
              </a:rPr>
              <a:t>+154 </a:t>
            </a:r>
          </a:p>
          <a:p>
            <a:endParaRPr lang="es-EC" sz="1400" b="1" noProof="0" dirty="0">
              <a:solidFill>
                <a:srgbClr val="332675"/>
              </a:solidFill>
            </a:endParaRPr>
          </a:p>
        </p:txBody>
      </p:sp>
      <p:sp>
        <p:nvSpPr>
          <p:cNvPr id="2" name="CuadroTexto 1">
            <a:extLst>
              <a:ext uri="{FF2B5EF4-FFF2-40B4-BE49-F238E27FC236}">
                <a16:creationId xmlns:a16="http://schemas.microsoft.com/office/drawing/2014/main" id="{489C2D57-31D1-E5DE-7635-FDF3CCBAA36F}"/>
              </a:ext>
            </a:extLst>
          </p:cNvPr>
          <p:cNvSpPr txBox="1"/>
          <p:nvPr/>
        </p:nvSpPr>
        <p:spPr>
          <a:xfrm>
            <a:off x="735624" y="181852"/>
            <a:ext cx="10104441" cy="954107"/>
          </a:xfrm>
          <a:prstGeom prst="rect">
            <a:avLst/>
          </a:prstGeom>
          <a:noFill/>
        </p:spPr>
        <p:txBody>
          <a:bodyPr wrap="square" rtlCol="0">
            <a:spAutoFit/>
          </a:bodyPr>
          <a:lstStyle/>
          <a:p>
            <a:pPr algn="just"/>
            <a:r>
              <a:rPr lang="es-EC" sz="2800" b="1" noProof="0" dirty="0">
                <a:solidFill>
                  <a:srgbClr val="4C3DA8"/>
                </a:solidFill>
                <a:latin typeface="+mj-lt"/>
                <a:ea typeface="+mj-ea"/>
                <a:cs typeface="+mj-cs"/>
              </a:rPr>
              <a:t>La política comercial se desarrolla en diálogo permanente con el sector productivo:</a:t>
            </a:r>
          </a:p>
        </p:txBody>
      </p:sp>
      <p:sp>
        <p:nvSpPr>
          <p:cNvPr id="3" name="CuadroTexto 2">
            <a:extLst>
              <a:ext uri="{FF2B5EF4-FFF2-40B4-BE49-F238E27FC236}">
                <a16:creationId xmlns:a16="http://schemas.microsoft.com/office/drawing/2014/main" id="{E8F1F562-CCAC-0458-4D92-83A620C83DAB}"/>
              </a:ext>
            </a:extLst>
          </p:cNvPr>
          <p:cNvSpPr txBox="1"/>
          <p:nvPr/>
        </p:nvSpPr>
        <p:spPr>
          <a:xfrm>
            <a:off x="604366" y="3516095"/>
            <a:ext cx="2596784" cy="161582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2400" b="0" i="0" u="none" strike="noStrike" kern="1200" cap="none" spc="0" normalizeH="0" baseline="0" noProof="0" dirty="0">
                <a:ln>
                  <a:noFill/>
                </a:ln>
                <a:solidFill>
                  <a:schemeClr val="tx2">
                    <a:lumMod val="75000"/>
                  </a:schemeClr>
                </a:solidFill>
                <a:effectLst/>
                <a:uLnTx/>
                <a:uFillTx/>
                <a:latin typeface="Arial"/>
              </a:rPr>
              <a:t> </a:t>
            </a:r>
            <a:r>
              <a:rPr lang="es-EC" sz="2000" b="1" noProof="0" dirty="0">
                <a:solidFill>
                  <a:schemeClr val="tx2">
                    <a:lumMod val="75000"/>
                  </a:schemeClr>
                </a:solidFill>
                <a:latin typeface="Arial"/>
              </a:rPr>
              <a:t>R</a:t>
            </a:r>
            <a:r>
              <a:rPr kumimoji="0" lang="es-EC" sz="2000" b="1" i="0" u="none" strike="noStrike" kern="1200" cap="none" spc="0" normalizeH="0" baseline="0" noProof="0" dirty="0">
                <a:ln>
                  <a:noFill/>
                </a:ln>
                <a:solidFill>
                  <a:schemeClr val="tx2">
                    <a:lumMod val="75000"/>
                  </a:schemeClr>
                </a:solidFill>
                <a:effectLst/>
                <a:uLnTx/>
                <a:uFillTx/>
                <a:latin typeface="Arial"/>
              </a:rPr>
              <a:t>euniones</a:t>
            </a:r>
            <a:r>
              <a:rPr kumimoji="0" lang="es-EC" sz="2000" b="0" i="0" u="none" strike="noStrike" kern="1200" cap="none" spc="0" normalizeH="0" baseline="0" noProof="0" dirty="0">
                <a:ln>
                  <a:noFill/>
                </a:ln>
                <a:solidFill>
                  <a:schemeClr val="tx2">
                    <a:lumMod val="75000"/>
                  </a:schemeClr>
                </a:solidFill>
                <a:effectLst/>
                <a:uLnTx/>
                <a:uFillTx/>
                <a:latin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1500" b="1" i="0" u="none" strike="noStrike" kern="1200" cap="none" spc="0" normalizeH="0" baseline="0" noProof="0" dirty="0">
                <a:ln>
                  <a:noFill/>
                </a:ln>
                <a:solidFill>
                  <a:schemeClr val="tx2">
                    <a:lumMod val="75000"/>
                  </a:schemeClr>
                </a:solidFill>
                <a:effectLst/>
                <a:uLnTx/>
                <a:uFillTx/>
                <a:latin typeface="Arial"/>
              </a:rPr>
              <a:t>con</a:t>
            </a:r>
            <a:r>
              <a:rPr lang="es-EC" sz="1500" b="1" noProof="0" dirty="0">
                <a:solidFill>
                  <a:schemeClr val="tx2">
                    <a:lumMod val="75000"/>
                  </a:schemeClr>
                </a:solidFill>
                <a:latin typeface="Arial"/>
              </a:rPr>
              <a:t> G</a:t>
            </a:r>
            <a:r>
              <a:rPr kumimoji="0" lang="es-EC" sz="1500" b="1" i="0" u="none" strike="noStrike" kern="1200" cap="none" spc="0" normalizeH="0" baseline="0" noProof="0" dirty="0">
                <a:ln>
                  <a:noFill/>
                </a:ln>
                <a:solidFill>
                  <a:schemeClr val="tx2">
                    <a:lumMod val="75000"/>
                  </a:schemeClr>
                </a:solidFill>
                <a:effectLst/>
                <a:uLnTx/>
                <a:uFillTx/>
                <a:latin typeface="Arial"/>
              </a:rPr>
              <a:t>remios,</a:t>
            </a:r>
            <a:r>
              <a:rPr kumimoji="0" lang="es-EC" sz="1500" b="1" i="0" u="none" strike="noStrike" kern="1200" cap="none" spc="0" normalizeH="0" noProof="0" dirty="0">
                <a:ln>
                  <a:noFill/>
                </a:ln>
                <a:solidFill>
                  <a:schemeClr val="tx2">
                    <a:lumMod val="75000"/>
                  </a:schemeClr>
                </a:solidFill>
                <a:effectLst/>
                <a:uLnTx/>
                <a:uFillTx/>
                <a:latin typeface="Arial"/>
              </a:rPr>
              <a:t> </a:t>
            </a:r>
            <a:r>
              <a:rPr kumimoji="0" lang="es-EC" sz="1500" b="1" i="0" u="none" strike="noStrike" kern="1200" cap="none" spc="0" normalizeH="0" baseline="0" noProof="0" dirty="0">
                <a:ln>
                  <a:noFill/>
                </a:ln>
                <a:solidFill>
                  <a:schemeClr val="tx2">
                    <a:lumMod val="75000"/>
                  </a:schemeClr>
                </a:solidFill>
                <a:effectLst/>
                <a:uLnTx/>
                <a:uFillTx/>
                <a:latin typeface="Arial"/>
              </a:rPr>
              <a:t>asociaciones, </a:t>
            </a:r>
            <a:r>
              <a:rPr lang="es-EC" sz="1500" b="1" noProof="0" dirty="0">
                <a:solidFill>
                  <a:schemeClr val="tx2">
                    <a:lumMod val="75000"/>
                  </a:schemeClr>
                </a:solidFill>
                <a:latin typeface="Arial"/>
              </a:rPr>
              <a:t>federaciones</a:t>
            </a:r>
            <a:r>
              <a:rPr kumimoji="0" lang="es-EC" sz="1500" b="1" i="0" u="none" strike="noStrike" kern="1200" cap="none" spc="0" normalizeH="0" baseline="0" noProof="0" dirty="0">
                <a:ln>
                  <a:noFill/>
                </a:ln>
                <a:solidFill>
                  <a:schemeClr val="tx2">
                    <a:lumMod val="75000"/>
                  </a:schemeClr>
                </a:solidFill>
                <a:effectLst/>
                <a:uLnTx/>
                <a:uFillTx/>
                <a:latin typeface="Arial"/>
              </a:rPr>
              <a:t> 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1500" b="1" i="0" u="none" strike="noStrike" kern="1200" cap="none" spc="0" normalizeH="0" baseline="0" noProof="0" dirty="0">
                <a:ln>
                  <a:noFill/>
                </a:ln>
                <a:solidFill>
                  <a:schemeClr val="tx2">
                    <a:lumMod val="75000"/>
                  </a:schemeClr>
                </a:solidFill>
                <a:effectLst/>
                <a:uLnTx/>
                <a:uFillTx/>
                <a:latin typeface="Arial"/>
              </a:rPr>
              <a:t>cámaras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1500" b="1" i="0" u="none" strike="noStrike" kern="1200" cap="none" spc="0" normalizeH="0" baseline="0" noProof="0" dirty="0">
                <a:ln>
                  <a:noFill/>
                </a:ln>
                <a:solidFill>
                  <a:schemeClr val="tx2">
                    <a:lumMod val="75000"/>
                  </a:schemeClr>
                </a:solidFill>
                <a:effectLst/>
                <a:uLnTx/>
                <a:uFillTx/>
                <a:latin typeface="Arial"/>
              </a:rPr>
              <a:t>nacionales</a:t>
            </a:r>
          </a:p>
        </p:txBody>
      </p:sp>
      <p:sp>
        <p:nvSpPr>
          <p:cNvPr id="8" name="CuadroTexto 7">
            <a:extLst>
              <a:ext uri="{FF2B5EF4-FFF2-40B4-BE49-F238E27FC236}">
                <a16:creationId xmlns:a16="http://schemas.microsoft.com/office/drawing/2014/main" id="{0792507B-65FC-3CA5-021F-D9B568E12E7E}"/>
              </a:ext>
            </a:extLst>
          </p:cNvPr>
          <p:cNvSpPr txBox="1"/>
          <p:nvPr/>
        </p:nvSpPr>
        <p:spPr>
          <a:xfrm>
            <a:off x="3805516" y="1140814"/>
            <a:ext cx="6541475" cy="784830"/>
          </a:xfrm>
          <a:prstGeom prst="rect">
            <a:avLst/>
          </a:prstGeom>
          <a:noFill/>
        </p:spPr>
        <p:txBody>
          <a:bodyPr wrap="square" rtlCol="0">
            <a:spAutoFit/>
          </a:bodyPr>
          <a:lstStyle/>
          <a:p>
            <a:r>
              <a:rPr lang="es-EC" sz="1500" b="1" noProof="0" dirty="0">
                <a:solidFill>
                  <a:schemeClr val="tx2">
                    <a:lumMod val="75000"/>
                  </a:schemeClr>
                </a:solidFill>
                <a:cs typeface="Arial" panose="020B0604020202020204" pitchFamily="34" charset="0"/>
              </a:rPr>
              <a:t>42 con Agricultura, 18 sectores: </a:t>
            </a:r>
            <a:r>
              <a:rPr lang="es-EC" sz="1500" noProof="0" dirty="0">
                <a:solidFill>
                  <a:schemeClr val="tx2">
                    <a:lumMod val="75000"/>
                  </a:schemeClr>
                </a:solidFill>
                <a:cs typeface="Arial" panose="020B0604020202020204" pitchFamily="34" charset="0"/>
              </a:rPr>
              <a:t>carnes, balanceados, huevos, lácteos, agroindustria, frutas, hortalizas, café, arroz, azúcar, cacao, chocolate, confites, entre otros.</a:t>
            </a:r>
          </a:p>
        </p:txBody>
      </p:sp>
      <p:sp>
        <p:nvSpPr>
          <p:cNvPr id="9" name="CuadroTexto 8">
            <a:extLst>
              <a:ext uri="{FF2B5EF4-FFF2-40B4-BE49-F238E27FC236}">
                <a16:creationId xmlns:a16="http://schemas.microsoft.com/office/drawing/2014/main" id="{E8728E62-62E4-6479-05B8-F5118E08979C}"/>
              </a:ext>
            </a:extLst>
          </p:cNvPr>
          <p:cNvSpPr txBox="1"/>
          <p:nvPr/>
        </p:nvSpPr>
        <p:spPr>
          <a:xfrm>
            <a:off x="4860347" y="2524955"/>
            <a:ext cx="5640505" cy="323165"/>
          </a:xfrm>
          <a:prstGeom prst="rect">
            <a:avLst/>
          </a:prstGeom>
          <a:noFill/>
        </p:spPr>
        <p:txBody>
          <a:bodyPr wrap="square" rtlCol="0">
            <a:spAutoFit/>
          </a:bodyPr>
          <a:lstStyle/>
          <a:p>
            <a:r>
              <a:rPr lang="es-EC" sz="1500" b="1" noProof="0" dirty="0">
                <a:solidFill>
                  <a:schemeClr val="tx2">
                    <a:lumMod val="75000"/>
                  </a:schemeClr>
                </a:solidFill>
                <a:cs typeface="Arial" panose="020B0604020202020204" pitchFamily="34" charset="0"/>
              </a:rPr>
              <a:t>4 con Pesca y Acuacultura: </a:t>
            </a:r>
            <a:r>
              <a:rPr lang="es-EC" sz="1500" noProof="0" dirty="0">
                <a:solidFill>
                  <a:schemeClr val="tx2">
                    <a:lumMod val="75000"/>
                  </a:schemeClr>
                </a:solidFill>
                <a:cs typeface="Arial" panose="020B0604020202020204" pitchFamily="34" charset="0"/>
              </a:rPr>
              <a:t>camarón, atún y pesca congelada.</a:t>
            </a:r>
          </a:p>
        </p:txBody>
      </p:sp>
      <p:sp>
        <p:nvSpPr>
          <p:cNvPr id="10" name="CuadroTexto 9">
            <a:extLst>
              <a:ext uri="{FF2B5EF4-FFF2-40B4-BE49-F238E27FC236}">
                <a16:creationId xmlns:a16="http://schemas.microsoft.com/office/drawing/2014/main" id="{3CB703D6-3354-300B-D62C-6D0B636D8C2E}"/>
              </a:ext>
            </a:extLst>
          </p:cNvPr>
          <p:cNvSpPr txBox="1"/>
          <p:nvPr/>
        </p:nvSpPr>
        <p:spPr>
          <a:xfrm>
            <a:off x="5161935" y="3637805"/>
            <a:ext cx="5869859" cy="1015663"/>
          </a:xfrm>
          <a:prstGeom prst="rect">
            <a:avLst/>
          </a:prstGeom>
          <a:noFill/>
        </p:spPr>
        <p:txBody>
          <a:bodyPr wrap="square" rtlCol="0">
            <a:spAutoFit/>
          </a:bodyPr>
          <a:lstStyle/>
          <a:p>
            <a:r>
              <a:rPr lang="es-EC" sz="1500" b="1" noProof="0" dirty="0">
                <a:solidFill>
                  <a:schemeClr val="tx2">
                    <a:lumMod val="75000"/>
                  </a:schemeClr>
                </a:solidFill>
                <a:cs typeface="Arial" panose="020B0604020202020204" pitchFamily="34" charset="0"/>
              </a:rPr>
              <a:t>39 con  Manufactura: </a:t>
            </a:r>
            <a:r>
              <a:rPr lang="es-EC" sz="1500" noProof="0" dirty="0">
                <a:solidFill>
                  <a:schemeClr val="tx2">
                    <a:lumMod val="75000"/>
                  </a:schemeClr>
                </a:solidFill>
                <a:cs typeface="Arial" panose="020B0604020202020204" pitchFamily="34" charset="0"/>
              </a:rPr>
              <a:t>cerámica, cemento, farmacéutico, cosméticos, metalmecánica, plásticos, textil, confecciones, calzado, madera, automotriz, carrocerías, televisores, línea blanca, entre otros.</a:t>
            </a:r>
          </a:p>
        </p:txBody>
      </p:sp>
      <p:sp>
        <p:nvSpPr>
          <p:cNvPr id="11" name="CuadroTexto 10">
            <a:extLst>
              <a:ext uri="{FF2B5EF4-FFF2-40B4-BE49-F238E27FC236}">
                <a16:creationId xmlns:a16="http://schemas.microsoft.com/office/drawing/2014/main" id="{3CE3106D-4BC0-B71F-32D6-3E99E4AAA7EA}"/>
              </a:ext>
            </a:extLst>
          </p:cNvPr>
          <p:cNvSpPr txBox="1"/>
          <p:nvPr/>
        </p:nvSpPr>
        <p:spPr>
          <a:xfrm>
            <a:off x="4860347" y="4967190"/>
            <a:ext cx="5869858" cy="553998"/>
          </a:xfrm>
          <a:prstGeom prst="rect">
            <a:avLst/>
          </a:prstGeom>
          <a:noFill/>
        </p:spPr>
        <p:txBody>
          <a:bodyPr wrap="square" rtlCol="0">
            <a:spAutoFit/>
          </a:bodyPr>
          <a:lstStyle/>
          <a:p>
            <a:r>
              <a:rPr lang="es-EC" sz="1500" b="1" noProof="0" dirty="0">
                <a:solidFill>
                  <a:schemeClr val="tx2">
                    <a:lumMod val="75000"/>
                  </a:schemeClr>
                </a:solidFill>
                <a:cs typeface="Arial" panose="020B0604020202020204" pitchFamily="34" charset="0"/>
              </a:rPr>
              <a:t>69 interinstitucionales</a:t>
            </a:r>
            <a:r>
              <a:rPr lang="es-EC" sz="1500" noProof="0" dirty="0">
                <a:solidFill>
                  <a:schemeClr val="tx2">
                    <a:lumMod val="75000"/>
                  </a:schemeClr>
                </a:solidFill>
                <a:cs typeface="Arial" panose="020B0604020202020204" pitchFamily="34" charset="0"/>
              </a:rPr>
              <a:t>: MAG, SENAE,  FEDEXPOR, AGROCALIDAD Cámaras Nacionales, entre otros.</a:t>
            </a:r>
          </a:p>
        </p:txBody>
      </p:sp>
      <p:sp>
        <p:nvSpPr>
          <p:cNvPr id="13" name="CuadroTexto 12">
            <a:extLst>
              <a:ext uri="{FF2B5EF4-FFF2-40B4-BE49-F238E27FC236}">
                <a16:creationId xmlns:a16="http://schemas.microsoft.com/office/drawing/2014/main" id="{E32251FA-1BCC-D439-B2A9-29678B819FF3}"/>
              </a:ext>
            </a:extLst>
          </p:cNvPr>
          <p:cNvSpPr txBox="1"/>
          <p:nvPr/>
        </p:nvSpPr>
        <p:spPr>
          <a:xfrm>
            <a:off x="3593676" y="6081131"/>
            <a:ext cx="7336138" cy="784830"/>
          </a:xfrm>
          <a:prstGeom prst="rect">
            <a:avLst/>
          </a:prstGeom>
          <a:noFill/>
        </p:spPr>
        <p:txBody>
          <a:bodyPr wrap="square" rtlCol="0">
            <a:spAutoFit/>
          </a:bodyPr>
          <a:lstStyle/>
          <a:p>
            <a:r>
              <a:rPr lang="es-EC" sz="1500" b="1" noProof="0" dirty="0">
                <a:solidFill>
                  <a:schemeClr val="tx2">
                    <a:lumMod val="75000"/>
                  </a:schemeClr>
                </a:solidFill>
                <a:cs typeface="Arial" panose="020B0604020202020204" pitchFamily="34" charset="0"/>
              </a:rPr>
              <a:t>6 talleres/mesas de diálogo </a:t>
            </a:r>
            <a:r>
              <a:rPr lang="es-EC" sz="1500" noProof="0" dirty="0">
                <a:solidFill>
                  <a:schemeClr val="tx2">
                    <a:lumMod val="75000"/>
                  </a:schemeClr>
                </a:solidFill>
                <a:cs typeface="Arial" panose="020B0604020202020204" pitchFamily="34" charset="0"/>
              </a:rPr>
              <a:t>con Secretaría Nacional para el Desarrollo y Gestión de los Pueblos y Nacionalidades, Consejo Nacional para la Igualdad de los Pueblos y Nacionalidades y representantes de organizaciones de pueblos y comunidades.</a:t>
            </a:r>
          </a:p>
        </p:txBody>
      </p:sp>
      <p:pic>
        <p:nvPicPr>
          <p:cNvPr id="15" name="Gráfico 14" descr="Ceremonia de contemplación de la luna">
            <a:extLst>
              <a:ext uri="{FF2B5EF4-FFF2-40B4-BE49-F238E27FC236}">
                <a16:creationId xmlns:a16="http://schemas.microsoft.com/office/drawing/2014/main" id="{7445A637-7E01-5A52-174B-02276715AC3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04880" y="1213465"/>
            <a:ext cx="576941" cy="576941"/>
          </a:xfrm>
          <a:prstGeom prst="rect">
            <a:avLst/>
          </a:prstGeom>
        </p:spPr>
      </p:pic>
      <p:pic>
        <p:nvPicPr>
          <p:cNvPr id="17" name="Gráfico 16" descr="Pez">
            <a:extLst>
              <a:ext uri="{FF2B5EF4-FFF2-40B4-BE49-F238E27FC236}">
                <a16:creationId xmlns:a16="http://schemas.microsoft.com/office/drawing/2014/main" id="{0EC5E5ED-A432-70E8-FDA5-6B0F64F9AB4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93436" y="2430698"/>
            <a:ext cx="508058" cy="648758"/>
          </a:xfrm>
          <a:prstGeom prst="rect">
            <a:avLst/>
          </a:prstGeom>
        </p:spPr>
      </p:pic>
      <p:pic>
        <p:nvPicPr>
          <p:cNvPr id="19" name="Gráfico 18" descr="Engranajes">
            <a:extLst>
              <a:ext uri="{FF2B5EF4-FFF2-40B4-BE49-F238E27FC236}">
                <a16:creationId xmlns:a16="http://schemas.microsoft.com/office/drawing/2014/main" id="{3CC3775E-B479-AA40-B212-F792687C35B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16532" y="3665621"/>
            <a:ext cx="648758" cy="648758"/>
          </a:xfrm>
          <a:prstGeom prst="rect">
            <a:avLst/>
          </a:prstGeom>
        </p:spPr>
      </p:pic>
      <p:pic>
        <p:nvPicPr>
          <p:cNvPr id="21" name="Gráfico 20" descr="Banco">
            <a:extLst>
              <a:ext uri="{FF2B5EF4-FFF2-40B4-BE49-F238E27FC236}">
                <a16:creationId xmlns:a16="http://schemas.microsoft.com/office/drawing/2014/main" id="{8D799DBE-8BE0-FE11-6B01-A45BA0A5A28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993174" y="4900544"/>
            <a:ext cx="532893" cy="532893"/>
          </a:xfrm>
          <a:prstGeom prst="rect">
            <a:avLst/>
          </a:prstGeom>
        </p:spPr>
      </p:pic>
      <p:pic>
        <p:nvPicPr>
          <p:cNvPr id="23" name="Gráfico 22" descr="Reseña de cliente RTL">
            <a:extLst>
              <a:ext uri="{FF2B5EF4-FFF2-40B4-BE49-F238E27FC236}">
                <a16:creationId xmlns:a16="http://schemas.microsoft.com/office/drawing/2014/main" id="{FB8E809F-1221-05D2-2ECC-0C7F90E59F1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741784" y="6198428"/>
            <a:ext cx="532893" cy="532893"/>
          </a:xfrm>
          <a:prstGeom prst="rect">
            <a:avLst/>
          </a:prstGeom>
        </p:spPr>
      </p:pic>
    </p:spTree>
    <p:extLst>
      <p:ext uri="{BB962C8B-B14F-4D97-AF65-F5344CB8AC3E}">
        <p14:creationId xmlns:p14="http://schemas.microsoft.com/office/powerpoint/2010/main" val="8773568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E84E3832-B1EA-7E74-72E7-119DEB35C97A}"/>
              </a:ext>
            </a:extLst>
          </p:cNvPr>
          <p:cNvSpPr/>
          <p:nvPr/>
        </p:nvSpPr>
        <p:spPr>
          <a:xfrm>
            <a:off x="0" y="1042988"/>
            <a:ext cx="3914775" cy="5027612"/>
          </a:xfrm>
          <a:prstGeom prst="rect">
            <a:avLst/>
          </a:prstGeom>
          <a:solidFill>
            <a:srgbClr val="414F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noProof="0" dirty="0"/>
          </a:p>
        </p:txBody>
      </p:sp>
      <p:sp>
        <p:nvSpPr>
          <p:cNvPr id="7" name="Rectángulo 6">
            <a:extLst>
              <a:ext uri="{FF2B5EF4-FFF2-40B4-BE49-F238E27FC236}">
                <a16:creationId xmlns:a16="http://schemas.microsoft.com/office/drawing/2014/main" id="{54C45FC3-CF19-F3F4-44D3-652B18222936}"/>
              </a:ext>
            </a:extLst>
          </p:cNvPr>
          <p:cNvSpPr/>
          <p:nvPr/>
        </p:nvSpPr>
        <p:spPr>
          <a:xfrm>
            <a:off x="0" y="2000250"/>
            <a:ext cx="633413" cy="3200400"/>
          </a:xfrm>
          <a:prstGeom prst="rect">
            <a:avLst/>
          </a:prstGeom>
          <a:solidFill>
            <a:srgbClr val="646B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noProof="0" dirty="0"/>
          </a:p>
        </p:txBody>
      </p:sp>
      <p:sp>
        <p:nvSpPr>
          <p:cNvPr id="4" name="CuadroTexto 3">
            <a:extLst>
              <a:ext uri="{FF2B5EF4-FFF2-40B4-BE49-F238E27FC236}">
                <a16:creationId xmlns:a16="http://schemas.microsoft.com/office/drawing/2014/main" id="{B4478FC2-99EA-2935-F290-55DCAA96966B}"/>
              </a:ext>
            </a:extLst>
          </p:cNvPr>
          <p:cNvSpPr txBox="1"/>
          <p:nvPr/>
        </p:nvSpPr>
        <p:spPr>
          <a:xfrm>
            <a:off x="4340225" y="1414463"/>
            <a:ext cx="7337452" cy="4770537"/>
          </a:xfrm>
          <a:prstGeom prst="rect">
            <a:avLst/>
          </a:prstGeom>
          <a:noFill/>
        </p:spPr>
        <p:txBody>
          <a:bodyPr wrap="square">
            <a:spAutoFit/>
          </a:bodyPr>
          <a:lstStyle/>
          <a:p>
            <a:pPr algn="just"/>
            <a:r>
              <a:rPr lang="es-EC" sz="1600" noProof="0" dirty="0"/>
              <a:t>“El acceso inmediato al mercado canadiense con 0% de arancel, marca un hito para la industria textil y de confección ecuatoriana, brindando una ventaja competitiva clave para los productores nacionales. La reducción o eliminación de aranceles permitirá que los textiles y prendas de vestir ecuatorianos ingresen con mayor facilidad a un mercado con alto poder adquisitivo y creciente interés en productos sostenibles y éticos (…)”. </a:t>
            </a:r>
          </a:p>
          <a:p>
            <a:pPr algn="just"/>
            <a:endParaRPr lang="es-EC" sz="1600" noProof="0" dirty="0"/>
          </a:p>
          <a:p>
            <a:pPr algn="just"/>
            <a:r>
              <a:rPr lang="es-EC" sz="1600" noProof="0" dirty="0"/>
              <a:t>Adicionalmente, este tratado abrirá la puerta a nuevas alianzas comerciales y estratégicas con empresas canadienses, facilitando la diversificación de mercados y la consolidación de Ecuador como un proveedor confiable y competitivo en la región. Así también, incentivará el crecimiento de pequeñas y medianas empresas del sector textil, que podrán acceder a mejores condiciones comerciales y ampliar su capacidad productiva.”</a:t>
            </a:r>
          </a:p>
          <a:p>
            <a:pPr algn="just"/>
            <a:endParaRPr lang="es-EC" sz="1600" noProof="0" dirty="0"/>
          </a:p>
          <a:p>
            <a:r>
              <a:rPr lang="es-EC" sz="2000" noProof="0" dirty="0">
                <a:solidFill>
                  <a:schemeClr val="accent1">
                    <a:lumMod val="50000"/>
                  </a:schemeClr>
                </a:solidFill>
              </a:rPr>
              <a:t>Camilo Ontaneda</a:t>
            </a:r>
          </a:p>
          <a:p>
            <a:r>
              <a:rPr lang="es-EC" sz="2000" b="1" noProof="0" dirty="0">
                <a:solidFill>
                  <a:schemeClr val="accent1">
                    <a:lumMod val="50000"/>
                  </a:schemeClr>
                </a:solidFill>
              </a:rPr>
              <a:t>Presidente Ejecutivo</a:t>
            </a:r>
          </a:p>
          <a:p>
            <a:endParaRPr lang="es-EC" sz="2000" noProof="0" dirty="0">
              <a:solidFill>
                <a:schemeClr val="accent1">
                  <a:lumMod val="50000"/>
                </a:schemeClr>
              </a:solidFill>
            </a:endParaRPr>
          </a:p>
          <a:p>
            <a:r>
              <a:rPr lang="es-EC" sz="2000" b="1" noProof="0" dirty="0">
                <a:solidFill>
                  <a:schemeClr val="accent1">
                    <a:lumMod val="50000"/>
                  </a:schemeClr>
                </a:solidFill>
              </a:rPr>
              <a:t>Asociación de Industrias Textiles del Ecuador- AITE</a:t>
            </a:r>
            <a:endParaRPr lang="es-EC" sz="2000" noProof="0" dirty="0">
              <a:solidFill>
                <a:schemeClr val="accent1">
                  <a:lumMod val="50000"/>
                </a:schemeClr>
              </a:solidFill>
            </a:endParaRPr>
          </a:p>
        </p:txBody>
      </p:sp>
      <p:sp>
        <p:nvSpPr>
          <p:cNvPr id="2" name="Subtitle 2">
            <a:extLst>
              <a:ext uri="{FF2B5EF4-FFF2-40B4-BE49-F238E27FC236}">
                <a16:creationId xmlns:a16="http://schemas.microsoft.com/office/drawing/2014/main" id="{40B3EAE1-07A8-666C-7C55-947A753D4D90}"/>
              </a:ext>
            </a:extLst>
          </p:cNvPr>
          <p:cNvSpPr txBox="1">
            <a:spLocks noChangeArrowheads="1"/>
          </p:cNvSpPr>
          <p:nvPr/>
        </p:nvSpPr>
        <p:spPr bwMode="auto">
          <a:xfrm>
            <a:off x="633413" y="171450"/>
            <a:ext cx="10914062"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spcBef>
                <a:spcPct val="0"/>
              </a:spcBef>
              <a:buFontTx/>
              <a:buNone/>
            </a:pPr>
            <a:r>
              <a:rPr lang="es-EC" b="1" noProof="0" dirty="0">
                <a:solidFill>
                  <a:srgbClr val="4C3DA8"/>
                </a:solidFill>
              </a:rPr>
              <a:t>Lo que dice el sector productivo del país</a:t>
            </a:r>
          </a:p>
        </p:txBody>
      </p:sp>
      <p:pic>
        <p:nvPicPr>
          <p:cNvPr id="8" name="Imagen 7">
            <a:extLst>
              <a:ext uri="{FF2B5EF4-FFF2-40B4-BE49-F238E27FC236}">
                <a16:creationId xmlns:a16="http://schemas.microsoft.com/office/drawing/2014/main" id="{2879D08E-FEB4-8FA5-7E22-02E5BE95A3B7}"/>
              </a:ext>
            </a:extLst>
          </p:cNvPr>
          <p:cNvPicPr>
            <a:picLocks noChangeAspect="1"/>
          </p:cNvPicPr>
          <p:nvPr/>
        </p:nvPicPr>
        <p:blipFill rotWithShape="1">
          <a:blip r:embed="rId2"/>
          <a:srcRect l="24618" r="29680"/>
          <a:stretch/>
        </p:blipFill>
        <p:spPr>
          <a:xfrm>
            <a:off x="406400" y="1314450"/>
            <a:ext cx="3098800" cy="4500562"/>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EE22867-8A46-0B4A-08D6-769558CB1FCD}"/>
              </a:ext>
            </a:extLst>
          </p:cNvPr>
          <p:cNvSpPr/>
          <p:nvPr/>
        </p:nvSpPr>
        <p:spPr>
          <a:xfrm>
            <a:off x="0" y="1042988"/>
            <a:ext cx="3914775" cy="5040312"/>
          </a:xfrm>
          <a:prstGeom prst="rect">
            <a:avLst/>
          </a:prstGeom>
          <a:solidFill>
            <a:srgbClr val="414F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noProof="0" dirty="0"/>
          </a:p>
        </p:txBody>
      </p:sp>
      <p:sp>
        <p:nvSpPr>
          <p:cNvPr id="4" name="Rectángulo 3">
            <a:extLst>
              <a:ext uri="{FF2B5EF4-FFF2-40B4-BE49-F238E27FC236}">
                <a16:creationId xmlns:a16="http://schemas.microsoft.com/office/drawing/2014/main" id="{29DD0E2D-B913-04BD-2BDA-06098DDC8BE3}"/>
              </a:ext>
            </a:extLst>
          </p:cNvPr>
          <p:cNvSpPr/>
          <p:nvPr/>
        </p:nvSpPr>
        <p:spPr>
          <a:xfrm>
            <a:off x="0" y="2000250"/>
            <a:ext cx="633413" cy="3200400"/>
          </a:xfrm>
          <a:prstGeom prst="rect">
            <a:avLst/>
          </a:prstGeom>
          <a:solidFill>
            <a:srgbClr val="646B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noProof="0" dirty="0"/>
          </a:p>
        </p:txBody>
      </p:sp>
      <p:sp>
        <p:nvSpPr>
          <p:cNvPr id="7" name="CuadroTexto 6">
            <a:extLst>
              <a:ext uri="{FF2B5EF4-FFF2-40B4-BE49-F238E27FC236}">
                <a16:creationId xmlns:a16="http://schemas.microsoft.com/office/drawing/2014/main" id="{AD4FE9E8-12F3-4C6C-F280-988BECF75884}"/>
              </a:ext>
            </a:extLst>
          </p:cNvPr>
          <p:cNvSpPr txBox="1"/>
          <p:nvPr/>
        </p:nvSpPr>
        <p:spPr>
          <a:xfrm>
            <a:off x="4057196" y="1042988"/>
            <a:ext cx="7097713" cy="4893647"/>
          </a:xfrm>
          <a:prstGeom prst="rect">
            <a:avLst/>
          </a:prstGeom>
          <a:noFill/>
        </p:spPr>
        <p:txBody>
          <a:bodyPr>
            <a:spAutoFit/>
          </a:bodyPr>
          <a:lstStyle/>
          <a:p>
            <a:pPr algn="just" eaLnBrk="1" fontAlgn="auto" hangingPunct="1">
              <a:spcBef>
                <a:spcPts val="0"/>
              </a:spcBef>
              <a:spcAft>
                <a:spcPts val="0"/>
              </a:spcAft>
              <a:defRPr/>
            </a:pPr>
            <a:r>
              <a:rPr lang="es-EC" sz="1600" i="1" noProof="0" dirty="0">
                <a:solidFill>
                  <a:srgbClr val="332675"/>
                </a:solidFill>
                <a:cs typeface="Arial" panose="020B0604020202020204" pitchFamily="34" charset="0"/>
              </a:rPr>
              <a:t>“</a:t>
            </a:r>
            <a:r>
              <a:rPr lang="es-EC" sz="1600" noProof="0" dirty="0"/>
              <a:t>Para el sector porcicultor, dentro de la negociación se consolidó la protección del mercado interno, sin afectar la producción nacional. Esto significa lograr acceso inmediato al mercado canadiense en todo el sector sin aranceles; y por el contrario salvaguardar la producción nacional porcícola sin abrir nuestro mercado a carne importada, y garantizar el empleo y el valor agregado generado por el sector. </a:t>
            </a:r>
          </a:p>
          <a:p>
            <a:pPr algn="just" eaLnBrk="1" fontAlgn="auto" hangingPunct="1">
              <a:spcBef>
                <a:spcPts val="0"/>
              </a:spcBef>
              <a:spcAft>
                <a:spcPts val="0"/>
              </a:spcAft>
              <a:defRPr/>
            </a:pPr>
            <a:endParaRPr lang="es-EC" sz="1600" noProof="0" dirty="0"/>
          </a:p>
          <a:p>
            <a:pPr algn="just" eaLnBrk="1" fontAlgn="auto" hangingPunct="1">
              <a:spcBef>
                <a:spcPts val="0"/>
              </a:spcBef>
              <a:spcAft>
                <a:spcPts val="0"/>
              </a:spcAft>
              <a:defRPr/>
            </a:pPr>
            <a:r>
              <a:rPr lang="es-EC" sz="1600" noProof="0" dirty="0"/>
              <a:t>En ese sentido, Ecuador únicamente otorgó a Canadá un volumen contingencial anual de 525 toneladas en carnes de cerdo, con rebaja arancelaria y con una tasa mínima de crecimiento en el tiempo, representando el 0.25% del consumo interno. Fuera del contingente no se reduce el arancel</a:t>
            </a:r>
            <a:r>
              <a:rPr lang="es-EC" sz="1600" i="1" noProof="0" dirty="0">
                <a:solidFill>
                  <a:srgbClr val="332675"/>
                </a:solidFill>
                <a:cs typeface="Arial" panose="020B0604020202020204" pitchFamily="34" charset="0"/>
              </a:rPr>
              <a:t>.”</a:t>
            </a:r>
          </a:p>
          <a:p>
            <a:pPr algn="just" eaLnBrk="1" fontAlgn="auto" hangingPunct="1">
              <a:spcBef>
                <a:spcPts val="0"/>
              </a:spcBef>
              <a:spcAft>
                <a:spcPts val="0"/>
              </a:spcAft>
              <a:defRPr/>
            </a:pPr>
            <a:br>
              <a:rPr lang="es-EC" sz="2000" i="1" noProof="0" dirty="0">
                <a:solidFill>
                  <a:srgbClr val="332675"/>
                </a:solidFill>
                <a:cs typeface="Arial" panose="020B0604020202020204" pitchFamily="34" charset="0"/>
              </a:rPr>
            </a:br>
            <a:endParaRPr lang="es-EC" sz="2000" i="1" noProof="0" dirty="0">
              <a:solidFill>
                <a:srgbClr val="332675"/>
              </a:solidFill>
              <a:cs typeface="Arial" panose="020B0604020202020204" pitchFamily="34" charset="0"/>
            </a:endParaRPr>
          </a:p>
          <a:p>
            <a:pPr algn="just" eaLnBrk="1" fontAlgn="auto" hangingPunct="1">
              <a:spcBef>
                <a:spcPts val="0"/>
              </a:spcBef>
              <a:spcAft>
                <a:spcPts val="0"/>
              </a:spcAft>
              <a:defRPr/>
            </a:pPr>
            <a:r>
              <a:rPr lang="es-EC" sz="2000" b="1" noProof="0" dirty="0">
                <a:solidFill>
                  <a:schemeClr val="accent1">
                    <a:lumMod val="50000"/>
                  </a:schemeClr>
                </a:solidFill>
              </a:rPr>
              <a:t>Paul Parra</a:t>
            </a:r>
          </a:p>
          <a:p>
            <a:pPr algn="just" eaLnBrk="1" fontAlgn="auto" hangingPunct="1">
              <a:spcBef>
                <a:spcPts val="0"/>
              </a:spcBef>
              <a:spcAft>
                <a:spcPts val="0"/>
              </a:spcAft>
              <a:defRPr/>
            </a:pPr>
            <a:endParaRPr lang="es-EC" sz="2000" b="1" noProof="0" dirty="0">
              <a:solidFill>
                <a:schemeClr val="accent1">
                  <a:lumMod val="50000"/>
                </a:schemeClr>
              </a:solidFill>
            </a:endParaRPr>
          </a:p>
          <a:p>
            <a:pPr algn="just" eaLnBrk="1" fontAlgn="auto" hangingPunct="1">
              <a:spcBef>
                <a:spcPts val="0"/>
              </a:spcBef>
              <a:spcAft>
                <a:spcPts val="0"/>
              </a:spcAft>
              <a:defRPr/>
            </a:pPr>
            <a:r>
              <a:rPr lang="es-EC" sz="2000" noProof="0" dirty="0">
                <a:solidFill>
                  <a:schemeClr val="accent1">
                    <a:lumMod val="50000"/>
                  </a:schemeClr>
                </a:solidFill>
              </a:rPr>
              <a:t>ASOCIACIÓN DE PORCICULTORES DEL ECUADOR (ASPE)</a:t>
            </a:r>
            <a:endParaRPr lang="es-EC" sz="2000" noProof="0" dirty="0">
              <a:solidFill>
                <a:schemeClr val="accent1">
                  <a:lumMod val="50000"/>
                </a:schemeClr>
              </a:solidFill>
              <a:cs typeface="Arial" panose="020B0604020202020204" pitchFamily="34" charset="0"/>
            </a:endParaRPr>
          </a:p>
        </p:txBody>
      </p:sp>
      <p:sp>
        <p:nvSpPr>
          <p:cNvPr id="3" name="Subtitle 2">
            <a:extLst>
              <a:ext uri="{FF2B5EF4-FFF2-40B4-BE49-F238E27FC236}">
                <a16:creationId xmlns:a16="http://schemas.microsoft.com/office/drawing/2014/main" id="{0142CAAB-FE33-D15B-D65D-75629DAE85CD}"/>
              </a:ext>
            </a:extLst>
          </p:cNvPr>
          <p:cNvSpPr txBox="1">
            <a:spLocks noChangeArrowheads="1"/>
          </p:cNvSpPr>
          <p:nvPr/>
        </p:nvSpPr>
        <p:spPr bwMode="auto">
          <a:xfrm>
            <a:off x="633413" y="171450"/>
            <a:ext cx="10914062"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spcBef>
                <a:spcPct val="0"/>
              </a:spcBef>
              <a:buFontTx/>
              <a:buNone/>
            </a:pPr>
            <a:r>
              <a:rPr lang="es-EC" b="1" noProof="0" dirty="0">
                <a:solidFill>
                  <a:srgbClr val="4C3DA8"/>
                </a:solidFill>
              </a:rPr>
              <a:t>Lo que dice el sector productivo del país</a:t>
            </a:r>
          </a:p>
        </p:txBody>
      </p:sp>
      <p:sp>
        <p:nvSpPr>
          <p:cNvPr id="5" name="AutoShape 2" descr="blob:https://web.whatsapp.com/ec98a866-be94-4ed2-95da-7d315f24ebf8">
            <a:extLst>
              <a:ext uri="{FF2B5EF4-FFF2-40B4-BE49-F238E27FC236}">
                <a16:creationId xmlns:a16="http://schemas.microsoft.com/office/drawing/2014/main" id="{CC6BA967-E0F6-4E3A-A9A9-0E265897DF5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noProof="0" dirty="0"/>
          </a:p>
        </p:txBody>
      </p:sp>
      <p:pic>
        <p:nvPicPr>
          <p:cNvPr id="9" name="Imagen 8">
            <a:extLst>
              <a:ext uri="{FF2B5EF4-FFF2-40B4-BE49-F238E27FC236}">
                <a16:creationId xmlns:a16="http://schemas.microsoft.com/office/drawing/2014/main" id="{F96337CD-BCCF-8D27-F39B-045E35EFDAC2}"/>
              </a:ext>
            </a:extLst>
          </p:cNvPr>
          <p:cNvPicPr>
            <a:picLocks noChangeAspect="1"/>
          </p:cNvPicPr>
          <p:nvPr/>
        </p:nvPicPr>
        <p:blipFill rotWithShape="1">
          <a:blip r:embed="rId3"/>
          <a:srcRect l="14229" r="16067"/>
          <a:stretch/>
        </p:blipFill>
        <p:spPr>
          <a:xfrm>
            <a:off x="317499" y="1344064"/>
            <a:ext cx="3251123" cy="4474672"/>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E84E3832-B1EA-7E74-72E7-119DEB35C97A}"/>
              </a:ext>
            </a:extLst>
          </p:cNvPr>
          <p:cNvSpPr/>
          <p:nvPr/>
        </p:nvSpPr>
        <p:spPr>
          <a:xfrm>
            <a:off x="0" y="1042988"/>
            <a:ext cx="3914775" cy="5027612"/>
          </a:xfrm>
          <a:prstGeom prst="rect">
            <a:avLst/>
          </a:prstGeom>
          <a:solidFill>
            <a:srgbClr val="414F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noProof="0" dirty="0"/>
          </a:p>
        </p:txBody>
      </p:sp>
      <p:sp>
        <p:nvSpPr>
          <p:cNvPr id="7" name="Rectángulo 6">
            <a:extLst>
              <a:ext uri="{FF2B5EF4-FFF2-40B4-BE49-F238E27FC236}">
                <a16:creationId xmlns:a16="http://schemas.microsoft.com/office/drawing/2014/main" id="{54C45FC3-CF19-F3F4-44D3-652B18222936}"/>
              </a:ext>
            </a:extLst>
          </p:cNvPr>
          <p:cNvSpPr/>
          <p:nvPr/>
        </p:nvSpPr>
        <p:spPr>
          <a:xfrm>
            <a:off x="0" y="2000250"/>
            <a:ext cx="633413" cy="3200400"/>
          </a:xfrm>
          <a:prstGeom prst="rect">
            <a:avLst/>
          </a:prstGeom>
          <a:solidFill>
            <a:srgbClr val="646B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noProof="0" dirty="0"/>
          </a:p>
        </p:txBody>
      </p:sp>
      <p:sp>
        <p:nvSpPr>
          <p:cNvPr id="4" name="CuadroTexto 3">
            <a:extLst>
              <a:ext uri="{FF2B5EF4-FFF2-40B4-BE49-F238E27FC236}">
                <a16:creationId xmlns:a16="http://schemas.microsoft.com/office/drawing/2014/main" id="{B4478FC2-99EA-2935-F290-55DCAA96966B}"/>
              </a:ext>
            </a:extLst>
          </p:cNvPr>
          <p:cNvSpPr txBox="1"/>
          <p:nvPr/>
        </p:nvSpPr>
        <p:spPr>
          <a:xfrm>
            <a:off x="4090307" y="1414463"/>
            <a:ext cx="7168243" cy="4770537"/>
          </a:xfrm>
          <a:prstGeom prst="rect">
            <a:avLst/>
          </a:prstGeom>
          <a:noFill/>
        </p:spPr>
        <p:txBody>
          <a:bodyPr wrap="square">
            <a:spAutoFit/>
          </a:bodyPr>
          <a:lstStyle/>
          <a:p>
            <a:pPr algn="just" eaLnBrk="1" fontAlgn="auto" hangingPunct="1">
              <a:spcBef>
                <a:spcPts val="0"/>
              </a:spcBef>
              <a:spcAft>
                <a:spcPts val="0"/>
              </a:spcAft>
              <a:defRPr/>
            </a:pPr>
            <a:endParaRPr lang="es-EC" sz="1600" i="1" kern="0" noProof="0" dirty="0">
              <a:solidFill>
                <a:srgbClr val="332675"/>
              </a:solidFill>
              <a:cs typeface="Arial" panose="020B0604020202020204" pitchFamily="34" charset="0"/>
            </a:endParaRPr>
          </a:p>
          <a:p>
            <a:pPr algn="just" eaLnBrk="1" fontAlgn="auto" hangingPunct="1">
              <a:spcBef>
                <a:spcPts val="0"/>
              </a:spcBef>
              <a:spcAft>
                <a:spcPts val="0"/>
              </a:spcAft>
              <a:defRPr/>
            </a:pPr>
            <a:br>
              <a:rPr lang="es-EC" sz="1600" noProof="0" dirty="0"/>
            </a:br>
            <a:r>
              <a:rPr lang="es-EC" sz="1600" noProof="0" dirty="0"/>
              <a:t>“Como Jefe de Exportaciones en República del Cacao, tuve el honor de participar en una reunión con el equipo encargado de las negociaciones comerciales entre la República del Ecuador y el Gobierno de Canadá, donde se reunieron diversas empresas del sector chocolatero y el Viceministro del Ministerio de Producción, Comercio Exterior, Inversiones y Pesca. En este encuentro, abordamos temas clave para la exportación de chocolates ecuatorianos a este mercado, generando una sinergia valiosa que facilitó el intercambio de perspectivas enriquecedoras para todos los participantes. Además, tuvimos la oportunidad de exponer las necesidades de la industria, y agradecemos la apertura del Ministerio para atender estos temas estratégicos. Este proceso culminó con un hito importante que abre nuevas y valiosas oportunidades para fortalecer nuestra competitividad internacional”.</a:t>
            </a:r>
          </a:p>
          <a:p>
            <a:pPr algn="just" eaLnBrk="1" fontAlgn="auto" hangingPunct="1">
              <a:spcBef>
                <a:spcPts val="0"/>
              </a:spcBef>
              <a:spcAft>
                <a:spcPts val="0"/>
              </a:spcAft>
              <a:defRPr/>
            </a:pPr>
            <a:endParaRPr lang="es-EC" sz="1600" kern="0" noProof="0" dirty="0">
              <a:solidFill>
                <a:srgbClr val="332675"/>
              </a:solidFill>
              <a:cs typeface="Arial" panose="020B0604020202020204" pitchFamily="34" charset="0"/>
            </a:endParaRPr>
          </a:p>
          <a:p>
            <a:pPr algn="just" eaLnBrk="1" fontAlgn="auto" hangingPunct="1">
              <a:spcBef>
                <a:spcPts val="0"/>
              </a:spcBef>
              <a:spcAft>
                <a:spcPts val="0"/>
              </a:spcAft>
              <a:defRPr/>
            </a:pPr>
            <a:r>
              <a:rPr lang="es-EC" sz="1600" kern="0" noProof="0" dirty="0">
                <a:solidFill>
                  <a:srgbClr val="332675"/>
                </a:solidFill>
                <a:cs typeface="Arial" panose="020B0604020202020204" pitchFamily="34" charset="0"/>
              </a:rPr>
              <a:t>Andrés Dávila</a:t>
            </a:r>
          </a:p>
          <a:p>
            <a:pPr algn="just" eaLnBrk="1" fontAlgn="auto" hangingPunct="1">
              <a:spcBef>
                <a:spcPts val="0"/>
              </a:spcBef>
              <a:spcAft>
                <a:spcPts val="0"/>
              </a:spcAft>
              <a:defRPr/>
            </a:pPr>
            <a:r>
              <a:rPr lang="es-EC" sz="1600" kern="0" noProof="0" dirty="0">
                <a:solidFill>
                  <a:srgbClr val="332675"/>
                </a:solidFill>
                <a:cs typeface="Arial" panose="020B0604020202020204" pitchFamily="34" charset="0"/>
              </a:rPr>
              <a:t>Jefe de Exportaciones</a:t>
            </a:r>
          </a:p>
          <a:p>
            <a:pPr algn="just" eaLnBrk="1" fontAlgn="auto" hangingPunct="1">
              <a:spcBef>
                <a:spcPts val="0"/>
              </a:spcBef>
              <a:spcAft>
                <a:spcPts val="0"/>
              </a:spcAft>
              <a:defRPr/>
            </a:pPr>
            <a:endParaRPr lang="es-EC" sz="1600" kern="0" noProof="0" dirty="0">
              <a:solidFill>
                <a:srgbClr val="332675"/>
              </a:solidFill>
              <a:cs typeface="Arial" panose="020B0604020202020204" pitchFamily="34" charset="0"/>
            </a:endParaRPr>
          </a:p>
          <a:p>
            <a:pPr algn="just" eaLnBrk="1" fontAlgn="auto" hangingPunct="1">
              <a:spcBef>
                <a:spcPts val="0"/>
              </a:spcBef>
              <a:spcAft>
                <a:spcPts val="0"/>
              </a:spcAft>
              <a:defRPr/>
            </a:pPr>
            <a:r>
              <a:rPr lang="es-EC" sz="1600" b="1" kern="0" noProof="0" dirty="0">
                <a:solidFill>
                  <a:srgbClr val="332675"/>
                </a:solidFill>
                <a:cs typeface="Arial" panose="020B0604020202020204" pitchFamily="34" charset="0"/>
              </a:rPr>
              <a:t>REPÚBLICA DEL CACAO</a:t>
            </a:r>
          </a:p>
        </p:txBody>
      </p:sp>
      <p:sp>
        <p:nvSpPr>
          <p:cNvPr id="2" name="Subtitle 2">
            <a:extLst>
              <a:ext uri="{FF2B5EF4-FFF2-40B4-BE49-F238E27FC236}">
                <a16:creationId xmlns:a16="http://schemas.microsoft.com/office/drawing/2014/main" id="{40B3EAE1-07A8-666C-7C55-947A753D4D90}"/>
              </a:ext>
            </a:extLst>
          </p:cNvPr>
          <p:cNvSpPr txBox="1">
            <a:spLocks noChangeArrowheads="1"/>
          </p:cNvSpPr>
          <p:nvPr/>
        </p:nvSpPr>
        <p:spPr bwMode="auto">
          <a:xfrm>
            <a:off x="633413" y="171450"/>
            <a:ext cx="10914062"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spcBef>
                <a:spcPct val="0"/>
              </a:spcBef>
              <a:buFontTx/>
              <a:buNone/>
            </a:pPr>
            <a:r>
              <a:rPr lang="es-EC" b="1" noProof="0" dirty="0">
                <a:solidFill>
                  <a:srgbClr val="4C3DA8"/>
                </a:solidFill>
              </a:rPr>
              <a:t>Lo que dice el sector productivo del país</a:t>
            </a:r>
          </a:p>
        </p:txBody>
      </p:sp>
      <p:pic>
        <p:nvPicPr>
          <p:cNvPr id="10" name="Imagen 9">
            <a:extLst>
              <a:ext uri="{FF2B5EF4-FFF2-40B4-BE49-F238E27FC236}">
                <a16:creationId xmlns:a16="http://schemas.microsoft.com/office/drawing/2014/main" id="{FC38A6E7-978D-742C-8155-64A4C7A24A68}"/>
              </a:ext>
            </a:extLst>
          </p:cNvPr>
          <p:cNvPicPr>
            <a:picLocks noChangeAspect="1"/>
          </p:cNvPicPr>
          <p:nvPr/>
        </p:nvPicPr>
        <p:blipFill rotWithShape="1">
          <a:blip r:embed="rId2"/>
          <a:srcRect b="42136"/>
          <a:stretch/>
        </p:blipFill>
        <p:spPr>
          <a:xfrm>
            <a:off x="291618" y="1295400"/>
            <a:ext cx="3382395" cy="4368800"/>
          </a:xfrm>
          <a:prstGeom prst="rect">
            <a:avLst/>
          </a:prstGeom>
        </p:spPr>
      </p:pic>
    </p:spTree>
    <p:extLst>
      <p:ext uri="{BB962C8B-B14F-4D97-AF65-F5344CB8AC3E}">
        <p14:creationId xmlns:p14="http://schemas.microsoft.com/office/powerpoint/2010/main" val="14384962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E84E3832-B1EA-7E74-72E7-119DEB35C97A}"/>
              </a:ext>
            </a:extLst>
          </p:cNvPr>
          <p:cNvSpPr/>
          <p:nvPr/>
        </p:nvSpPr>
        <p:spPr>
          <a:xfrm>
            <a:off x="0" y="1042988"/>
            <a:ext cx="3914775" cy="5027612"/>
          </a:xfrm>
          <a:prstGeom prst="rect">
            <a:avLst/>
          </a:prstGeom>
          <a:solidFill>
            <a:srgbClr val="414F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noProof="0" dirty="0"/>
          </a:p>
        </p:txBody>
      </p:sp>
      <p:sp>
        <p:nvSpPr>
          <p:cNvPr id="7" name="Rectángulo 6">
            <a:extLst>
              <a:ext uri="{FF2B5EF4-FFF2-40B4-BE49-F238E27FC236}">
                <a16:creationId xmlns:a16="http://schemas.microsoft.com/office/drawing/2014/main" id="{54C45FC3-CF19-F3F4-44D3-652B18222936}"/>
              </a:ext>
            </a:extLst>
          </p:cNvPr>
          <p:cNvSpPr/>
          <p:nvPr/>
        </p:nvSpPr>
        <p:spPr>
          <a:xfrm>
            <a:off x="0" y="2000250"/>
            <a:ext cx="633413" cy="3200400"/>
          </a:xfrm>
          <a:prstGeom prst="rect">
            <a:avLst/>
          </a:prstGeom>
          <a:solidFill>
            <a:srgbClr val="646B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noProof="0" dirty="0"/>
          </a:p>
        </p:txBody>
      </p:sp>
      <p:sp>
        <p:nvSpPr>
          <p:cNvPr id="4" name="CuadroTexto 3">
            <a:extLst>
              <a:ext uri="{FF2B5EF4-FFF2-40B4-BE49-F238E27FC236}">
                <a16:creationId xmlns:a16="http://schemas.microsoft.com/office/drawing/2014/main" id="{B4478FC2-99EA-2935-F290-55DCAA96966B}"/>
              </a:ext>
            </a:extLst>
          </p:cNvPr>
          <p:cNvSpPr txBox="1"/>
          <p:nvPr/>
        </p:nvSpPr>
        <p:spPr>
          <a:xfrm>
            <a:off x="4090307" y="1382286"/>
            <a:ext cx="7168243" cy="4370427"/>
          </a:xfrm>
          <a:prstGeom prst="rect">
            <a:avLst/>
          </a:prstGeom>
          <a:noFill/>
        </p:spPr>
        <p:txBody>
          <a:bodyPr wrap="square">
            <a:spAutoFit/>
          </a:bodyPr>
          <a:lstStyle/>
          <a:p>
            <a:pPr algn="just" eaLnBrk="1" fontAlgn="auto" hangingPunct="1">
              <a:spcBef>
                <a:spcPts val="0"/>
              </a:spcBef>
              <a:spcAft>
                <a:spcPts val="0"/>
              </a:spcAft>
              <a:defRPr/>
            </a:pPr>
            <a:endParaRPr lang="es-EC" sz="1600" i="1" kern="0" noProof="0" dirty="0">
              <a:solidFill>
                <a:srgbClr val="332675"/>
              </a:solidFill>
              <a:cs typeface="Arial" panose="020B0604020202020204" pitchFamily="34" charset="0"/>
            </a:endParaRPr>
          </a:p>
          <a:p>
            <a:pPr algn="just"/>
            <a:r>
              <a:rPr lang="es-EC" sz="1600" noProof="0" dirty="0"/>
              <a:t>“Para </a:t>
            </a:r>
            <a:r>
              <a:rPr lang="es-EC" sz="1600" noProof="0" dirty="0" err="1"/>
              <a:t>Paccari</a:t>
            </a:r>
            <a:r>
              <a:rPr lang="es-EC" sz="1600" noProof="0" dirty="0"/>
              <a:t> y los productores de chocolate ecuatorianos se abre una puerta muy grande en uno de los países de mayor consumo de chocolate en América. Son consumidores de chocolate oscuro de alta calidad y alto porcentaje de cacao y con un mercado con buen poder adquisitivo.  El mercado Canadiense tiene diversas cadenas de supermercados y farmacias, además de restaurantes y cafeterías en búsqueda de derivados del cacao con valor agregado para aplicar en sus recetas o colocar en sus estanterías para que lo compren los canadienses, todo esto se suma a ser un país que posee una diversidad multi cultural que permite abrir la oferta ecuatoriana en diferentes lugares del mismo (…).”</a:t>
            </a:r>
          </a:p>
          <a:p>
            <a:pPr algn="just"/>
            <a:endParaRPr lang="es-EC" sz="1400" kern="0" noProof="0" dirty="0">
              <a:solidFill>
                <a:srgbClr val="332675"/>
              </a:solidFill>
              <a:cs typeface="Arial" panose="020B0604020202020204" pitchFamily="34" charset="0"/>
            </a:endParaRPr>
          </a:p>
          <a:p>
            <a:pPr algn="just"/>
            <a:endParaRPr lang="es-EC" sz="1600" kern="0" noProof="0" dirty="0">
              <a:solidFill>
                <a:srgbClr val="332675"/>
              </a:solidFill>
              <a:cs typeface="Arial" panose="020B0604020202020204" pitchFamily="34" charset="0"/>
            </a:endParaRPr>
          </a:p>
          <a:p>
            <a:pPr algn="just" eaLnBrk="1" fontAlgn="auto" hangingPunct="1">
              <a:spcBef>
                <a:spcPts val="0"/>
              </a:spcBef>
              <a:spcAft>
                <a:spcPts val="0"/>
              </a:spcAft>
              <a:defRPr/>
            </a:pPr>
            <a:r>
              <a:rPr lang="es-EC" kern="0" noProof="0" dirty="0">
                <a:solidFill>
                  <a:srgbClr val="332675"/>
                </a:solidFill>
                <a:cs typeface="Arial" panose="020B0604020202020204" pitchFamily="34" charset="0"/>
              </a:rPr>
              <a:t>Álvaro Viniegra</a:t>
            </a:r>
          </a:p>
          <a:p>
            <a:pPr algn="just" eaLnBrk="1" fontAlgn="auto" hangingPunct="1">
              <a:spcBef>
                <a:spcPts val="0"/>
              </a:spcBef>
              <a:spcAft>
                <a:spcPts val="0"/>
              </a:spcAft>
              <a:defRPr/>
            </a:pPr>
            <a:r>
              <a:rPr lang="es-EC" kern="0" noProof="0" dirty="0">
                <a:solidFill>
                  <a:srgbClr val="332675"/>
                </a:solidFill>
                <a:cs typeface="Arial" panose="020B0604020202020204" pitchFamily="34" charset="0"/>
              </a:rPr>
              <a:t>GERENTE COMERCIAL</a:t>
            </a:r>
          </a:p>
          <a:p>
            <a:pPr algn="just" eaLnBrk="1" fontAlgn="auto" hangingPunct="1">
              <a:spcBef>
                <a:spcPts val="0"/>
              </a:spcBef>
              <a:spcAft>
                <a:spcPts val="0"/>
              </a:spcAft>
              <a:defRPr/>
            </a:pPr>
            <a:endParaRPr lang="es-EC" kern="0" noProof="0" dirty="0">
              <a:solidFill>
                <a:srgbClr val="332675"/>
              </a:solidFill>
              <a:cs typeface="Arial" panose="020B0604020202020204" pitchFamily="34" charset="0"/>
            </a:endParaRPr>
          </a:p>
          <a:p>
            <a:pPr algn="just" eaLnBrk="1" fontAlgn="auto" hangingPunct="1">
              <a:spcBef>
                <a:spcPts val="0"/>
              </a:spcBef>
              <a:spcAft>
                <a:spcPts val="0"/>
              </a:spcAft>
              <a:defRPr/>
            </a:pPr>
            <a:r>
              <a:rPr lang="es-EC" b="1" kern="0" noProof="0" dirty="0">
                <a:solidFill>
                  <a:srgbClr val="332675"/>
                </a:solidFill>
                <a:cs typeface="Arial" panose="020B0604020202020204" pitchFamily="34" charset="0"/>
              </a:rPr>
              <a:t>PACCARI</a:t>
            </a:r>
          </a:p>
        </p:txBody>
      </p:sp>
      <p:sp>
        <p:nvSpPr>
          <p:cNvPr id="2" name="Subtitle 2">
            <a:extLst>
              <a:ext uri="{FF2B5EF4-FFF2-40B4-BE49-F238E27FC236}">
                <a16:creationId xmlns:a16="http://schemas.microsoft.com/office/drawing/2014/main" id="{40B3EAE1-07A8-666C-7C55-947A753D4D90}"/>
              </a:ext>
            </a:extLst>
          </p:cNvPr>
          <p:cNvSpPr txBox="1">
            <a:spLocks noChangeArrowheads="1"/>
          </p:cNvSpPr>
          <p:nvPr/>
        </p:nvSpPr>
        <p:spPr bwMode="auto">
          <a:xfrm>
            <a:off x="633413" y="171450"/>
            <a:ext cx="10914062"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rgbClr val="203864"/>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rgbClr val="203864"/>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rgbClr val="203864"/>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rgbClr val="203864"/>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203864"/>
                </a:solidFill>
                <a:latin typeface="Arial" panose="020B0604020202020204" pitchFamily="34" charset="0"/>
              </a:defRPr>
            </a:lvl9pPr>
          </a:lstStyle>
          <a:p>
            <a:pPr eaLnBrk="1" hangingPunct="1">
              <a:spcBef>
                <a:spcPct val="0"/>
              </a:spcBef>
              <a:buFontTx/>
              <a:buNone/>
            </a:pPr>
            <a:r>
              <a:rPr lang="es-EC" b="1" noProof="0" dirty="0">
                <a:solidFill>
                  <a:srgbClr val="4C3DA8"/>
                </a:solidFill>
              </a:rPr>
              <a:t>Lo que dice el sector productivo del país</a:t>
            </a:r>
          </a:p>
        </p:txBody>
      </p:sp>
      <p:pic>
        <p:nvPicPr>
          <p:cNvPr id="6" name="Imagen 5">
            <a:extLst>
              <a:ext uri="{FF2B5EF4-FFF2-40B4-BE49-F238E27FC236}">
                <a16:creationId xmlns:a16="http://schemas.microsoft.com/office/drawing/2014/main" id="{E9553735-5583-4C2C-B225-AE11C86F8BFA}"/>
              </a:ext>
            </a:extLst>
          </p:cNvPr>
          <p:cNvPicPr>
            <a:picLocks noChangeAspect="1"/>
          </p:cNvPicPr>
          <p:nvPr/>
        </p:nvPicPr>
        <p:blipFill>
          <a:blip r:embed="rId2"/>
          <a:stretch>
            <a:fillRect/>
          </a:stretch>
        </p:blipFill>
        <p:spPr>
          <a:xfrm>
            <a:off x="633412" y="1405037"/>
            <a:ext cx="2947988" cy="4271741"/>
          </a:xfrm>
          <a:prstGeom prst="rect">
            <a:avLst/>
          </a:prstGeom>
        </p:spPr>
      </p:pic>
    </p:spTree>
    <p:extLst>
      <p:ext uri="{BB962C8B-B14F-4D97-AF65-F5344CB8AC3E}">
        <p14:creationId xmlns:p14="http://schemas.microsoft.com/office/powerpoint/2010/main" val="28618534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23828</TotalTime>
  <Words>5674</Words>
  <Application>Microsoft Macintosh PowerPoint</Application>
  <PresentationFormat>Panorámica</PresentationFormat>
  <Paragraphs>721</Paragraphs>
  <Slides>44</Slides>
  <Notes>37</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44</vt:i4>
      </vt:variant>
    </vt:vector>
  </HeadingPairs>
  <TitlesOfParts>
    <vt:vector size="54" baseType="lpstr">
      <vt:lpstr>Arial</vt:lpstr>
      <vt:lpstr>Arial Black</vt:lpstr>
      <vt:lpstr>Arial Bold</vt:lpstr>
      <vt:lpstr>Arial Narrow</vt:lpstr>
      <vt:lpstr>Calibri</vt:lpstr>
      <vt:lpstr>Calibri (Cuerpo)</vt:lpstr>
      <vt:lpstr>Calibri Light</vt:lpstr>
      <vt:lpstr>Symbol</vt:lpstr>
      <vt:lpstr>Times New Roman</vt:lpstr>
      <vt:lpstr>Tema de Office</vt:lpstr>
      <vt:lpstr>Acuerdo de Libre Comercio  Ecuador – Canadá </vt:lpstr>
      <vt:lpstr>Presentación de PowerPoint</vt:lpstr>
      <vt:lpstr>Agenda Comercial en progreso</vt:lpstr>
      <vt:lpstr>Presentación de PowerPoint</vt:lpstr>
      <vt:lpstr>El Acuerdo con Canadá cumple con objetivos estratégicos para Ecuador: </vt:lpstr>
      <vt:lpstr>Canadá es un importante destino de nuestras exportaciones </vt:lpstr>
      <vt:lpstr>Este Instrumento de nueva generación es amplio en cuanto a disciplinas:</vt:lpstr>
      <vt:lpstr>Presentación de PowerPoint</vt:lpstr>
      <vt:lpstr>Con la suscripción del Acuerdo Comercial, los lazos políticos y económicos entre Ecuador y Canadá se fortalecen</vt:lpstr>
      <vt:lpstr>Presentación de PowerPoint</vt:lpstr>
      <vt:lpstr>Una vez en vigencia, el acuerdo permitirá fortalecer el crecimiento económico  </vt:lpstr>
      <vt:lpstr>Un Acuerdo que equilibra nuestra competitividad</vt:lpstr>
      <vt:lpstr>Un Acuerdo que equilibra nuestra competitividad</vt:lpstr>
      <vt:lpstr>Exportaciones de Ecuador a Canadá</vt:lpstr>
      <vt:lpstr>Acceso INMEDIATO para nuestros principales bienes de la economía Agrícola Familiar, Agronegocios y de Pueblos Indígenas</vt:lpstr>
      <vt:lpstr>Considera acceso para nueva oferta con alto potencial exportable:</vt:lpstr>
      <vt:lpstr>Protección a sectores sensibles</vt:lpstr>
      <vt:lpstr>Cupos para sectores sensibles: Proteína Animal </vt:lpstr>
      <vt:lpstr>Exclusión para productos sensibles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Toda la negociación se desarrolló:</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Agencia Acción Ecológica</cp:lastModifiedBy>
  <cp:revision>253</cp:revision>
  <dcterms:created xsi:type="dcterms:W3CDTF">2023-11-27T20:12:06Z</dcterms:created>
  <dcterms:modified xsi:type="dcterms:W3CDTF">2025-07-02T21:47:38Z</dcterms:modified>
</cp:coreProperties>
</file>