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75" r:id="rId4"/>
    <p:sldId id="259" r:id="rId5"/>
    <p:sldId id="264" r:id="rId6"/>
    <p:sldId id="260" r:id="rId7"/>
    <p:sldId id="261" r:id="rId8"/>
    <p:sldId id="265" r:id="rId9"/>
    <p:sldId id="263" r:id="rId10"/>
    <p:sldId id="266" r:id="rId11"/>
    <p:sldId id="267" r:id="rId12"/>
    <p:sldId id="268" r:id="rId13"/>
    <p:sldId id="269" r:id="rId14"/>
    <p:sldId id="273" r:id="rId15"/>
    <p:sldId id="272" r:id="rId16"/>
    <p:sldId id="271" r:id="rId17"/>
    <p:sldId id="274" r:id="rId18"/>
    <p:sldId id="270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99"/>
    <p:restoredTop sz="94674"/>
  </p:normalViewPr>
  <p:slideViewPr>
    <p:cSldViewPr snapToGrid="0" snapToObjects="1">
      <p:cViewPr varScale="1">
        <p:scale>
          <a:sx n="122" d="100"/>
          <a:sy n="122" d="100"/>
        </p:scale>
        <p:origin x="22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88C5D-2CFE-6747-9685-E9ED9B684416}" type="datetimeFigureOut">
              <a:rPr lang="en-US" smtClean="0"/>
              <a:t>1/27/20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F9EEF-E115-7047-98EC-DF0160635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47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F9EEF-E115-7047-98EC-DF01606351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10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8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9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55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95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2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56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5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2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F8A73-16EC-1247-A9E8-82683ADEB69F}" type="datetimeFigureOut">
              <a:rPr lang="en-US" smtClean="0"/>
              <a:t>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D9E9E-B001-FD4E-A549-B54B72630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acecologica/status/1219652964903739395?s=21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Recorrido</a:t>
            </a:r>
            <a:r>
              <a:rPr lang="en-US" dirty="0" smtClean="0"/>
              <a:t> </a:t>
            </a:r>
            <a:r>
              <a:rPr lang="en-US" dirty="0" err="1" smtClean="0"/>
              <a:t>mujeres</a:t>
            </a:r>
            <a:r>
              <a:rPr lang="en-US" dirty="0" smtClean="0"/>
              <a:t> miner</a:t>
            </a:r>
            <a:r>
              <a:rPr lang="es-ES_tradnl" dirty="0" err="1" smtClean="0"/>
              <a:t>ía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>(chasqui </a:t>
            </a:r>
            <a:r>
              <a:rPr lang="es-ES_tradnl" dirty="0" err="1" smtClean="0"/>
              <a:t>warmi</a:t>
            </a:r>
            <a:r>
              <a:rPr lang="es-ES_tradnl" dirty="0" smtClean="0"/>
              <a:t> – Por un Ecuador Libre de Minería Metálica)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12 al 24 de </a:t>
            </a:r>
            <a:r>
              <a:rPr lang="en-US" dirty="0" err="1" smtClean="0"/>
              <a:t>enero</a:t>
            </a:r>
            <a:r>
              <a:rPr lang="en-US" dirty="0" smtClean="0"/>
              <a:t>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Tulc</a:t>
            </a:r>
            <a:r>
              <a:rPr lang="es-ES_tradnl" dirty="0" err="1" smtClean="0"/>
              <a:t>án</a:t>
            </a:r>
            <a:r>
              <a:rPr lang="es-ES_tradnl" dirty="0" smtClean="0"/>
              <a:t> 12 de enero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705894"/>
            <a:ext cx="5181600" cy="2590800"/>
          </a:xfrm>
        </p:spPr>
      </p:pic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 </a:t>
            </a:r>
            <a:r>
              <a:rPr lang="en-US" dirty="0" err="1" smtClean="0"/>
              <a:t>Pacto</a:t>
            </a:r>
            <a:r>
              <a:rPr lang="en-US" dirty="0" smtClean="0"/>
              <a:t>- DMQ (Pichincha)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266" y="1773074"/>
            <a:ext cx="6547467" cy="4351338"/>
          </a:xfrm>
        </p:spPr>
      </p:pic>
    </p:spTree>
    <p:extLst>
      <p:ext uri="{BB962C8B-B14F-4D97-AF65-F5344CB8AC3E}">
        <p14:creationId xmlns:p14="http://schemas.microsoft.com/office/powerpoint/2010/main" val="40000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Tulc</a:t>
            </a:r>
            <a:r>
              <a:rPr lang="es-ES_tradnl" dirty="0" err="1" smtClean="0"/>
              <a:t>án</a:t>
            </a:r>
            <a:r>
              <a:rPr lang="es-ES_tradnl" dirty="0" smtClean="0"/>
              <a:t> 12 de enero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705894"/>
            <a:ext cx="5181600" cy="2590800"/>
          </a:xfrm>
        </p:spPr>
      </p:pic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Tulc</a:t>
            </a:r>
            <a:r>
              <a:rPr lang="es-ES_tradnl" dirty="0" err="1" smtClean="0"/>
              <a:t>án</a:t>
            </a:r>
            <a:r>
              <a:rPr lang="es-ES_tradnl" dirty="0" smtClean="0"/>
              <a:t> 12 de enero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91093"/>
            <a:ext cx="10515600" cy="3220402"/>
          </a:xfrm>
        </p:spPr>
      </p:pic>
    </p:spTree>
    <p:extLst>
      <p:ext uri="{BB962C8B-B14F-4D97-AF65-F5344CB8AC3E}">
        <p14:creationId xmlns:p14="http://schemas.microsoft.com/office/powerpoint/2010/main" val="1255179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 el </a:t>
            </a:r>
            <a:r>
              <a:rPr lang="en-US" dirty="0" err="1" smtClean="0"/>
              <a:t>alcalde</a:t>
            </a:r>
            <a:r>
              <a:rPr lang="en-US" dirty="0" smtClean="0"/>
              <a:t> de </a:t>
            </a:r>
            <a:r>
              <a:rPr lang="en-US" dirty="0" err="1" smtClean="0"/>
              <a:t>Cotacachi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14 de </a:t>
            </a:r>
            <a:r>
              <a:rPr lang="en-US" dirty="0" err="1" smtClean="0"/>
              <a:t>enero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/>
              <a:t>15 de </a:t>
            </a:r>
            <a:r>
              <a:rPr lang="en-US" sz="2400" dirty="0" err="1" smtClean="0"/>
              <a:t>enero</a:t>
            </a:r>
            <a:r>
              <a:rPr lang="en-US" sz="2400" dirty="0" smtClean="0"/>
              <a:t> </a:t>
            </a:r>
            <a:r>
              <a:rPr lang="en-US" sz="2400" dirty="0" err="1" smtClean="0"/>
              <a:t>Cazarpamba</a:t>
            </a:r>
            <a:r>
              <a:rPr lang="en-US" sz="2400" dirty="0" smtClean="0"/>
              <a:t> (</a:t>
            </a:r>
            <a:r>
              <a:rPr lang="en-US" sz="2400" dirty="0" err="1" smtClean="0"/>
              <a:t>Intag</a:t>
            </a:r>
            <a:r>
              <a:rPr lang="en-US" sz="2400" smtClean="0"/>
              <a:t>) donde</a:t>
            </a:r>
            <a:r>
              <a:rPr lang="en-US" sz="2400" dirty="0" smtClean="0"/>
              <a:t> </a:t>
            </a:r>
            <a:r>
              <a:rPr lang="en-US" sz="2400" dirty="0" err="1" smtClean="0"/>
              <a:t>trató</a:t>
            </a:r>
            <a:r>
              <a:rPr lang="en-US" sz="2400" dirty="0" smtClean="0"/>
              <a:t> </a:t>
            </a:r>
            <a:r>
              <a:rPr lang="en-US" sz="2400" dirty="0"/>
              <a:t>de </a:t>
            </a:r>
            <a:r>
              <a:rPr lang="en-US" sz="2400" dirty="0" err="1"/>
              <a:t>entrar</a:t>
            </a:r>
            <a:r>
              <a:rPr lang="en-US" sz="2400" dirty="0"/>
              <a:t> la BHP </a:t>
            </a:r>
            <a:r>
              <a:rPr lang="en-US" sz="2400" dirty="0" smtClean="0"/>
              <a:t> con </a:t>
            </a:r>
            <a:r>
              <a:rPr lang="en-US" sz="2400" dirty="0" err="1"/>
              <a:t>policías</a:t>
            </a:r>
            <a:r>
              <a:rPr lang="en-US" sz="2400" dirty="0"/>
              <a:t> y la </a:t>
            </a:r>
            <a:r>
              <a:rPr lang="en-US" sz="2400" dirty="0" err="1"/>
              <a:t>comunidad</a:t>
            </a:r>
            <a:r>
              <a:rPr lang="en-US" sz="2400" dirty="0"/>
              <a:t> le </a:t>
            </a:r>
            <a:r>
              <a:rPr lang="en-US" sz="2400" dirty="0" err="1"/>
              <a:t>sacó</a:t>
            </a:r>
            <a:endParaRPr lang="en-US" sz="24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62242"/>
            <a:ext cx="5181600" cy="3878103"/>
          </a:xfrm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0" y="0"/>
          <a:ext cx="6629400" cy="165100"/>
        </p:xfrm>
        <a:graphic>
          <a:graphicData uri="http://schemas.openxmlformats.org/drawingml/2006/table">
            <a:tbl>
              <a:tblPr/>
              <a:tblGrid>
                <a:gridCol w="6629400"/>
              </a:tblGrid>
              <a:tr h="165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charset="0"/>
                        </a:rPr>
                        <a:t>1.7.3 9 </a:t>
                      </a:r>
                      <a:r>
                        <a:rPr lang="en-US" sz="1000" b="0" i="0" u="none" strike="noStrike" dirty="0" err="1">
                          <a:effectLst/>
                          <a:latin typeface="Arial" charset="0"/>
                        </a:rPr>
                        <a:t>recorridos</a:t>
                      </a:r>
                      <a:r>
                        <a:rPr lang="en-US" sz="1000" b="0" i="0" u="none" strike="noStrike" dirty="0">
                          <a:effectLst/>
                          <a:latin typeface="Arial" charset="0"/>
                        </a:rPr>
                        <a:t> </a:t>
                      </a:r>
                      <a:r>
                        <a:rPr lang="en-US" sz="1000" b="0" i="0" u="none" strike="noStrike" dirty="0" err="1">
                          <a:effectLst/>
                          <a:latin typeface="Arial" charset="0"/>
                        </a:rPr>
                        <a:t>levantamiento</a:t>
                      </a:r>
                      <a:r>
                        <a:rPr lang="en-US" sz="1000" b="0" i="0" u="none" strike="noStrike" dirty="0">
                          <a:effectLst/>
                          <a:latin typeface="Arial" charset="0"/>
                        </a:rPr>
                        <a:t> </a:t>
                      </a:r>
                      <a:r>
                        <a:rPr lang="en-US" sz="1000" b="0" i="0" u="none" strike="noStrike" dirty="0" err="1">
                          <a:effectLst/>
                          <a:latin typeface="Arial" charset="0"/>
                        </a:rPr>
                        <a:t>impacto</a:t>
                      </a:r>
                      <a:endParaRPr lang="en-US" sz="1000" b="0" i="0" u="none" strike="noStrike" dirty="0">
                        <a:effectLst/>
                        <a:latin typeface="Arial" charset="0"/>
                      </a:endParaRPr>
                    </a:p>
                  </a:txBody>
                  <a:tcPr marL="12700" marR="12700" marT="1270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62242"/>
            <a:ext cx="5181600" cy="3878103"/>
          </a:xfrm>
        </p:spPr>
      </p:pic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Presencia</a:t>
            </a:r>
            <a:r>
              <a:rPr lang="en-US" dirty="0" smtClean="0"/>
              <a:t> en </a:t>
            </a:r>
            <a:r>
              <a:rPr lang="en-US" dirty="0" err="1" smtClean="0"/>
              <a:t>redes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Mujeres</a:t>
            </a:r>
            <a:r>
              <a:rPr lang="en-US" dirty="0"/>
              <a:t> </a:t>
            </a:r>
            <a:r>
              <a:rPr lang="en-US" dirty="0" err="1"/>
              <a:t>latinoamericanas</a:t>
            </a:r>
            <a:r>
              <a:rPr lang="en-US" dirty="0"/>
              <a:t> </a:t>
            </a:r>
            <a:r>
              <a:rPr lang="en-US" dirty="0" err="1"/>
              <a:t>mensajeras</a:t>
            </a:r>
            <a:r>
              <a:rPr lang="en-US" dirty="0"/>
              <a:t> del </a:t>
            </a:r>
            <a:r>
              <a:rPr lang="en-US" dirty="0" err="1"/>
              <a:t>Mandato</a:t>
            </a:r>
            <a:r>
              <a:rPr lang="en-US" dirty="0"/>
              <a:t> </a:t>
            </a:r>
            <a:r>
              <a:rPr lang="en-US" dirty="0" err="1"/>
              <a:t>Nacional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un Ecuador </a:t>
            </a:r>
            <a:r>
              <a:rPr lang="en-US" dirty="0" err="1"/>
              <a:t>libre</a:t>
            </a:r>
            <a:r>
              <a:rPr lang="en-US" dirty="0"/>
              <a:t> de </a:t>
            </a:r>
            <a:r>
              <a:rPr lang="en-US" dirty="0" err="1"/>
              <a:t>minería</a:t>
            </a:r>
            <a:r>
              <a:rPr lang="en-US" dirty="0"/>
              <a:t> </a:t>
            </a:r>
            <a:r>
              <a:rPr lang="en-US"/>
              <a:t>metálica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err="1"/>
              <a:t>www.facebook.com</a:t>
            </a:r>
            <a:r>
              <a:rPr lang="en-US" dirty="0"/>
              <a:t>/notes/red-</a:t>
            </a:r>
            <a:r>
              <a:rPr lang="en-US" dirty="0" err="1"/>
              <a:t>latinoamericana</a:t>
            </a:r>
            <a:r>
              <a:rPr lang="en-US" dirty="0"/>
              <a:t>-de-</a:t>
            </a:r>
            <a:r>
              <a:rPr lang="en-US" dirty="0" err="1"/>
              <a:t>mujeres</a:t>
            </a:r>
            <a:r>
              <a:rPr lang="en-US" dirty="0"/>
              <a:t>-</a:t>
            </a:r>
            <a:r>
              <a:rPr lang="en-US" dirty="0" err="1"/>
              <a:t>defensoras</a:t>
            </a:r>
            <a:r>
              <a:rPr lang="en-US" dirty="0"/>
              <a:t>/mujeres-latinoamericanas-mensajeras-del-mandato-nacional-por-un-ecuador-libre-de/1768660849935647/?</a:t>
            </a:r>
            <a:r>
              <a:rPr lang="en-US" dirty="0" err="1"/>
              <a:t>sfnsn</a:t>
            </a:r>
            <a:r>
              <a:rPr lang="en-US" dirty="0"/>
              <a:t>=</a:t>
            </a:r>
            <a:r>
              <a:rPr lang="en-US" dirty="0" err="1"/>
              <a:t>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29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15 de </a:t>
            </a:r>
            <a:r>
              <a:rPr lang="en-US" dirty="0" err="1" smtClean="0"/>
              <a:t>enero</a:t>
            </a:r>
            <a:r>
              <a:rPr lang="en-US" dirty="0" smtClean="0"/>
              <a:t> en </a:t>
            </a:r>
            <a:r>
              <a:rPr lang="en-US" dirty="0" err="1" smtClean="0"/>
              <a:t>Casarpamba</a:t>
            </a:r>
            <a:r>
              <a:rPr lang="en-US" dirty="0" smtClean="0"/>
              <a:t> – </a:t>
            </a:r>
            <a:r>
              <a:rPr lang="en-US" dirty="0" err="1" smtClean="0"/>
              <a:t>Intag</a:t>
            </a:r>
            <a:r>
              <a:rPr lang="en-US" dirty="0" smtClean="0"/>
              <a:t>. </a:t>
            </a:r>
            <a:r>
              <a:rPr lang="en-US" dirty="0" err="1" smtClean="0"/>
              <a:t>Bloqueo</a:t>
            </a:r>
            <a:r>
              <a:rPr lang="en-US" dirty="0" smtClean="0"/>
              <a:t> al </a:t>
            </a:r>
            <a:r>
              <a:rPr lang="en-US" dirty="0" err="1" smtClean="0"/>
              <a:t>ingreso</a:t>
            </a:r>
            <a:r>
              <a:rPr lang="en-US" dirty="0" smtClean="0"/>
              <a:t> de la BHP </a:t>
            </a:r>
            <a:r>
              <a:rPr lang="en-US" dirty="0" err="1" smtClean="0"/>
              <a:t>Billinton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369133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 </a:t>
            </a:r>
            <a:r>
              <a:rPr lang="en-US" dirty="0" err="1" smtClean="0"/>
              <a:t>Moraspungo</a:t>
            </a:r>
            <a:r>
              <a:rPr lang="en-US" dirty="0" smtClean="0"/>
              <a:t> - Cotopaxi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05335" y="1825625"/>
            <a:ext cx="3381329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9335" y="6380252"/>
            <a:ext cx="665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twitter.com</a:t>
            </a:r>
            <a:r>
              <a:rPr lang="en-US" dirty="0"/>
              <a:t>/</a:t>
            </a:r>
            <a:r>
              <a:rPr lang="en-US" dirty="0" err="1"/>
              <a:t>acecologica</a:t>
            </a:r>
            <a:r>
              <a:rPr lang="en-US" dirty="0"/>
              <a:t>/status/1218680746505916423?s=21</a:t>
            </a:r>
          </a:p>
        </p:txBody>
      </p:sp>
    </p:spTree>
    <p:extLst>
      <p:ext uri="{BB962C8B-B14F-4D97-AF65-F5344CB8AC3E}">
        <p14:creationId xmlns:p14="http://schemas.microsoft.com/office/powerpoint/2010/main" val="193747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 Cuenca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7" t="20387" r="36350" b="7082"/>
          <a:stretch/>
        </p:blipFill>
        <p:spPr>
          <a:xfrm>
            <a:off x="838200" y="3002692"/>
            <a:ext cx="3322834" cy="2113005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1" r="30247" b="5384"/>
          <a:stretch/>
        </p:blipFill>
        <p:spPr>
          <a:xfrm>
            <a:off x="6172200" y="2879124"/>
            <a:ext cx="3614351" cy="2421925"/>
          </a:xfrm>
        </p:spPr>
      </p:pic>
    </p:spTree>
    <p:extLst>
      <p:ext uri="{BB962C8B-B14F-4D97-AF65-F5344CB8AC3E}">
        <p14:creationId xmlns:p14="http://schemas.microsoft.com/office/powerpoint/2010/main" val="3500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 la </a:t>
            </a:r>
            <a:r>
              <a:rPr lang="en-US" dirty="0" err="1" smtClean="0"/>
              <a:t>prefectura</a:t>
            </a:r>
            <a:r>
              <a:rPr lang="en-US" dirty="0" smtClean="0"/>
              <a:t> de Cuenca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756898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Prefectura</a:t>
            </a:r>
            <a:r>
              <a:rPr lang="en-US" dirty="0" smtClean="0"/>
              <a:t> de Azuay con la FOA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805" y="1825625"/>
            <a:ext cx="5718390" cy="4351338"/>
          </a:xfrm>
        </p:spPr>
      </p:pic>
    </p:spTree>
    <p:extLst>
      <p:ext uri="{BB962C8B-B14F-4D97-AF65-F5344CB8AC3E}">
        <p14:creationId xmlns:p14="http://schemas.microsoft.com/office/powerpoint/2010/main" val="135497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 los p</a:t>
            </a:r>
            <a:r>
              <a:rPr lang="es-ES_tradnl" dirty="0" err="1" smtClean="0"/>
              <a:t>áramo</a:t>
            </a:r>
            <a:r>
              <a:rPr lang="es-ES_tradnl" dirty="0" smtClean="0"/>
              <a:t> del Azuay en Río Blanco, donde se paró la minería con acción de protección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021" y="1825625"/>
            <a:ext cx="8729957" cy="4351338"/>
          </a:xfrm>
        </p:spPr>
      </p:pic>
    </p:spTree>
    <p:extLst>
      <p:ext uri="{BB962C8B-B14F-4D97-AF65-F5344CB8AC3E}">
        <p14:creationId xmlns:p14="http://schemas.microsoft.com/office/powerpoint/2010/main" val="350322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Presencia</a:t>
            </a:r>
            <a:r>
              <a:rPr lang="en-US" dirty="0" smtClean="0"/>
              <a:t> en </a:t>
            </a:r>
            <a:r>
              <a:rPr lang="en-US" dirty="0" err="1" smtClean="0"/>
              <a:t>redes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twitter.com/acecologica/status/1219652964903739395?s=21</a:t>
            </a:r>
            <a:endParaRPr lang="en-US" dirty="0" smtClean="0"/>
          </a:p>
          <a:p>
            <a:endParaRPr lang="en-US" dirty="0"/>
          </a:p>
          <a:p>
            <a:r>
              <a:rPr lang="en-US" dirty="0" err="1"/>
              <a:t>Cuasoul</a:t>
            </a:r>
            <a:r>
              <a:rPr lang="en-US" dirty="0"/>
              <a:t> Gold south </a:t>
            </a:r>
            <a:r>
              <a:rPr lang="en-US" dirty="0" err="1"/>
              <a:t>américa</a:t>
            </a:r>
            <a:r>
              <a:rPr lang="en-US" dirty="0"/>
              <a:t>.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minera</a:t>
            </a:r>
            <a:r>
              <a:rPr lang="en-US" dirty="0"/>
              <a:t> China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en el </a:t>
            </a:r>
            <a:r>
              <a:rPr lang="en-US" dirty="0" err="1"/>
              <a:t>páramo</a:t>
            </a:r>
            <a:r>
              <a:rPr lang="en-US" dirty="0"/>
              <a:t> del Río </a:t>
            </a:r>
            <a:r>
              <a:rPr lang="en-US" dirty="0" err="1"/>
              <a:t>bBanco</a:t>
            </a:r>
            <a:r>
              <a:rPr lang="en-US" dirty="0"/>
              <a:t> , </a:t>
            </a:r>
            <a:r>
              <a:rPr lang="en-US" dirty="0" err="1"/>
              <a:t>allí</a:t>
            </a:r>
            <a:r>
              <a:rPr lang="en-US" dirty="0"/>
              <a:t> </a:t>
            </a:r>
            <a:r>
              <a:rPr lang="en-US" dirty="0" err="1"/>
              <a:t>ganaron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acción</a:t>
            </a:r>
            <a:r>
              <a:rPr lang="en-US" dirty="0"/>
              <a:t> de </a:t>
            </a:r>
            <a:r>
              <a:rPr lang="en-US" dirty="0" err="1"/>
              <a:t>protección</a:t>
            </a:r>
            <a:r>
              <a:rPr lang="en-US" dirty="0"/>
              <a:t> y la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abandono</a:t>
            </a:r>
            <a:r>
              <a:rPr lang="en-US" dirty="0"/>
              <a:t> el </a:t>
            </a:r>
            <a:r>
              <a:rPr lang="en-US" dirty="0" err="1"/>
              <a:t>proyecto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puso</a:t>
            </a:r>
            <a:r>
              <a:rPr lang="en-US" dirty="0"/>
              <a:t> 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acción</a:t>
            </a:r>
            <a:r>
              <a:rPr lang="en-US" dirty="0"/>
              <a:t> </a:t>
            </a:r>
            <a:r>
              <a:rPr lang="en-US" dirty="0" err="1"/>
              <a:t>extraordinaria</a:t>
            </a:r>
            <a:r>
              <a:rPr lang="en-US" dirty="0"/>
              <a:t> de  </a:t>
            </a:r>
            <a:r>
              <a:rPr lang="en-US" dirty="0" err="1"/>
              <a:t>protección</a:t>
            </a:r>
            <a:r>
              <a:rPr lang="en-US" dirty="0"/>
              <a:t> al </a:t>
            </a:r>
            <a:r>
              <a:rPr lang="en-US" dirty="0" err="1"/>
              <a:t>nivel</a:t>
            </a:r>
            <a:r>
              <a:rPr lang="en-US" dirty="0"/>
              <a:t> de la Corte </a:t>
            </a:r>
            <a:r>
              <a:rPr lang="en-US" dirty="0" err="1"/>
              <a:t>Constitucional</a:t>
            </a:r>
            <a:r>
              <a:rPr lang="en-US" dirty="0"/>
              <a:t>,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fotos</a:t>
            </a:r>
            <a:r>
              <a:rPr lang="en-US" dirty="0"/>
              <a:t> del </a:t>
            </a:r>
            <a:r>
              <a:rPr lang="en-US" dirty="0" err="1"/>
              <a:t>páramo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573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 la </a:t>
            </a:r>
            <a:r>
              <a:rPr lang="en-US" dirty="0" err="1" smtClean="0"/>
              <a:t>prefectura</a:t>
            </a:r>
            <a:r>
              <a:rPr lang="en-US" dirty="0" smtClean="0"/>
              <a:t> del Azuay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159126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 Azuay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10515600" cy="3368278"/>
          </a:xfrm>
        </p:spPr>
      </p:pic>
      <p:sp>
        <p:nvSpPr>
          <p:cNvPr id="6" name="Rounded Rectangle 5"/>
          <p:cNvSpPr/>
          <p:nvPr/>
        </p:nvSpPr>
        <p:spPr>
          <a:xfrm>
            <a:off x="838200" y="5476126"/>
            <a:ext cx="10843517" cy="11918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87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 </a:t>
            </a:r>
            <a:r>
              <a:rPr lang="en-US" dirty="0" err="1" smtClean="0"/>
              <a:t>Cupiamais</a:t>
            </a:r>
            <a:r>
              <a:rPr lang="en-US" dirty="0" smtClean="0"/>
              <a:t> – Prov. De Zamora Chinchipe – </a:t>
            </a:r>
            <a:r>
              <a:rPr lang="en-US" dirty="0" err="1" smtClean="0"/>
              <a:t>Territorio</a:t>
            </a:r>
            <a:r>
              <a:rPr lang="en-US" dirty="0" smtClean="0"/>
              <a:t> </a:t>
            </a:r>
            <a:r>
              <a:rPr lang="en-US" dirty="0" err="1" smtClean="0"/>
              <a:t>Shuar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937477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Entrevista</a:t>
            </a:r>
            <a:r>
              <a:rPr lang="en-US" dirty="0" smtClean="0"/>
              <a:t> en Radio Pichincha y Radio </a:t>
            </a:r>
            <a:r>
              <a:rPr lang="en-US" dirty="0" err="1" smtClean="0"/>
              <a:t>Visi</a:t>
            </a:r>
            <a:r>
              <a:rPr lang="es-ES_tradnl" smtClean="0"/>
              <a:t>ón</a:t>
            </a:r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314218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219</Words>
  <Application>Microsoft Macintosh PowerPoint</Application>
  <PresentationFormat>Widescreen</PresentationFormat>
  <Paragraphs>30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Calibri Light</vt:lpstr>
      <vt:lpstr>Arial</vt:lpstr>
      <vt:lpstr>Office Theme</vt:lpstr>
      <vt:lpstr>Recorrido mujeres minería (chasqui warmi – Por un Ecuador Libre de Minería Metálica)</vt:lpstr>
      <vt:lpstr>Tulcán 12 de enero</vt:lpstr>
      <vt:lpstr>En Pacto- DMQ (Pichincha)</vt:lpstr>
      <vt:lpstr>Tulcán 12 de enero</vt:lpstr>
      <vt:lpstr>Tulcán 12 de enero</vt:lpstr>
      <vt:lpstr>Con el alcalde de Cotacachi 14 de enero</vt:lpstr>
      <vt:lpstr>15 de enero Cazarpamba (Intag) donde trató de entrar la BHP  con policías y la comunidad le sacó</vt:lpstr>
      <vt:lpstr>Presencia en redes sociales</vt:lpstr>
      <vt:lpstr>15 de enero en Casarpamba – Intag. Bloqueo al ingreso de la BHP Billinton</vt:lpstr>
      <vt:lpstr>En Moraspungo - Cotopaxi</vt:lpstr>
      <vt:lpstr>En Cuenca</vt:lpstr>
      <vt:lpstr>En la prefectura de Cuenca</vt:lpstr>
      <vt:lpstr>Prefectura de Azuay con la FOA</vt:lpstr>
      <vt:lpstr>En los páramo del Azuay en Río Blanco, donde se paró la minería con acción de protección</vt:lpstr>
      <vt:lpstr>Presencia en redes sociales</vt:lpstr>
      <vt:lpstr>En la prefectura del Azuay</vt:lpstr>
      <vt:lpstr>En Azuay</vt:lpstr>
      <vt:lpstr>En Cupiamais – Prov. De Zamora Chinchipe – Territorio Shuar</vt:lpstr>
      <vt:lpstr>Entrevista en Radio Pichincha y Radio Visión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14</cp:revision>
  <dcterms:created xsi:type="dcterms:W3CDTF">2020-01-16T17:33:58Z</dcterms:created>
  <dcterms:modified xsi:type="dcterms:W3CDTF">2020-01-27T16:58:31Z</dcterms:modified>
</cp:coreProperties>
</file>